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notesSlides/notesSlide89.xml" ContentType="application/vnd.openxmlformats-officedocument.presentationml.notes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116.xml" ContentType="application/vnd.openxmlformats-officedocument.presentationml.notes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114.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notesSlides/notesSlide85.xml" ContentType="application/vnd.openxmlformats-officedocument.presentationml.notes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9.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Default Extension="jpeg" ContentType="image/jpeg"/>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Override PartName="/ppt/slides/slide100.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notesSlides/notesSlide61.xml" ContentType="application/vnd.openxmlformats-officedocument.presentationml.notesSlide+xml"/>
  <Override PartName="/ppt/slides/slide80.xml" ContentType="application/vnd.openxmlformats-officedocument.presentationml.slide+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embeddings/oleObject2.bin" ContentType="application/vnd.openxmlformats-officedocument.oleObject"/>
  <Override PartName="/ppt/notesSlides/notesSlide97.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Default Extension="pdf" ContentType="application/pdf"/>
  <Override PartName="/ppt/slides/slide79.xml" ContentType="application/vnd.openxmlformats-officedocument.presentationml.slide+xml"/>
  <Override PartName="/ppt/slides/slide92.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3.xml" ContentType="application/vnd.openxmlformats-officedocument.presentationml.slide+xml"/>
  <Override PartName="/ppt/notesSlides/notesSlide100.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20.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notesSlides/notesSlide119.xml" ContentType="application/vnd.openxmlformats-officedocument.presentationml.notes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notesSlides/notesSlide117.xml" ContentType="application/vnd.openxmlformats-officedocument.presentationml.notes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Default Extension="pict" ContentType="image/pict"/>
  <Override PartName="/ppt/notesSlides/notesSlide46.xml" ContentType="application/vnd.openxmlformats-officedocument.presentationml.notesSlide+xml"/>
  <Override PartName="/ppt/slides/slide65.xml" ContentType="application/vnd.openxmlformats-officedocument.presentationml.slide+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Default Extension="gif" ContentType="image/gif"/>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notesSlides/notesSlide111.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notesSlides/notesSlide40.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notesSlides/notesSlide76.xml" ContentType="application/vnd.openxmlformats-officedocument.presentationml.notesSlide+xml"/>
  <Override PartName="/ppt/slides/slide9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notesSlides/notesSlide90.xml" ContentType="application/vnd.openxmlformats-officedocument.presentationml.notesSlid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slides/slide114.xml" ContentType="application/vnd.openxmlformats-officedocument.presentationml.slide+xml"/>
  <Override PartName="/ppt/notesSlides/notesSlide118.xml" ContentType="application/vnd.openxmlformats-officedocument.presentationml.notes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124"/>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4" r:id="rId32"/>
    <p:sldId id="457" r:id="rId33"/>
    <p:sldId id="458" r:id="rId34"/>
    <p:sldId id="459" r:id="rId35"/>
    <p:sldId id="295" r:id="rId36"/>
    <p:sldId id="296" r:id="rId37"/>
    <p:sldId id="297" r:id="rId38"/>
    <p:sldId id="298" r:id="rId39"/>
    <p:sldId id="299" r:id="rId40"/>
    <p:sldId id="301" r:id="rId41"/>
    <p:sldId id="302"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7" r:id="rId63"/>
    <p:sldId id="328" r:id="rId64"/>
    <p:sldId id="329" r:id="rId65"/>
    <p:sldId id="334" r:id="rId66"/>
    <p:sldId id="335" r:id="rId67"/>
    <p:sldId id="336" r:id="rId68"/>
    <p:sldId id="337" r:id="rId69"/>
    <p:sldId id="338" r:id="rId70"/>
    <p:sldId id="339" r:id="rId71"/>
    <p:sldId id="340" r:id="rId72"/>
    <p:sldId id="342" r:id="rId73"/>
    <p:sldId id="343" r:id="rId74"/>
    <p:sldId id="344" r:id="rId75"/>
    <p:sldId id="345" r:id="rId76"/>
    <p:sldId id="346" r:id="rId77"/>
    <p:sldId id="347" r:id="rId78"/>
    <p:sldId id="348" r:id="rId79"/>
    <p:sldId id="349" r:id="rId80"/>
    <p:sldId id="350" r:id="rId81"/>
    <p:sldId id="353" r:id="rId82"/>
    <p:sldId id="354" r:id="rId83"/>
    <p:sldId id="357" r:id="rId84"/>
    <p:sldId id="355" r:id="rId85"/>
    <p:sldId id="456" r:id="rId86"/>
    <p:sldId id="356" r:id="rId87"/>
    <p:sldId id="358" r:id="rId88"/>
    <p:sldId id="359" r:id="rId89"/>
    <p:sldId id="360" r:id="rId90"/>
    <p:sldId id="361" r:id="rId91"/>
    <p:sldId id="362" r:id="rId92"/>
    <p:sldId id="363" r:id="rId93"/>
    <p:sldId id="374" r:id="rId94"/>
    <p:sldId id="375" r:id="rId95"/>
    <p:sldId id="376" r:id="rId96"/>
    <p:sldId id="395" r:id="rId97"/>
    <p:sldId id="426" r:id="rId98"/>
    <p:sldId id="427" r:id="rId99"/>
    <p:sldId id="428" r:id="rId100"/>
    <p:sldId id="429" r:id="rId101"/>
    <p:sldId id="430" r:id="rId102"/>
    <p:sldId id="431" r:id="rId103"/>
    <p:sldId id="432" r:id="rId104"/>
    <p:sldId id="433"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448" r:id="rId118"/>
    <p:sldId id="449" r:id="rId119"/>
    <p:sldId id="450" r:id="rId120"/>
    <p:sldId id="451" r:id="rId121"/>
    <p:sldId id="452" r:id="rId122"/>
    <p:sldId id="453" r:id="rId1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0" d="100"/>
          <a:sy n="100" d="100"/>
        </p:scale>
        <p:origin x="-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A4C856-E665-494E-82CB-D83B8A13D8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en.wikipedia.org/wiki/Phoneme"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99A2AEF8-C0A7-C14D-A651-8E565ED00F96}"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F8EA1A8E-BA2D-BD43-97A0-4E5AF63AFA62}" type="slidenum">
              <a:rPr lang="en-US"/>
              <a:pPr/>
              <a:t>10</a:t>
            </a:fld>
            <a:endParaRPr lang="en-US"/>
          </a:p>
        </p:txBody>
      </p:sp>
      <p:sp>
        <p:nvSpPr>
          <p:cNvPr id="37891" name="Rectangle 2"/>
          <p:cNvSpPr>
            <a:spLocks noChangeArrowheads="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solidFill>
                  <a:srgbClr val="000000"/>
                </a:solidFill>
                <a:latin typeface="Times New Roman" charset="0"/>
              </a:rPr>
              <a:t>Wundt suggesteed that the fundamental unit of language is the sentence -- not the word or the sound.  He identified the sentence not just with a sequence of words and sounds, but as a special mental state.  Sounds, words, the rules of grammer, etc., all have their meaning only in relation to that underlying mental sentence.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Wundt actually invented the tree diagram of syntax we are all familiar with in linguistics texts!  Language starts with </a:t>
            </a:r>
            <a:r>
              <a:rPr lang="en-US" b="1">
                <a:solidFill>
                  <a:srgbClr val="000000"/>
                </a:solidFill>
                <a:latin typeface="Times New Roman" charset="0"/>
              </a:rPr>
              <a:t>S</a:t>
            </a:r>
            <a:r>
              <a:rPr lang="en-US">
                <a:solidFill>
                  <a:srgbClr val="000000"/>
                </a:solidFill>
                <a:latin typeface="Times New Roman" charset="0"/>
              </a:rPr>
              <a:t> (the sentence) at the top, and selective attention separates the subject (the focus or figure) from the predicate (the ground), and so on, in contrast to the popular bottom-up, associationistic conception the behaviorists proposed.  Wundt's ideas are now the standard -- yet no one remembers they were his in the first place!</a:t>
            </a:r>
            <a:r>
              <a:rPr lang="en-US" sz="1600">
                <a:solidFill>
                  <a:srgbClr val="000000"/>
                </a:solidFill>
                <a:latin typeface="Times New Roman" charset="0"/>
              </a:rPr>
              <a:t> </a:t>
            </a:r>
          </a:p>
          <a:p>
            <a:pPr eaLnBrk="1" hangingPunct="1"/>
            <a:endParaRPr lang="en-US"/>
          </a:p>
          <a:p>
            <a:pPr eaLnBrk="1" hangingPunct="1"/>
            <a:r>
              <a:rPr lang="en-US">
                <a:solidFill>
                  <a:srgbClr val="000000"/>
                </a:solidFill>
                <a:latin typeface="Times New Roman" charset="0"/>
              </a:rPr>
              <a:t>language processes = mental processes</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58C86B9-FB2A-5E49-B834-D9E3B92E42FB}" type="slidenum">
              <a:rPr lang="en-US"/>
              <a:pPr/>
              <a:t>102</a:t>
            </a:fld>
            <a:endParaRPr lang="en-US"/>
          </a:p>
        </p:txBody>
      </p:sp>
      <p:sp>
        <p:nvSpPr>
          <p:cNvPr id="71683" name="Rectangle 2"/>
          <p:cNvSpPr>
            <a:spLocks noChangeArrowheads="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FBE945-7AEC-B440-8528-FCC68FD62ABA}" type="slidenum">
              <a:rPr lang="en-US"/>
              <a:pPr/>
              <a:t>103</a:t>
            </a:fld>
            <a:endParaRPr lang="en-US"/>
          </a:p>
        </p:txBody>
      </p:sp>
      <p:sp>
        <p:nvSpPr>
          <p:cNvPr id="73731" name="Rectangle 2"/>
          <p:cNvSpPr>
            <a:spLocks noChangeArrowheads="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ED3F63F-87AD-894E-B0BC-6E688DCCB519}" type="slidenum">
              <a:rPr lang="en-US"/>
              <a:pPr/>
              <a:t>104</a:t>
            </a:fld>
            <a:endParaRPr lang="en-US"/>
          </a:p>
        </p:txBody>
      </p:sp>
      <p:sp>
        <p:nvSpPr>
          <p:cNvPr id="75779" name="Rectangle 2"/>
          <p:cNvSpPr>
            <a:spLocks noChangeArrowheads="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66B500-6085-614B-B04C-F94BDABA4029}" type="slidenum">
              <a:rPr lang="en-US"/>
              <a:pPr/>
              <a:t>105</a:t>
            </a:fld>
            <a:endParaRPr lang="en-US"/>
          </a:p>
        </p:txBody>
      </p:sp>
      <p:sp>
        <p:nvSpPr>
          <p:cNvPr id="77827" name="Rectangle 2"/>
          <p:cNvSpPr>
            <a:spLocks noChangeArrowheads="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4F01C96-7EF8-F446-B0C2-5CF5229823D8}" type="slidenum">
              <a:rPr lang="en-US"/>
              <a:pPr/>
              <a:t>106</a:t>
            </a:fld>
            <a:endParaRPr lang="en-US"/>
          </a:p>
        </p:txBody>
      </p:sp>
      <p:sp>
        <p:nvSpPr>
          <p:cNvPr id="79875" name="Rectangle 2"/>
          <p:cNvSpPr>
            <a:spLocks noChangeArrowheads="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285689D-D7D3-8343-AE8E-31EE72CB4FF2}" type="slidenum">
              <a:rPr lang="en-US"/>
              <a:pPr/>
              <a:t>107</a:t>
            </a:fld>
            <a:endParaRPr lang="en-US"/>
          </a:p>
        </p:txBody>
      </p:sp>
      <p:sp>
        <p:nvSpPr>
          <p:cNvPr id="81923" name="Rectangle 2"/>
          <p:cNvSpPr>
            <a:spLocks noChangeArrowheads="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16EA324-5156-3840-B0EF-F72AD7C0389D}" type="slidenum">
              <a:rPr lang="en-US"/>
              <a:pPr/>
              <a:t>108</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z="700">
                <a:solidFill>
                  <a:srgbClr val="000000"/>
                </a:solidFill>
                <a:latin typeface="Times New Roman" charset="0"/>
              </a:rPr>
              <a:t>object relative sentences that contained verbs that either did or did not provide strong pragmatic cues as to which of the two potential actors in the sentence was the agent of a given verb: </a:t>
            </a:r>
          </a:p>
          <a:p>
            <a:pPr lvl="1" eaLnBrk="1" hangingPunct="1"/>
            <a:r>
              <a:rPr lang="en-US" sz="700">
                <a:solidFill>
                  <a:srgbClr val="000000"/>
                </a:solidFill>
                <a:latin typeface="Times New Roman" charset="0"/>
              </a:rPr>
              <a:t>Main verb constrained; embedded verb constrained: The robber that the fireman rescued stole the jewelry. </a:t>
            </a:r>
          </a:p>
          <a:p>
            <a:pPr lvl="1" eaLnBrk="1" hangingPunct="1"/>
            <a:r>
              <a:rPr lang="en-US" sz="700">
                <a:solidFill>
                  <a:srgbClr val="000000"/>
                </a:solidFill>
                <a:latin typeface="Times New Roman" charset="0"/>
              </a:rPr>
              <a:t>Main verb unconstrained; embedded verb constrained: The robber that the fireman rescued watched the program. </a:t>
            </a:r>
          </a:p>
          <a:p>
            <a:pPr lvl="1" eaLnBrk="1" hangingPunct="1"/>
            <a:r>
              <a:rPr lang="en-US" sz="700">
                <a:solidFill>
                  <a:srgbClr val="000000"/>
                </a:solidFill>
                <a:latin typeface="Times New Roman" charset="0"/>
              </a:rPr>
              <a:t>Main verb constrained; embedded verb unconstrained: The robber that the fireman detested stole the jewelry. </a:t>
            </a:r>
          </a:p>
          <a:p>
            <a:pPr lvl="1" eaLnBrk="1" hangingPunct="1"/>
            <a:r>
              <a:rPr lang="en-US" sz="700">
                <a:solidFill>
                  <a:srgbClr val="000000"/>
                </a:solidFill>
                <a:latin typeface="Times New Roman" charset="0"/>
              </a:rPr>
              <a:t>Main verb unconstrained; embedded verb unconstrained: The robber that the fireman detested watched the program.</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61CB519-C1E7-AF42-AE46-CE33A82489B1}" type="slidenum">
              <a:rPr lang="en-US"/>
              <a:pPr/>
              <a:t>109</a:t>
            </a:fld>
            <a:endParaRPr lang="en-US"/>
          </a:p>
        </p:txBody>
      </p:sp>
      <p:sp>
        <p:nvSpPr>
          <p:cNvPr id="96259" name="Rectangle 2"/>
          <p:cNvSpPr>
            <a:spLocks noChangeArrowheads="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91C7830-CD0E-1949-BD77-0489CC38B73C}" type="slidenum">
              <a:rPr lang="en-US"/>
              <a:pPr/>
              <a:t>110</a:t>
            </a:fld>
            <a:endParaRPr lang="en-US"/>
          </a:p>
        </p:txBody>
      </p:sp>
      <p:sp>
        <p:nvSpPr>
          <p:cNvPr id="98307" name="Rectangle 2"/>
          <p:cNvSpPr>
            <a:spLocks noChangeArrowheads="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1787386-110D-3344-91B9-6BFFD1794DF5}" type="slidenum">
              <a:rPr lang="en-US"/>
              <a:pPr/>
              <a:t>111</a:t>
            </a:fld>
            <a:endParaRPr lang="en-US"/>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8941BB59-CB1F-094B-9B37-E2A93109A73A}" type="slidenum">
              <a:rPr lang="en-US"/>
              <a:pPr/>
              <a:t>11</a:t>
            </a:fld>
            <a:endParaRPr lang="en-US"/>
          </a:p>
        </p:txBody>
      </p:sp>
      <p:sp>
        <p:nvSpPr>
          <p:cNvPr id="39939" name="Rectangle 2"/>
          <p:cNvSpPr>
            <a:spLocks noChangeArrowheads="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solidFill>
                  <a:srgbClr val="000000"/>
                </a:solidFill>
                <a:latin typeface="Times New Roman" charset="0"/>
              </a:rPr>
              <a:t>Historical linguistics - comparing languages (primarily IndoEuropean languages) and discovering the principles guiding the changes undergone by the languages</a:t>
            </a:r>
          </a:p>
          <a:p>
            <a:pPr eaLnBrk="1" hangingPunct="1"/>
            <a:r>
              <a:rPr lang="en-US">
                <a:solidFill>
                  <a:srgbClr val="000000"/>
                </a:solidFill>
                <a:latin typeface="Times New Roman" charset="0"/>
              </a:rPr>
              <a:t>	 had been the dominant </a:t>
            </a:r>
          </a:p>
          <a:p>
            <a:pPr eaLnBrk="1" hangingPunct="1"/>
            <a:r>
              <a:rPr lang="en-US">
                <a:solidFill>
                  <a:srgbClr val="000000"/>
                </a:solidFill>
                <a:latin typeface="Times New Roman" charset="0"/>
              </a:rPr>
              <a:t>Descriptive linguistics - describing  a language as a whole at a particular point in time</a:t>
            </a:r>
          </a:p>
          <a:p>
            <a:pPr eaLnBrk="1" hangingPunct="1"/>
            <a:endParaRPr lang="en-US">
              <a:solidFill>
                <a:srgbClr val="000000"/>
              </a:solidFill>
              <a:latin typeface="Times New Roman"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7783EEC-8DCE-1E40-8D87-8408A674B23F}" type="slidenum">
              <a:rPr lang="en-US"/>
              <a:pPr/>
              <a:t>112</a:t>
            </a:fld>
            <a:endParaRPr lang="en-US"/>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sz="10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9540AE4-1D03-A745-9CD9-B3CA40C2EC49}" type="slidenum">
              <a:rPr lang="en-US"/>
              <a:pPr/>
              <a:t>113</a:t>
            </a:fld>
            <a:endParaRPr lang="en-US"/>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E467236-98C6-0A40-BFE5-7DBF9133F3C6}" type="slidenum">
              <a:rPr lang="en-US"/>
              <a:pPr/>
              <a:t>114</a:t>
            </a:fld>
            <a:endParaRPr lang="en-US"/>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DB1C17F-F358-E04B-BAF7-328707C76A32}" type="slidenum">
              <a:rPr lang="en-US"/>
              <a:pPr/>
              <a:t>115</a:t>
            </a:fld>
            <a:endParaRPr lang="en-US"/>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EE0170B-EC7C-0D49-BC46-6E79BF249F00}" type="slidenum">
              <a:rPr lang="en-US"/>
              <a:pPr/>
              <a:t>116</a:t>
            </a:fld>
            <a:endParaRPr lang="en-US"/>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en-CA"/>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26BDB4F-8EF6-D84D-A404-6721D7D7FEF1}" type="slidenum">
              <a:rPr lang="en-US"/>
              <a:pPr/>
              <a:t>117</a:t>
            </a:fld>
            <a:endParaRPr lang="en-US"/>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r>
              <a:rPr lang="en-CA" sz="1000"/>
              <a:t>The referential problem:</a:t>
            </a:r>
          </a:p>
          <a:p>
            <a:pPr lvl="1" eaLnBrk="1" hangingPunct="1"/>
            <a:r>
              <a:rPr lang="es-ES_tradnl"/>
              <a:t>Symbols are encapsulated: they only refer to other symbols, in a recursive network.</a:t>
            </a:r>
          </a:p>
          <a:p>
            <a:pPr lvl="1" eaLnBrk="1" hangingPunct="1"/>
            <a:r>
              <a:rPr lang="es-ES_tradnl"/>
              <a:t>Symbols are not grounded to perceptual, motor, or emotional experience.</a:t>
            </a:r>
          </a:p>
          <a:p>
            <a:pPr eaLnBrk="1" hangingPunct="1"/>
            <a:r>
              <a:rPr lang="es-ES_tradnl"/>
              <a:t>The implementation problem:</a:t>
            </a:r>
          </a:p>
          <a:p>
            <a:pPr lvl="1" eaLnBrk="1" hangingPunct="1"/>
            <a:r>
              <a:rPr lang="es-ES_tradnl"/>
              <a:t>There is no fully automatic parser that is capable to translate a plain text into a propositional codes (or any other symbolic code)</a:t>
            </a:r>
          </a:p>
          <a:p>
            <a:pPr lvl="1" eaLnBrk="1" hangingPunct="1"/>
            <a:r>
              <a:rPr lang="es-ES_tradnl"/>
              <a:t>Is this a temporary "technical" problem that will be solved sooner or later? or Is it a substantial problem for symbolists?</a:t>
            </a:r>
          </a:p>
          <a:p>
            <a:pPr eaLnBrk="1" hangingPunct="1"/>
            <a:r>
              <a:rPr lang="es-ES_tradnl"/>
              <a:t>The lack of scientific productivity:</a:t>
            </a:r>
          </a:p>
          <a:p>
            <a:pPr lvl="1" eaLnBrk="1" hangingPunct="1"/>
            <a:r>
              <a:rPr lang="es-ES_tradnl"/>
              <a:t>Symbolists do not feel interested in exploring meaning empirically, nor demonstrate their "psychological reality". </a:t>
            </a:r>
          </a:p>
          <a:p>
            <a:pPr lvl="1" eaLnBrk="1" hangingPunct="1"/>
            <a:r>
              <a:rPr lang="es-ES_tradnl"/>
              <a:t>They seem more interested in demonstrating the formal sufficiency of symbols (e.g., computability), than producing testable hypotheses.</a:t>
            </a:r>
          </a:p>
          <a:p>
            <a:pPr eaLnBrk="1" hangingPunct="1"/>
            <a:r>
              <a:rPr lang="es-ES_tradnl"/>
              <a:t>The lack of a biological foundation:</a:t>
            </a:r>
          </a:p>
          <a:p>
            <a:pPr lvl="1" eaLnBrk="1" hangingPunct="1"/>
            <a:r>
              <a:rPr lang="es-ES_tradnl"/>
              <a:t>Symbolist theories have their roots in logic, philosophy, or computer sciences. </a:t>
            </a:r>
          </a:p>
          <a:p>
            <a:pPr lvl="1" eaLnBrk="1" hangingPunct="1"/>
            <a:r>
              <a:rPr lang="es-ES_tradnl"/>
              <a:t>Symbolist theories are scarcely constrained by biological data (e.g., evolutionary), or neurological data.</a:t>
            </a:r>
            <a:endParaRPr lang="es-ES"/>
          </a:p>
          <a:p>
            <a:pPr eaLnBrk="1" hangingPunct="1"/>
            <a:endParaRPr lang="es-ES_tradnl"/>
          </a:p>
          <a:p>
            <a:pPr eaLnBrk="1" hangingPunct="1"/>
            <a:endParaRPr lang="en-CA"/>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59296C0-29DA-BC44-BF6E-8341F8AE8F2A}" type="slidenum">
              <a:rPr lang="en-US"/>
              <a:pPr/>
              <a:t>118</a:t>
            </a:fld>
            <a:endParaRPr lang="en-US"/>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lIns="89940" tIns="44970" rIns="89940" bIns="44970"/>
          <a:lstStyle/>
          <a:p>
            <a:pPr eaLnBrk="1" hangingPunct="1"/>
            <a:r>
              <a:rPr lang="en-CA" sz="1000"/>
              <a:t>The referential problem:</a:t>
            </a:r>
          </a:p>
          <a:p>
            <a:pPr lvl="1" eaLnBrk="1" hangingPunct="1"/>
            <a:r>
              <a:rPr lang="es-ES_tradnl"/>
              <a:t>Symbols are encapsulated: they only refer to other symbols, in a recursive network.</a:t>
            </a:r>
          </a:p>
          <a:p>
            <a:pPr lvl="1" eaLnBrk="1" hangingPunct="1"/>
            <a:r>
              <a:rPr lang="es-ES_tradnl"/>
              <a:t>Symbols are not grounded to perceptual, motor, or emotional experience.</a:t>
            </a:r>
          </a:p>
          <a:p>
            <a:pPr eaLnBrk="1" hangingPunct="1"/>
            <a:r>
              <a:rPr lang="es-ES_tradnl"/>
              <a:t>The implementation problem:</a:t>
            </a:r>
          </a:p>
          <a:p>
            <a:pPr lvl="1" eaLnBrk="1" hangingPunct="1"/>
            <a:r>
              <a:rPr lang="es-ES_tradnl"/>
              <a:t>There is no fully automatic parser that is capable to translate a plain text into a propositional codes (or any other symbolic code)</a:t>
            </a:r>
          </a:p>
          <a:p>
            <a:pPr lvl="1" eaLnBrk="1" hangingPunct="1"/>
            <a:r>
              <a:rPr lang="es-ES_tradnl"/>
              <a:t>Is this a temporary "technical" problem that will be solved sooner or later? or Is it a substantial problem for symbolists?</a:t>
            </a:r>
          </a:p>
          <a:p>
            <a:pPr eaLnBrk="1" hangingPunct="1"/>
            <a:r>
              <a:rPr lang="es-ES_tradnl"/>
              <a:t>The lack of scientific productivity:</a:t>
            </a:r>
          </a:p>
          <a:p>
            <a:pPr lvl="1" eaLnBrk="1" hangingPunct="1"/>
            <a:r>
              <a:rPr lang="es-ES_tradnl"/>
              <a:t>Symbolists do not feel interested in exploring meaning empirically, nor demonstrate their "psychological reality". </a:t>
            </a:r>
          </a:p>
          <a:p>
            <a:pPr lvl="1" eaLnBrk="1" hangingPunct="1"/>
            <a:r>
              <a:rPr lang="es-ES_tradnl"/>
              <a:t>They seem more interested in demonstrating the formal sufficiency of symbols (e.g., computability), than producing testable hypotheses.</a:t>
            </a:r>
          </a:p>
          <a:p>
            <a:pPr eaLnBrk="1" hangingPunct="1"/>
            <a:r>
              <a:rPr lang="es-ES_tradnl"/>
              <a:t>The lack of a biological foundation:</a:t>
            </a:r>
          </a:p>
          <a:p>
            <a:pPr lvl="1" eaLnBrk="1" hangingPunct="1"/>
            <a:r>
              <a:rPr lang="es-ES_tradnl"/>
              <a:t>Symbolist theories have their roots in logic, philosophy, or computer sciences. </a:t>
            </a:r>
          </a:p>
          <a:p>
            <a:pPr lvl="1" eaLnBrk="1" hangingPunct="1"/>
            <a:r>
              <a:rPr lang="es-ES_tradnl"/>
              <a:t>Symbolist theories are scarcely constrained by biological data (e.g., evolutionary), or neurological data.</a:t>
            </a:r>
            <a:endParaRPr lang="es-ES"/>
          </a:p>
          <a:p>
            <a:pPr eaLnBrk="1" hangingPunct="1"/>
            <a:endParaRPr lang="es-ES_tradnl"/>
          </a:p>
          <a:p>
            <a:pPr eaLnBrk="1" hangingPunct="1"/>
            <a:endParaRPr lang="en-CA"/>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4D2F11-59DC-F945-AD22-BF9F1EFAD823}" type="slidenum">
              <a:rPr lang="en-US"/>
              <a:pPr/>
              <a:t>119</a:t>
            </a:fld>
            <a:endParaRPr lang="en-US"/>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E1F722C-C90D-F24A-BE92-C2E0AF5FD3FE}" type="slidenum">
              <a:rPr lang="en-US"/>
              <a:pPr/>
              <a:t>120</a:t>
            </a:fld>
            <a:endParaRPr lang="en-US"/>
          </a:p>
        </p:txBody>
      </p:sp>
      <p:sp>
        <p:nvSpPr>
          <p:cNvPr id="63491" name="Rectangle 2"/>
          <p:cNvSpPr>
            <a:spLocks noChangeArrowheads="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lvl="1" eaLnBrk="1" hangingPunct="1"/>
            <a:r>
              <a:rPr lang="en-CA"/>
              <a:t>Brain activity</a:t>
            </a:r>
          </a:p>
          <a:p>
            <a:pPr lvl="2" eaLnBrk="1" hangingPunct="1"/>
            <a:r>
              <a:rPr lang="en-CA"/>
              <a:t>Comprehension and images</a:t>
            </a:r>
          </a:p>
          <a:p>
            <a:pPr lvl="2" eaLnBrk="1" hangingPunct="1"/>
            <a:r>
              <a:rPr lang="en-CA"/>
              <a:t>Concrete words</a:t>
            </a:r>
          </a:p>
          <a:p>
            <a:pPr lvl="2" eaLnBrk="1" hangingPunct="1"/>
            <a:r>
              <a:rPr lang="en-CA"/>
              <a:t>Action words activate motor representations</a:t>
            </a:r>
          </a:p>
          <a:p>
            <a:pPr lvl="2" eaLnBrk="1" hangingPunct="1"/>
            <a:endParaRPr lang="en-CA"/>
          </a:p>
          <a:p>
            <a:pPr lvl="1" eaLnBrk="1" hangingPunct="1"/>
            <a:r>
              <a:rPr lang="es-ES_tradnl" sz="1000"/>
              <a:t>Words activate areas in the brain overlapping with those areas involved in perception and action.</a:t>
            </a:r>
          </a:p>
          <a:p>
            <a:pPr lvl="1" eaLnBrk="1" hangingPunct="1"/>
            <a:r>
              <a:rPr lang="es-ES_tradnl" sz="1000"/>
              <a:t>Understanding texts describing spatial situations activates visuospatial representations.</a:t>
            </a:r>
          </a:p>
          <a:p>
            <a:pPr lvl="1" eaLnBrk="1" hangingPunct="1"/>
            <a:r>
              <a:rPr lang="es-ES_tradnl" sz="1000"/>
              <a:t>Understanding concrete words activate visual representions of shape, orientation, etc.</a:t>
            </a:r>
          </a:p>
          <a:p>
            <a:pPr lvl="1" eaLnBrk="1" hangingPunct="1"/>
            <a:r>
              <a:rPr lang="es-ES_tradnl" sz="1000"/>
              <a:t>Understanding texts describing actions and movements, activates motoric representations.</a:t>
            </a:r>
          </a:p>
          <a:p>
            <a:pPr lvl="1" eaLnBrk="1" hangingPunct="1"/>
            <a:r>
              <a:rPr lang="es-ES_tradnl" sz="1000"/>
              <a:t>Understanding emotional texts activate emotional representations</a:t>
            </a:r>
            <a:endParaRPr lang="en-US" sz="10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F87F11-296D-174C-9354-86F1E5A72366}" type="slidenum">
              <a:rPr lang="en-US"/>
              <a:pPr/>
              <a:t>121</a:t>
            </a:fld>
            <a:endParaRPr lang="en-US"/>
          </a:p>
        </p:txBody>
      </p:sp>
      <p:sp>
        <p:nvSpPr>
          <p:cNvPr id="65539" name="Rectangle 2"/>
          <p:cNvSpPr>
            <a:spLocks noChangeArrowheads="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lvl="1" eaLnBrk="1" hangingPunct="1"/>
            <a:r>
              <a:rPr lang="en-CA"/>
              <a:t>Brain activity</a:t>
            </a:r>
          </a:p>
          <a:p>
            <a:pPr lvl="2" eaLnBrk="1" hangingPunct="1"/>
            <a:r>
              <a:rPr lang="en-CA"/>
              <a:t>Comprehension and images</a:t>
            </a:r>
          </a:p>
          <a:p>
            <a:pPr lvl="2" eaLnBrk="1" hangingPunct="1"/>
            <a:r>
              <a:rPr lang="en-CA"/>
              <a:t>Concrete words</a:t>
            </a:r>
          </a:p>
          <a:p>
            <a:pPr lvl="2" eaLnBrk="1" hangingPunct="1"/>
            <a:r>
              <a:rPr lang="en-CA"/>
              <a:t>Action words activate motor representations</a:t>
            </a:r>
          </a:p>
          <a:p>
            <a:pPr lvl="2" eaLnBrk="1" hangingPunct="1"/>
            <a:endParaRPr lang="en-CA"/>
          </a:p>
          <a:p>
            <a:pPr lvl="1" eaLnBrk="1" hangingPunct="1"/>
            <a:r>
              <a:rPr lang="es-ES_tradnl" sz="1000"/>
              <a:t>Words activate areas in the brain overlapping with those areas involved in perception and action.</a:t>
            </a:r>
          </a:p>
          <a:p>
            <a:pPr lvl="1" eaLnBrk="1" hangingPunct="1"/>
            <a:r>
              <a:rPr lang="es-ES_tradnl" sz="1000"/>
              <a:t>Understanding texts describing spatial situations activates visuospatial representations.</a:t>
            </a:r>
          </a:p>
          <a:p>
            <a:pPr lvl="1" eaLnBrk="1" hangingPunct="1"/>
            <a:r>
              <a:rPr lang="es-ES_tradnl" sz="1000"/>
              <a:t>Understanding concrete words activate visual representions of shape, orientation, etc.</a:t>
            </a:r>
          </a:p>
          <a:p>
            <a:pPr lvl="1" eaLnBrk="1" hangingPunct="1"/>
            <a:r>
              <a:rPr lang="es-ES_tradnl" sz="1000"/>
              <a:t>Understanding texts describing actions and movements, activates motoric representations.</a:t>
            </a:r>
          </a:p>
          <a:p>
            <a:pPr lvl="1" eaLnBrk="1" hangingPunct="1"/>
            <a:r>
              <a:rPr lang="es-ES_tradnl" sz="1000"/>
              <a:t>Understanding emotional texts activate emotional representations</a:t>
            </a:r>
            <a:endParaRPr 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BB2F7A8D-4AD0-3049-B402-685A3FDF23D5}" type="slidenum">
              <a:rPr lang="en-US"/>
              <a:pPr/>
              <a:t>12</a:t>
            </a:fld>
            <a:endParaRPr lang="en-US"/>
          </a:p>
        </p:txBody>
      </p:sp>
      <p:sp>
        <p:nvSpPr>
          <p:cNvPr id="41987" name="Rectangle 2"/>
          <p:cNvSpPr>
            <a:spLocks noChangeArrowheads="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Viewed language as systems of stimulus-response patterns (kind of verbal habits), built up through conditioning</a:t>
            </a:r>
          </a:p>
          <a:p>
            <a:pPr eaLnBrk="1" hangingPunct="1"/>
            <a:r>
              <a:rPr lang="en-US"/>
              <a:t>Focus of the behaviorist tradition is to only make theories about observable behaviors (basic argument: mental processes aren’t directly observable, so they aren’t testable, so they don’t belong in theories)</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C6A4EC-8DFD-7D40-A2DD-16E0D452BDDE}" type="slidenum">
              <a:rPr lang="en-US"/>
              <a:pPr/>
              <a:t>122</a:t>
            </a:fld>
            <a:endParaRPr lang="en-US"/>
          </a:p>
        </p:txBody>
      </p:sp>
      <p:sp>
        <p:nvSpPr>
          <p:cNvPr id="67587" name="Rectangle 2"/>
          <p:cNvSpPr>
            <a:spLocks noChangeArrowheads="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lvl="1" eaLnBrk="1" hangingPunct="1"/>
            <a:r>
              <a:rPr lang="en-CA"/>
              <a:t>Brain activity</a:t>
            </a:r>
          </a:p>
          <a:p>
            <a:pPr lvl="2" eaLnBrk="1" hangingPunct="1"/>
            <a:r>
              <a:rPr lang="en-CA"/>
              <a:t>Comprehension and images</a:t>
            </a:r>
          </a:p>
          <a:p>
            <a:pPr lvl="2" eaLnBrk="1" hangingPunct="1"/>
            <a:r>
              <a:rPr lang="en-CA"/>
              <a:t>Concrete words</a:t>
            </a:r>
          </a:p>
          <a:p>
            <a:pPr lvl="2" eaLnBrk="1" hangingPunct="1"/>
            <a:r>
              <a:rPr lang="en-CA"/>
              <a:t>Action words activate motor representations</a:t>
            </a:r>
          </a:p>
          <a:p>
            <a:pPr lvl="2" eaLnBrk="1" hangingPunct="1"/>
            <a:endParaRPr lang="en-CA"/>
          </a:p>
          <a:p>
            <a:pPr lvl="1" eaLnBrk="1" hangingPunct="1"/>
            <a:r>
              <a:rPr lang="es-ES_tradnl" sz="1000"/>
              <a:t>Words activate areas in the brain overlapping with those areas involved in perception and action.</a:t>
            </a:r>
          </a:p>
          <a:p>
            <a:pPr lvl="1" eaLnBrk="1" hangingPunct="1"/>
            <a:r>
              <a:rPr lang="es-ES_tradnl" sz="1000"/>
              <a:t>Understanding texts describing spatial situations activates visuospatial representations.</a:t>
            </a:r>
          </a:p>
          <a:p>
            <a:pPr lvl="1" eaLnBrk="1" hangingPunct="1"/>
            <a:r>
              <a:rPr lang="es-ES_tradnl" sz="1000"/>
              <a:t>Understanding concrete words activate visual representions of shape, orientation, etc.</a:t>
            </a:r>
          </a:p>
          <a:p>
            <a:pPr lvl="1" eaLnBrk="1" hangingPunct="1"/>
            <a:r>
              <a:rPr lang="es-ES_tradnl" sz="1000"/>
              <a:t>Understanding texts describing actions and movements, activates motoric representations.</a:t>
            </a:r>
          </a:p>
          <a:p>
            <a:pPr lvl="1" eaLnBrk="1" hangingPunct="1"/>
            <a:r>
              <a:rPr lang="es-ES_tradnl" sz="1000"/>
              <a:t>Understanding emotional texts activate emotional representations</a:t>
            </a:r>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057AFAB-71D1-A64F-9411-9624FB33CD7F}" type="slidenum">
              <a:rPr lang="en-US"/>
              <a:pPr/>
              <a:t>13</a:t>
            </a:fld>
            <a:endParaRPr lang="en-US"/>
          </a:p>
        </p:txBody>
      </p:sp>
      <p:sp>
        <p:nvSpPr>
          <p:cNvPr id="44035" name="Rectangle 2"/>
          <p:cNvSpPr>
            <a:spLocks noChangeArrowheads="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BD62B08-D5C2-6241-AD0C-416F06E0337E}" type="slidenum">
              <a:rPr lang="en-US"/>
              <a:pPr/>
              <a:t>14</a:t>
            </a:fld>
            <a:endParaRPr lang="en-US"/>
          </a:p>
        </p:txBody>
      </p:sp>
      <p:sp>
        <p:nvSpPr>
          <p:cNvPr id="46083" name="Rectangle 2"/>
          <p:cNvSpPr>
            <a:spLocks noChangeArrowheads="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23677E42-8F5A-A645-91A3-A1E14FD64B25}" type="slidenum">
              <a:rPr lang="en-US"/>
              <a:pPr/>
              <a:t>15</a:t>
            </a:fld>
            <a:endParaRPr lang="en-US"/>
          </a:p>
        </p:txBody>
      </p:sp>
      <p:sp>
        <p:nvSpPr>
          <p:cNvPr id="48131" name="Rectangle 2"/>
          <p:cNvSpPr>
            <a:spLocks noChangeArrowheads="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Cognitive Science - a multi-disciplinary field to investigate the mind/brain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5CA61BE2-40F2-F846-9D1B-D1564CE21E5F}" type="slidenum">
              <a:rPr lang="en-US"/>
              <a:pPr/>
              <a:t>16</a:t>
            </a:fld>
            <a:endParaRPr lang="en-US"/>
          </a:p>
        </p:txBody>
      </p:sp>
      <p:sp>
        <p:nvSpPr>
          <p:cNvPr id="50179" name="Rectangle 2"/>
          <p:cNvSpPr>
            <a:spLocks noChangeArrowheads="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04F4A57D-F70D-EF4D-8B43-E88D43A2D05A}" type="slidenum">
              <a:rPr lang="en-US"/>
              <a:pPr/>
              <a:t>17</a:t>
            </a:fld>
            <a:endParaRPr lang="en-US"/>
          </a:p>
        </p:txBody>
      </p:sp>
      <p:sp>
        <p:nvSpPr>
          <p:cNvPr id="52227" name="Rectangle 2"/>
          <p:cNvSpPr>
            <a:spLocks noChangeArrowheads="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8A6803E8-9576-8A47-A9C8-1D2799B2C554}" type="slidenum">
              <a:rPr lang="en-US"/>
              <a:pPr/>
              <a:t>18</a:t>
            </a:fld>
            <a:endParaRPr lang="en-US"/>
          </a:p>
        </p:txBody>
      </p:sp>
      <p:sp>
        <p:nvSpPr>
          <p:cNvPr id="54275" name="Rectangle 2"/>
          <p:cNvSpPr>
            <a:spLocks noChangeArrowheads="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Among the arguments, perhaps the most famous is his example:</a:t>
            </a:r>
          </a:p>
          <a:p>
            <a:pPr eaLnBrk="1" hangingPunct="1"/>
            <a:r>
              <a:rPr lang="en-US"/>
              <a:t>“colorless green ideas sleep furiously”</a:t>
            </a:r>
          </a:p>
          <a:p>
            <a:pPr eaLnBrk="1" hangingPunct="1"/>
            <a:r>
              <a:rPr lang="en-US"/>
              <a:t>Even though the associations between these words are virtually absent, the sentence is recognized as syntactically correct.</a:t>
            </a:r>
          </a:p>
          <a:p>
            <a:pPr eaLnBrk="1" hangingPunct="1"/>
            <a:r>
              <a:rPr lang="en-US"/>
              <a:t>In contrast</a:t>
            </a:r>
          </a:p>
          <a:p>
            <a:pPr eaLnBrk="1" hangingPunct="1"/>
            <a:r>
              <a:rPr lang="en-US"/>
              <a:t>“furiously sleep ideas green colorless” is recognized as ungrammatical.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8ABBAB89-E99A-AB47-875A-BD1C5390AEA5}" type="slidenum">
              <a:rPr lang="en-US"/>
              <a:pPr/>
              <a:t>19</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CCA9E694-9B78-954C-993E-3904FAC904C3}" type="slidenum">
              <a:rPr lang="en-US"/>
              <a:pPr/>
              <a:t>2</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CA033AA9-6AD4-D840-893F-9E2CC2DEBE57}" type="slidenum">
              <a:rPr lang="en-US"/>
              <a:pPr/>
              <a:t>20</a:t>
            </a:fld>
            <a:endParaRPr lang="en-US"/>
          </a:p>
        </p:txBody>
      </p:sp>
      <p:sp>
        <p:nvSpPr>
          <p:cNvPr id="58371" name="Rectangle 2"/>
          <p:cNvSpPr>
            <a:spLocks noChangeArrowheads="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6AE09DDC-1164-3142-8D1A-6368E5D6ACA4}" type="slidenum">
              <a:rPr lang="en-US"/>
              <a:pPr/>
              <a:t>21</a:t>
            </a:fld>
            <a:endParaRPr lang="en-US"/>
          </a:p>
        </p:txBody>
      </p:sp>
      <p:sp>
        <p:nvSpPr>
          <p:cNvPr id="60419" name="Rectangle 2"/>
          <p:cNvSpPr>
            <a:spLocks noChangeArrowheads="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8E3B9A57-3427-7149-9B40-7D8062112935}" type="slidenum">
              <a:rPr lang="en-US"/>
              <a:pPr/>
              <a:t>22</a:t>
            </a:fld>
            <a:endParaRPr lang="en-US"/>
          </a:p>
        </p:txBody>
      </p:sp>
      <p:sp>
        <p:nvSpPr>
          <p:cNvPr id="62467" name="Rectangle 2"/>
          <p:cNvSpPr>
            <a:spLocks noChangeArrowheads="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AE22B831-2698-DC49-819C-9207AA7A756F}" type="slidenum">
              <a:rPr lang="en-US"/>
              <a:pPr/>
              <a:t>23</a:t>
            </a:fld>
            <a:endParaRPr lang="en-US"/>
          </a:p>
        </p:txBody>
      </p:sp>
      <p:sp>
        <p:nvSpPr>
          <p:cNvPr id="64515" name="Rectangle 2"/>
          <p:cNvSpPr>
            <a:spLocks noChangeArrowheads="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3C32E8A7-10CD-5F42-BB0C-65AB9E46EB32}" type="slidenum">
              <a:rPr lang="en-US"/>
              <a:pPr/>
              <a:t>24</a:t>
            </a:fld>
            <a:endParaRPr lang="en-US"/>
          </a:p>
        </p:txBody>
      </p:sp>
      <p:sp>
        <p:nvSpPr>
          <p:cNvPr id="66563" name="Rectangle 2"/>
          <p:cNvSpPr>
            <a:spLocks noChangeArrowheads="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641251ED-BEB9-C14F-BAA9-86232769DF94}" type="slidenum">
              <a:rPr lang="en-US"/>
              <a:pPr/>
              <a:t>25</a:t>
            </a:fld>
            <a:endParaRPr lang="en-US"/>
          </a:p>
        </p:txBody>
      </p:sp>
      <p:sp>
        <p:nvSpPr>
          <p:cNvPr id="68611" name="Rectangle 2"/>
          <p:cNvSpPr>
            <a:spLocks noChangeArrowheads="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CEB751DC-8532-8148-AB93-03708026B1C1}" type="slidenum">
              <a:rPr lang="en-US"/>
              <a:pPr/>
              <a:t>26</a:t>
            </a:fld>
            <a:endParaRPr lang="en-US"/>
          </a:p>
        </p:txBody>
      </p:sp>
      <p:sp>
        <p:nvSpPr>
          <p:cNvPr id="70659" name="Rectangle 2"/>
          <p:cNvSpPr>
            <a:spLocks noChangeArrowheads="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35F10BFF-EB09-EE4C-9B0B-C1D1606038B7}" type="slidenum">
              <a:rPr lang="en-US"/>
              <a:pPr/>
              <a:t>27</a:t>
            </a:fld>
            <a:endParaRPr lang="en-US"/>
          </a:p>
        </p:txBody>
      </p:sp>
      <p:sp>
        <p:nvSpPr>
          <p:cNvPr id="72707" name="Rectangle 2"/>
          <p:cNvSpPr>
            <a:spLocks noChangeArrowheads="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By mid 90s there are over 200 Cognitive Science programs around the world</a:t>
            </a:r>
          </a:p>
          <a:p>
            <a:pPr eaLnBrk="1" hangingPunct="1"/>
            <a:r>
              <a:rPr lang="en-US"/>
              <a:t>Brought together, within the same departments, linguists, psychologists, neurobiologists, philosophers, etc.</a:t>
            </a:r>
          </a:p>
          <a:p>
            <a:pPr eaLnBrk="1" hangingPunct="1"/>
            <a:r>
              <a:rPr lang="en-US"/>
              <a:t>This has led to more collaborative work within psycholinguistics</a:t>
            </a:r>
            <a:endParaRPr lang="en-US" sz="2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6A81B01F-2DFD-E846-AFE3-FB3E78154EAD}" type="slidenum">
              <a:rPr lang="en-US"/>
              <a:pPr/>
              <a:t>28</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latin typeface="Times New Roman" charset="0"/>
              </a:rPr>
              <a:t>Psycholinguistics</a:t>
            </a:r>
            <a:r>
              <a:rPr lang="en-US">
                <a:solidFill>
                  <a:srgbClr val="000000"/>
                </a:solidFill>
                <a:latin typeface="Times New Roman" charset="0"/>
              </a:rPr>
              <a:t> is influenced by research in linguistics,sociolinguistics, philosophy, anthropology and ethology,</a:t>
            </a:r>
          </a:p>
          <a:p>
            <a:pPr eaLnBrk="1" hangingPunct="1"/>
            <a:r>
              <a:rPr lang="en-US">
                <a:solidFill>
                  <a:srgbClr val="000000"/>
                </a:solidFill>
                <a:latin typeface="Times New Roman" charset="0"/>
              </a:rPr>
              <a:t>neuroscience, computer science and speech technology, speech pathology, and communication studies.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Linguistics:  linguists and psycholinguists are interested  in common issues such as how do we parse sentence?, how do we recognize words?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Philosophy: interested in the philosophy of language such as the nature of meaning and reference, rational thinking, learning, reasoning, logic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Computer science and speech technology: includes several disciplines that use computers, computer technology and</a:t>
            </a:r>
          </a:p>
          <a:p>
            <a:pPr eaLnBrk="1" hangingPunct="1"/>
            <a:r>
              <a:rPr lang="en-US">
                <a:solidFill>
                  <a:srgbClr val="000000"/>
                </a:solidFill>
                <a:latin typeface="Times New Roman" charset="0"/>
              </a:rPr>
              <a:t>computer software to discover what language is and does.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Neuroscience: is multidisciplinary science of the nervous system including medicine, psychology, psychiatry, biology, and brain imaging. It studies neurological aspects of language including language/speech anatomy, physiology, genetics, synaptic transmission, brain and nervous system, and brain and brain imaging technology.</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Anthropology and Ethology: interested in the structural components of languages, how culture constructs its view of the world through language. Ethologists study nonhuman animal in natural setting and make a comparison between human and nonhuman communication capacities.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Sociolinguists focuses on the effects social contexts on language use, e.g., how speech production is affected by class, race, gender, education, social status, social setting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Speech and hearing disorders: speech disorder specialists work with people who manifest deficits or delays in comprehension or production in comparison to normal language users.</a:t>
            </a:r>
          </a:p>
          <a:p>
            <a:pPr eaLnBrk="1" hangingPunct="1"/>
            <a:r>
              <a:rPr lang="en-US">
                <a:solidFill>
                  <a:srgbClr val="000000"/>
                </a:solidFill>
                <a:latin typeface="Times New Roman" charset="0"/>
              </a:rPr>
              <a:t>Standardized tests are used to examine which aspects of language development are related to general cognitive development and which are uniquely linguistic.</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Communication studies: examine social and political implication of human language use. They study how a speaker’s effectiveness or persuasiveness on an audience is affected by the use of humor, how political forces in a culture shape word meanings and conceptual reasoning. </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D8D0667-B41D-9C4D-B493-80524ACBEAE4}" type="slidenum">
              <a:rPr lang="en-US">
                <a:latin typeface="Times" charset="0"/>
              </a:rPr>
              <a:pPr/>
              <a:t>29</a:t>
            </a:fld>
            <a:endParaRPr lang="en-US">
              <a:latin typeface="Times" charset="0"/>
            </a:endParaRPr>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841212F7-AE17-EA49-A94E-23E22DEDDD07}" type="slidenum">
              <a:rPr lang="en-US"/>
              <a:pPr/>
              <a:t>3</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E5035AC-EFD3-B04B-A8C5-D72326CCCF49}" type="slidenum">
              <a:rPr lang="en-US">
                <a:latin typeface="Times" charset="0"/>
              </a:rPr>
              <a:pPr/>
              <a:t>30</a:t>
            </a:fld>
            <a:endParaRPr lang="en-US">
              <a:latin typeface="Times" charset="0"/>
            </a:endParaRPr>
          </a:p>
        </p:txBody>
      </p:sp>
      <p:sp>
        <p:nvSpPr>
          <p:cNvPr id="63491" name="Rectangle 2"/>
          <p:cNvSpPr>
            <a:spLocks noChangeArrowheads="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2C0E36-008A-1341-A36A-1A1A4111C999}" type="slidenum">
              <a:rPr lang="en-US">
                <a:latin typeface="Times" charset="0"/>
              </a:rPr>
              <a:pPr/>
              <a:t>31</a:t>
            </a:fld>
            <a:endParaRPr lang="en-US">
              <a:latin typeface="Times" charset="0"/>
            </a:endParaRPr>
          </a:p>
        </p:txBody>
      </p:sp>
      <p:sp>
        <p:nvSpPr>
          <p:cNvPr id="67587" name="Rectangle 2"/>
          <p:cNvSpPr>
            <a:spLocks noChangeArrowheads="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6A81B01F-2DFD-E846-AFE3-FB3E78154EAD}" type="slidenum">
              <a:rPr lang="en-US"/>
              <a:pPr/>
              <a:t>32</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latin typeface="Times New Roman" charset="0"/>
              </a:rPr>
              <a:t>Psycholinguistics</a:t>
            </a:r>
            <a:r>
              <a:rPr lang="en-US">
                <a:solidFill>
                  <a:srgbClr val="000000"/>
                </a:solidFill>
                <a:latin typeface="Times New Roman" charset="0"/>
              </a:rPr>
              <a:t> is influenced by research in linguistics,sociolinguistics, philosophy, anthropology and ethology,</a:t>
            </a:r>
          </a:p>
          <a:p>
            <a:pPr eaLnBrk="1" hangingPunct="1"/>
            <a:r>
              <a:rPr lang="en-US">
                <a:solidFill>
                  <a:srgbClr val="000000"/>
                </a:solidFill>
                <a:latin typeface="Times New Roman" charset="0"/>
              </a:rPr>
              <a:t>neuroscience, computer science and speech technology, speech pathology, and communication studies.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Linguistics:  linguists and psycholinguists are interested  in common issues such as how do we parse sentence?, how do we recognize words?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Philosophy: interested in the philosophy of language such as the nature of meaning and reference, rational thinking, learning, reasoning, logic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Computer science and speech technology: includes several disciplines that use computers, computer technology and</a:t>
            </a:r>
          </a:p>
          <a:p>
            <a:pPr eaLnBrk="1" hangingPunct="1"/>
            <a:r>
              <a:rPr lang="en-US">
                <a:solidFill>
                  <a:srgbClr val="000000"/>
                </a:solidFill>
                <a:latin typeface="Times New Roman" charset="0"/>
              </a:rPr>
              <a:t>computer software to discover what language is and does.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Neuroscience: is multidisciplinary science of the nervous system including medicine, psychology, psychiatry, biology, and brain imaging. It studies neurological aspects of language including language/speech anatomy, physiology, genetics, synaptic transmission, brain and nervous system, and brain and brain imaging technology.</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Anthropology and Ethology: interested in the structural components of languages, how culture constructs its view of the world through language. Ethologists study nonhuman animal in natural setting and make a comparison between human and nonhuman communication capacities.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Sociolinguists focuses on the effects social contexts on language use, e.g., how speech production is affected by class, race, gender, education, social status, social setting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Speech and hearing disorders: speech disorder specialists work with people who manifest deficits or delays in comprehension or production in comparison to normal language users.</a:t>
            </a:r>
          </a:p>
          <a:p>
            <a:pPr eaLnBrk="1" hangingPunct="1"/>
            <a:r>
              <a:rPr lang="en-US">
                <a:solidFill>
                  <a:srgbClr val="000000"/>
                </a:solidFill>
                <a:latin typeface="Times New Roman" charset="0"/>
              </a:rPr>
              <a:t>Standardized tests are used to examine which aspects of language development are related to general cognitive development and which are uniquely linguistic.</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Communication studies: examine social and political implication of human language use. They study how a speaker’s effectiveness or persuasiveness on an audience is affected by the use of humor, how political forces in a culture shape word meanings and conceptual reasoning. </a:t>
            </a:r>
          </a:p>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6A81B01F-2DFD-E846-AFE3-FB3E78154EAD}" type="slidenum">
              <a:rPr lang="en-US"/>
              <a:pPr/>
              <a:t>33</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latin typeface="Times New Roman" charset="0"/>
              </a:rPr>
              <a:t>Psycholinguistics</a:t>
            </a:r>
            <a:r>
              <a:rPr lang="en-US">
                <a:solidFill>
                  <a:srgbClr val="000000"/>
                </a:solidFill>
                <a:latin typeface="Times New Roman" charset="0"/>
              </a:rPr>
              <a:t> is influenced by research in linguistics,sociolinguistics, philosophy, anthropology and ethology,</a:t>
            </a:r>
          </a:p>
          <a:p>
            <a:pPr eaLnBrk="1" hangingPunct="1"/>
            <a:r>
              <a:rPr lang="en-US">
                <a:solidFill>
                  <a:srgbClr val="000000"/>
                </a:solidFill>
                <a:latin typeface="Times New Roman" charset="0"/>
              </a:rPr>
              <a:t>neuroscience, computer science and speech technology, speech pathology, and communication studies.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Linguistics:  linguists and psycholinguists are interested  in common issues such as how do we parse sentence?, how do we recognize words?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Philosophy: interested in the philosophy of language such as the nature of meaning and reference, rational thinking, learning, reasoning, logic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Computer science and speech technology: includes several disciplines that use computers, computer technology and</a:t>
            </a:r>
          </a:p>
          <a:p>
            <a:pPr eaLnBrk="1" hangingPunct="1"/>
            <a:r>
              <a:rPr lang="en-US">
                <a:solidFill>
                  <a:srgbClr val="000000"/>
                </a:solidFill>
                <a:latin typeface="Times New Roman" charset="0"/>
              </a:rPr>
              <a:t>computer software to discover what language is and does.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Neuroscience: is multidisciplinary science of the nervous system including medicine, psychology, psychiatry, biology, and brain imaging. It studies neurological aspects of language including language/speech anatomy, physiology, genetics, synaptic transmission, brain and nervous system, and brain and brain imaging technology.</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Anthropology and Ethology: interested in the structural components of languages, how culture constructs its view of the world through language. Ethologists study nonhuman animal in natural setting and make a comparison between human and nonhuman communication capacities.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Sociolinguists focuses on the effects social contexts on language use, e.g., how speech production is affected by class, race, gender, education, social status, social setting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Speech and hearing disorders: speech disorder specialists work with people who manifest deficits or delays in comprehension or production in comparison to normal language users.</a:t>
            </a:r>
          </a:p>
          <a:p>
            <a:pPr eaLnBrk="1" hangingPunct="1"/>
            <a:r>
              <a:rPr lang="en-US">
                <a:solidFill>
                  <a:srgbClr val="000000"/>
                </a:solidFill>
                <a:latin typeface="Times New Roman" charset="0"/>
              </a:rPr>
              <a:t>Standardized tests are used to examine which aspects of language development are related to general cognitive development and which are uniquely linguistic.</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Communication studies: examine social and political implication of human language use. They study how a speaker’s effectiveness or persuasiveness on an audience is affected by the use of humor, how political forces in a culture shape word meanings and conceptual reasoning. </a:t>
            </a:r>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6A81B01F-2DFD-E846-AFE3-FB3E78154EAD}" type="slidenum">
              <a:rPr lang="en-US"/>
              <a:pPr/>
              <a:t>34</a:t>
            </a:fld>
            <a:endParaRPr lang="en-US"/>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b="1">
                <a:solidFill>
                  <a:srgbClr val="000000"/>
                </a:solidFill>
                <a:latin typeface="Times New Roman" charset="0"/>
              </a:rPr>
              <a:t>Psycholinguistics</a:t>
            </a:r>
            <a:r>
              <a:rPr lang="en-US">
                <a:solidFill>
                  <a:srgbClr val="000000"/>
                </a:solidFill>
                <a:latin typeface="Times New Roman" charset="0"/>
              </a:rPr>
              <a:t> is influenced by research in linguistics,sociolinguistics, philosophy, anthropology and ethology,</a:t>
            </a:r>
          </a:p>
          <a:p>
            <a:pPr eaLnBrk="1" hangingPunct="1"/>
            <a:r>
              <a:rPr lang="en-US">
                <a:solidFill>
                  <a:srgbClr val="000000"/>
                </a:solidFill>
                <a:latin typeface="Times New Roman" charset="0"/>
              </a:rPr>
              <a:t>neuroscience, computer science and speech technology, speech pathology, and communication studies.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Linguistics:  linguists and psycholinguists are interested  in common issues such as how do we parse sentence?, how do we recognize words?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Philosophy: interested in the philosophy of language such as the nature of meaning and reference, rational thinking, learning, reasoning, logic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Computer science and speech technology: includes several disciplines that use computers, computer technology and</a:t>
            </a:r>
          </a:p>
          <a:p>
            <a:pPr eaLnBrk="1" hangingPunct="1"/>
            <a:r>
              <a:rPr lang="en-US">
                <a:solidFill>
                  <a:srgbClr val="000000"/>
                </a:solidFill>
                <a:latin typeface="Times New Roman" charset="0"/>
              </a:rPr>
              <a:t>computer software to discover what language is and does.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Neuroscience: is multidisciplinary science of the nervous system including medicine, psychology, psychiatry, biology, and brain imaging. It studies neurological aspects of language including language/speech anatomy, physiology, genetics, synaptic transmission, brain and nervous system, and brain and brain imaging technology.</a:t>
            </a:r>
          </a:p>
          <a:p>
            <a:pPr eaLnBrk="1" hangingPunct="1"/>
            <a:r>
              <a:rPr lang="en-US">
                <a:solidFill>
                  <a:srgbClr val="000000"/>
                </a:solidFill>
                <a:latin typeface="Times New Roman" charset="0"/>
              </a:rPr>
              <a:t> </a:t>
            </a:r>
          </a:p>
          <a:p>
            <a:pPr eaLnBrk="1" hangingPunct="1"/>
            <a:r>
              <a:rPr lang="en-US">
                <a:solidFill>
                  <a:srgbClr val="000000"/>
                </a:solidFill>
                <a:latin typeface="Times New Roman" charset="0"/>
              </a:rPr>
              <a:t>Anthropology and Ethology: interested in the structural components of languages, how culture constructs its view of the world through language. Ethologists study nonhuman animal in natural setting and make a comparison between human and nonhuman communication capacities.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Sociolinguists focuses on the effects social contexts on language use, e.g., how speech production is affected by class, race, gender, education, social status, social setting etc. </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Speech and hearing disorders: speech disorder specialists work with people who manifest deficits or delays in comprehension or production in comparison to normal language users.</a:t>
            </a:r>
          </a:p>
          <a:p>
            <a:pPr eaLnBrk="1" hangingPunct="1"/>
            <a:r>
              <a:rPr lang="en-US">
                <a:solidFill>
                  <a:srgbClr val="000000"/>
                </a:solidFill>
                <a:latin typeface="Times New Roman" charset="0"/>
              </a:rPr>
              <a:t>Standardized tests are used to examine which aspects of language development are related to general cognitive development and which are uniquely linguistic.</a:t>
            </a:r>
          </a:p>
          <a:p>
            <a:pPr eaLnBrk="1" hangingPunct="1"/>
            <a:endParaRPr lang="en-US">
              <a:solidFill>
                <a:srgbClr val="000000"/>
              </a:solidFill>
              <a:latin typeface="Times New Roman" charset="0"/>
            </a:endParaRPr>
          </a:p>
          <a:p>
            <a:pPr eaLnBrk="1" hangingPunct="1"/>
            <a:r>
              <a:rPr lang="en-US">
                <a:solidFill>
                  <a:srgbClr val="000000"/>
                </a:solidFill>
                <a:latin typeface="Times New Roman" charset="0"/>
              </a:rPr>
              <a:t>Communication studies: examine social and political implication of human language use. They study how a speaker’s effectiveness or persuasiveness on an audience is affected by the use of humor, how political forces in a culture shape word meanings and conceptual reasoning. </a:t>
            </a:r>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1F18567-7F9F-9542-8363-DC8E82A4040B}" type="slidenum">
              <a:rPr lang="en-US"/>
              <a:pPr/>
              <a:t>35</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C304F51-CA9F-9B4E-9498-19A164BE1B52}" type="slidenum">
              <a:rPr lang="en-US"/>
              <a:pPr/>
              <a:t>36</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CA9145-F01C-5F4D-B5DD-278ED87D8E64}" type="slidenum">
              <a:rPr lang="en-US"/>
              <a:pPr/>
              <a:t>37</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381BACD-DA74-FC46-87B5-F78EB7C08F82}" type="slidenum">
              <a:rPr lang="en-US"/>
              <a:pPr/>
              <a:t>38</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ea typeface="ＭＳ Ｐゴシック" charset="-128"/>
                <a:cs typeface="ＭＳ Ｐゴシック" charset="-128"/>
                <a:hlinkClick r:id="rId3"/>
              </a:rPr>
              <a:t>http://en.wikipedia.org/wiki/Phoneme</a:t>
            </a:r>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97F64A9-7A88-DD4C-A5F9-8D94653F9A42}" type="slidenum">
              <a:rPr lang="en-US"/>
              <a:pPr/>
              <a:t>39</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3354CA18-64D5-A844-9B4C-015D76592B53}" type="slidenum">
              <a:rPr lang="en-US"/>
              <a:pPr/>
              <a:t>4</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337312-1B28-B243-908E-FB775A2A1277}" type="slidenum">
              <a:rPr lang="en-US"/>
              <a:pPr/>
              <a:t>40</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ea typeface="ＭＳ Ｐゴシック" charset="-128"/>
                <a:cs typeface="ＭＳ Ｐゴシック" charset="-128"/>
              </a:rPr>
              <a:t>For voicing have the students compare ‘ssssssss’  with ‘zzzzzzzz’</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0A4524B-F292-4344-B070-F694A7AA7945}" type="slidenum">
              <a:rPr lang="en-US"/>
              <a:pPr/>
              <a:t>41</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ea typeface="ＭＳ Ｐゴシック" charset="-128"/>
                <a:cs typeface="ＭＳ Ｐゴシック" charset="-128"/>
              </a:rPr>
              <a:t>http://www.speechandhearing.net/laboratory/demos.html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4D437C2-9960-AF4F-BC6A-5D5551A85E89}" type="slidenum">
              <a:rPr lang="en-US"/>
              <a:pPr/>
              <a:t>42</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290AE2D-49EA-184A-9C43-8439A9F80A2E}" type="slidenum">
              <a:rPr lang="en-US"/>
              <a:pPr/>
              <a:t>43</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4BCCF57-B527-2B4A-9578-BAA1FA213A7E}" type="slidenum">
              <a:rPr lang="en-US"/>
              <a:pPr/>
              <a:t>44</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28C4471-6FBF-2E45-AB32-6380526FE910}" type="slidenum">
              <a:rPr lang="en-US"/>
              <a:pPr/>
              <a:t>45</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78EABFE-DEE4-F04B-B3BB-30D9D7D9CE13}" type="slidenum">
              <a:rPr lang="en-US"/>
              <a:pPr/>
              <a:t>46</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5199B90-CAC5-4C40-8F7B-FCF7C9A19A4B}" type="slidenum">
              <a:rPr lang="en-US"/>
              <a:pPr/>
              <a:t>47</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marL="228600" indent="-228600" eaLnBrk="1" hangingPunct="1"/>
            <a:r>
              <a:rPr lang="en-US">
                <a:ea typeface="ＭＳ Ｐゴシック" charset="-128"/>
                <a:cs typeface="ＭＳ Ｐゴシック" charset="-128"/>
              </a:rPr>
              <a:t>What’s a word?</a:t>
            </a:r>
          </a:p>
          <a:p>
            <a:pPr marL="228600" indent="-228600" eaLnBrk="1" hangingPunct="1"/>
            <a:r>
              <a:rPr lang="en-US">
                <a:ea typeface="ＭＳ Ｐゴシック" charset="-128"/>
                <a:cs typeface="ＭＳ Ｐゴシック" charset="-128"/>
              </a:rPr>
              <a:t>Five tests of word identification:</a:t>
            </a:r>
          </a:p>
          <a:p>
            <a:pPr marL="228600" indent="-228600" eaLnBrk="1" hangingPunct="1">
              <a:buFontTx/>
              <a:buAutoNum type="arabicParenR"/>
            </a:pPr>
            <a:r>
              <a:rPr lang="en-US">
                <a:ea typeface="ＭＳ Ｐゴシック" charset="-128"/>
                <a:cs typeface="ＭＳ Ｐゴシック" charset="-128"/>
              </a:rPr>
              <a:t>Potential pause: say a sentence slowly, pauses often will fall between words (but not always, and pauses also show up between syllables within words)</a:t>
            </a:r>
          </a:p>
          <a:p>
            <a:pPr marL="228600" indent="-228600" eaLnBrk="1" hangingPunct="1">
              <a:buFontTx/>
              <a:buAutoNum type="arabicParenR"/>
            </a:pPr>
            <a:r>
              <a:rPr lang="en-US">
                <a:ea typeface="ＭＳ Ｐゴシック" charset="-128"/>
                <a:cs typeface="ＭＳ Ｐゴシック" charset="-128"/>
              </a:rPr>
              <a:t>Indivisibility: try to add extra words to a sentence.  The extra words will fall between, but not within words.</a:t>
            </a:r>
          </a:p>
          <a:p>
            <a:pPr marL="228600" indent="-228600" eaLnBrk="1" hangingPunct="1">
              <a:buFontTx/>
              <a:buAutoNum type="arabicParenR"/>
            </a:pPr>
            <a:r>
              <a:rPr lang="en-US">
                <a:ea typeface="ＭＳ Ｐゴシック" charset="-128"/>
                <a:cs typeface="ＭＳ Ｐゴシック" charset="-128"/>
              </a:rPr>
              <a:t>Minimal free forms: The smallest units that can meaningfully stand on their own.</a:t>
            </a:r>
          </a:p>
          <a:p>
            <a:pPr marL="228600" indent="-228600" eaLnBrk="1" hangingPunct="1">
              <a:buFontTx/>
              <a:buAutoNum type="arabicParenR"/>
            </a:pPr>
            <a:r>
              <a:rPr lang="en-US">
                <a:ea typeface="ＭＳ Ｐゴシック" charset="-128"/>
                <a:cs typeface="ＭＳ Ｐゴシック" charset="-128"/>
              </a:rPr>
              <a:t>Phonetic boundaries: sometimes stress patterns can indicate where a word begins or ends</a:t>
            </a:r>
          </a:p>
          <a:p>
            <a:pPr marL="228600" indent="-228600" eaLnBrk="1" hangingPunct="1">
              <a:buFontTx/>
              <a:buAutoNum type="arabicParenR"/>
            </a:pPr>
            <a:r>
              <a:rPr lang="en-US">
                <a:ea typeface="ＭＳ Ｐゴシック" charset="-128"/>
                <a:cs typeface="ＭＳ Ｐゴシック" charset="-128"/>
              </a:rPr>
              <a:t>Semantic units: look for the units that carry meaning (e.g., Dog bites man. Clearly has 3 units of meaning)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83ED1F7-8FD3-044A-B726-3C2F865E68D5}" type="slidenum">
              <a:rPr lang="en-US"/>
              <a:pPr/>
              <a:t>48</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80D52DE-6746-294A-ACA3-213908341BD3}" type="slidenum">
              <a:rPr lang="en-US"/>
              <a:pPr/>
              <a:t>49</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9A4D5F69-E76F-074C-AFB7-23D5CB2DBF6E}" type="slidenum">
              <a:rPr lang="en-US"/>
              <a:pPr/>
              <a:t>5</a:t>
            </a:fld>
            <a:endParaRPr lang="en-US"/>
          </a:p>
        </p:txBody>
      </p:sp>
      <p:sp>
        <p:nvSpPr>
          <p:cNvPr id="27651" name="Rectangle 2"/>
          <p:cNvSpPr>
            <a:spLocks noChangeArrowheads="1"/>
          </p:cNvSpPr>
          <p:nvPr>
            <p:ph type="sldImg"/>
          </p:nvPr>
        </p:nvSpPr>
        <p:spPr>
          <a:solidFill>
            <a:srgbClr val="FFFFFF"/>
          </a:solidFill>
          <a:ln/>
        </p:spPr>
      </p:sp>
      <p:sp>
        <p:nvSpPr>
          <p:cNvPr id="2765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Plato too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3D7BCCA-75DE-B34C-AFB1-7BA0BCD49971}" type="slidenum">
              <a:rPr lang="en-US"/>
              <a:pPr/>
              <a:t>50</a:t>
            </a:fld>
            <a:endParaRPr lang="en-US"/>
          </a:p>
        </p:txBody>
      </p:sp>
      <p:sp>
        <p:nvSpPr>
          <p:cNvPr id="53251" name="Rectangle 2"/>
          <p:cNvSpPr>
            <a:spLocks noChangeArrowheads="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128"/>
                <a:cs typeface="ＭＳ Ｐゴシック" charset="-128"/>
              </a:rPr>
              <a:t>Languages don’t fit perfectly into these categories.  </a:t>
            </a:r>
          </a:p>
          <a:p>
            <a:pPr eaLnBrk="1" hangingPunct="1"/>
            <a:r>
              <a:rPr lang="en-US">
                <a:ea typeface="ＭＳ Ｐゴシック" charset="-128"/>
                <a:cs typeface="ＭＳ Ｐゴシック" charset="-128"/>
              </a:rPr>
              <a:t>English is probably best put in the Isolating language category.</a:t>
            </a:r>
          </a:p>
          <a:p>
            <a:pPr eaLnBrk="1" hangingPunct="1"/>
            <a:r>
              <a:rPr lang="en-US">
                <a:ea typeface="ＭＳ Ｐゴシック" charset="-128"/>
                <a:cs typeface="ＭＳ Ｐゴシック" charset="-128"/>
              </a:rPr>
              <a:t>Yes we have inflections, but not many.</a:t>
            </a:r>
          </a:p>
          <a:p>
            <a:pPr eaLnBrk="1" hangingPunct="1"/>
            <a:r>
              <a:rPr lang="en-US">
                <a:ea typeface="ＭＳ Ｐゴシック" charset="-128"/>
                <a:cs typeface="ＭＳ Ｐゴシック" charset="-128"/>
              </a:rPr>
              <a:t>Nouns:2 - Boy and Boys</a:t>
            </a:r>
          </a:p>
          <a:p>
            <a:pPr eaLnBrk="1" hangingPunct="1"/>
            <a:r>
              <a:rPr lang="en-US">
                <a:ea typeface="ＭＳ Ｐゴシック" charset="-128"/>
                <a:cs typeface="ＭＳ Ｐゴシック" charset="-128"/>
              </a:rPr>
              <a:t>Verbs: 4 - Walk, walks, walked, walking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CC1EEAD-FE93-2B49-A07C-7186D3426F94}" type="slidenum">
              <a:rPr lang="en-US"/>
              <a:pPr/>
              <a:t>51</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C20D0AE-62D2-8B44-9108-35D5CCAF73F3}" type="slidenum">
              <a:rPr lang="en-US"/>
              <a:pPr/>
              <a:t>52</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CC83C48-AA2A-DC43-A1BA-243157037771}" type="slidenum">
              <a:rPr lang="en-US"/>
              <a:pPr/>
              <a:t>53</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C9DCC3B-56DD-F249-AEBC-F9D7C38A6469}" type="slidenum">
              <a:rPr lang="en-US"/>
              <a:pPr/>
              <a:t>54</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0F86B58-DBF9-9A41-BB3A-FE4C7107B382}" type="slidenum">
              <a:rPr lang="en-US"/>
              <a:pPr/>
              <a:t>55</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C5A3BEE-BCC8-A44C-89A9-2F2CACC706F6}" type="slidenum">
              <a:rPr lang="en-US"/>
              <a:pPr/>
              <a:t>56</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A7DF8DC-239E-BE4C-8EB7-76261F02B183}" type="slidenum">
              <a:rPr lang="en-US"/>
              <a:pPr/>
              <a:t>57</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A262A7-74BB-A849-9B57-005BC4B4C949}" type="slidenum">
              <a:rPr lang="en-US"/>
              <a:pPr/>
              <a:t>58</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C7C5F36-3CF2-0745-9629-7C62043D56B5}" type="slidenum">
              <a:rPr lang="en-US"/>
              <a:pPr/>
              <a:t>59</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6EAF5B32-A61B-134F-AADA-502985FA4AE2}" type="slidenum">
              <a:rPr lang="en-US"/>
              <a:pPr/>
              <a:t>6</a:t>
            </a:fld>
            <a:endParaRPr lang="en-US"/>
          </a:p>
        </p:txBody>
      </p:sp>
      <p:sp>
        <p:nvSpPr>
          <p:cNvPr id="29699" name="Rectangle 2"/>
          <p:cNvSpPr>
            <a:spLocks noChangeArrowheads="1"/>
          </p:cNvSpPr>
          <p:nvPr>
            <p:ph type="sldImg"/>
          </p:nvPr>
        </p:nvSpPr>
        <p:spPr>
          <a:solidFill>
            <a:srgbClr val="FFFFFF"/>
          </a:solidFill>
          <a:ln/>
        </p:spPr>
      </p:sp>
      <p:sp>
        <p:nvSpPr>
          <p:cNvPr id="297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E1C7C96-47C1-C548-AD7F-865005926F11}" type="slidenum">
              <a:rPr lang="en-US"/>
              <a:pPr/>
              <a:t>60</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3CBD2F-96DA-FD4A-9A9C-DF9B2EF8323D}" type="slidenum">
              <a:rPr lang="en-US"/>
              <a:pPr/>
              <a:t>61</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5DD5604-65DF-6448-8DC5-89E67FFF2CD7}" type="slidenum">
              <a:rPr lang="en-US"/>
              <a:pPr/>
              <a:t>62</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BE818FE-24ED-5244-8379-696390872B2F}" type="slidenum">
              <a:rPr lang="en-US"/>
              <a:pPr/>
              <a:t>63</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2C5437F-8E7C-694C-A782-2CADC2427D6A}" type="slidenum">
              <a:rPr lang="en-US"/>
              <a:pPr/>
              <a:t>64</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7686B7-FE43-E447-B6C2-EAE284BD1A75}" type="slidenum">
              <a:rPr lang="en-US"/>
              <a:pPr/>
              <a:t>65</a:t>
            </a:fld>
            <a:endParaRPr lang="en-US"/>
          </a:p>
        </p:txBody>
      </p:sp>
      <p:sp>
        <p:nvSpPr>
          <p:cNvPr id="98307" name="Rectangle 2"/>
          <p:cNvSpPr>
            <a:spLocks noChangeArrowheads="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7C4EB5B-3711-F949-B8CC-CDC982AD5EFE}" type="slidenum">
              <a:rPr lang="en-US"/>
              <a:pPr/>
              <a:t>66</a:t>
            </a:fld>
            <a:endParaRPr lang="en-US"/>
          </a:p>
        </p:txBody>
      </p:sp>
      <p:sp>
        <p:nvSpPr>
          <p:cNvPr id="100355" name="Rectangle 2"/>
          <p:cNvSpPr>
            <a:spLocks noChangeArrowheads="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3350907-8016-974D-A0D1-509DCC23BFA3}" type="slidenum">
              <a:rPr lang="en-US"/>
              <a:pPr/>
              <a:t>67</a:t>
            </a:fld>
            <a:endParaRPr lang="en-US"/>
          </a:p>
        </p:txBody>
      </p:sp>
      <p:sp>
        <p:nvSpPr>
          <p:cNvPr id="102403" name="Rectangle 2"/>
          <p:cNvSpPr>
            <a:spLocks noChangeArrowheads="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lvl="1" eaLnBrk="1" hangingPunct="1"/>
            <a:r>
              <a:rPr lang="en-US"/>
              <a:t>Words are not the same as meaning</a:t>
            </a:r>
          </a:p>
          <a:p>
            <a:pPr lvl="2" eaLnBrk="1" hangingPunct="1"/>
            <a:r>
              <a:rPr lang="en-US" b="1" i="1"/>
              <a:t>Translation argument</a:t>
            </a:r>
            <a:endParaRPr lang="en-US"/>
          </a:p>
          <a:p>
            <a:pPr lvl="4" eaLnBrk="1" hangingPunct="1"/>
            <a:r>
              <a:rPr lang="en-US"/>
              <a:t>e.g., recognizing a word, but not really knowing what it means - </a:t>
            </a:r>
          </a:p>
          <a:p>
            <a:pPr lvl="4" eaLnBrk="1" hangingPunct="1"/>
            <a:r>
              <a:rPr lang="en-US"/>
              <a:t>	</a:t>
            </a:r>
            <a:r>
              <a:rPr lang="en-US">
                <a:solidFill>
                  <a:srgbClr val="000000"/>
                </a:solidFill>
                <a:latin typeface="Times New Roman" charset="0"/>
              </a:rPr>
              <a:t>transmogrify - to change or alter greatly and often with grotesque or humorous effect</a:t>
            </a:r>
          </a:p>
          <a:p>
            <a:pPr lvl="4" eaLnBrk="1" hangingPunct="1"/>
            <a:r>
              <a:rPr lang="en-US">
                <a:solidFill>
                  <a:srgbClr val="000000"/>
                </a:solidFill>
                <a:latin typeface="Times New Roman" charset="0"/>
              </a:rPr>
              <a:t>	wheedle - to influence or entice by soft words or flattery</a:t>
            </a:r>
          </a:p>
          <a:p>
            <a:pPr lvl="4" eaLnBrk="1" hangingPunct="1"/>
            <a:r>
              <a:rPr lang="en-US">
                <a:solidFill>
                  <a:srgbClr val="000000"/>
                </a:solidFill>
                <a:latin typeface="Times New Roman" charset="0"/>
              </a:rPr>
              <a:t>	</a:t>
            </a:r>
            <a:r>
              <a:rPr lang="en-US" b="1">
                <a:solidFill>
                  <a:srgbClr val="000000"/>
                </a:solidFill>
                <a:latin typeface="Times New Roman" charset="0"/>
              </a:rPr>
              <a:t>scalawag - </a:t>
            </a:r>
            <a:r>
              <a:rPr lang="en-US">
                <a:solidFill>
                  <a:srgbClr val="000000"/>
                </a:solidFill>
                <a:latin typeface="Times New Roman" charset="0"/>
              </a:rPr>
              <a:t>a white Southerner acting in support of the reconstruction governments after 	</a:t>
            </a:r>
          </a:p>
          <a:p>
            <a:pPr lvl="4" eaLnBrk="1" hangingPunct="1"/>
            <a:r>
              <a:rPr lang="en-US">
                <a:solidFill>
                  <a:srgbClr val="000000"/>
                </a:solidFill>
                <a:latin typeface="Times New Roman" charset="0"/>
              </a:rPr>
              <a:t>		the American Civil War often for private gain </a:t>
            </a:r>
            <a:endParaRPr lang="en-US"/>
          </a:p>
          <a:p>
            <a:pPr lvl="4" eaLnBrk="1" hangingPunct="1"/>
            <a:r>
              <a:rPr lang="en-US"/>
              <a:t>        recognizing a concept without knowing the word for it end of shoelace - “</a:t>
            </a:r>
            <a:r>
              <a:rPr lang="en-US" i="1" u="sng">
                <a:solidFill>
                  <a:srgbClr val="FFA500"/>
                </a:solidFill>
                <a:latin typeface="Arial" charset="0"/>
              </a:rPr>
              <a:t>aglet</a:t>
            </a:r>
            <a:r>
              <a:rPr lang="en-US">
                <a:solidFill>
                  <a:srgbClr val="000000"/>
                </a:solidFill>
                <a:latin typeface="Arial" charset="0"/>
              </a:rPr>
              <a:t>”</a:t>
            </a:r>
            <a:endParaRPr lang="en-US"/>
          </a:p>
          <a:p>
            <a:pPr lvl="2" eaLnBrk="1" hangingPunct="1"/>
            <a:r>
              <a:rPr lang="en-US" b="1" i="1"/>
              <a:t>Imperfect mapping</a:t>
            </a:r>
            <a:endParaRPr lang="en-US"/>
          </a:p>
          <a:p>
            <a:pPr lvl="4" eaLnBrk="1" hangingPunct="1"/>
            <a:r>
              <a:rPr lang="en-US"/>
              <a:t>e.g., homophones like ball, bank</a:t>
            </a:r>
          </a:p>
          <a:p>
            <a:pPr lvl="2" eaLnBrk="1" hangingPunct="1"/>
            <a:r>
              <a:rPr lang="en-US" b="1" i="1"/>
              <a:t>Elasticity of meaning</a:t>
            </a:r>
            <a:endParaRPr lang="en-US"/>
          </a:p>
          <a:p>
            <a:pPr lvl="4" eaLnBrk="1" hangingPunct="1"/>
            <a:r>
              <a:rPr lang="en-US"/>
              <a:t>e.g., newspaper - the thing you read, the company you work for, the building they are printed in, the thing you put in the hamster cage</a:t>
            </a:r>
          </a:p>
          <a:p>
            <a:pPr lvl="4" eaLnBrk="1" hangingPunct="1"/>
            <a:endParaRPr lang="en-US"/>
          </a:p>
          <a:p>
            <a:pPr eaLnBrk="1" hangingPunct="1"/>
            <a:endParaRPr lang="en-US">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E4E59C-DBF3-7B47-BB69-1B1E7911773B}" type="slidenum">
              <a:rPr lang="en-US"/>
              <a:pPr/>
              <a:t>68</a:t>
            </a:fld>
            <a:endParaRPr lang="en-US"/>
          </a:p>
        </p:txBody>
      </p:sp>
      <p:sp>
        <p:nvSpPr>
          <p:cNvPr id="104451" name="Rectangle 2"/>
          <p:cNvSpPr>
            <a:spLocks noChangeArrowheads="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EBD112E-209E-0145-B885-1A169E6D780B}" type="slidenum">
              <a:rPr lang="en-US"/>
              <a:pPr/>
              <a:t>69</a:t>
            </a:fld>
            <a:endParaRPr lang="en-US"/>
          </a:p>
        </p:txBody>
      </p:sp>
      <p:sp>
        <p:nvSpPr>
          <p:cNvPr id="106499" name="Rectangle 2"/>
          <p:cNvSpPr>
            <a:spLocks noChangeArrowheads="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3958FC9D-18B7-804B-BCAF-B7FA00B510BF}" type="slidenum">
              <a:rPr lang="en-US"/>
              <a:pPr/>
              <a:t>7</a:t>
            </a:fld>
            <a:endParaRPr lang="en-US"/>
          </a:p>
        </p:txBody>
      </p:sp>
      <p:sp>
        <p:nvSpPr>
          <p:cNvPr id="31747" name="Rectangle 2"/>
          <p:cNvSpPr>
            <a:spLocks noChangeArrowheads="1"/>
          </p:cNvSpPr>
          <p:nvPr>
            <p:ph type="sldImg"/>
          </p:nvPr>
        </p:nvSpPr>
        <p:spPr>
          <a:solidFill>
            <a:srgbClr val="FFFFFF"/>
          </a:solidFill>
          <a:ln/>
        </p:spPr>
      </p:sp>
      <p:sp>
        <p:nvSpPr>
          <p:cNvPr id="317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D3CE2C7-FA63-E346-AB61-E5228F207831}" type="slidenum">
              <a:rPr lang="en-US"/>
              <a:pPr/>
              <a:t>70</a:t>
            </a:fld>
            <a:endParaRPr lang="en-US"/>
          </a:p>
        </p:txBody>
      </p:sp>
      <p:sp>
        <p:nvSpPr>
          <p:cNvPr id="108547" name="Rectangle 2"/>
          <p:cNvSpPr>
            <a:spLocks noChangeArrowheads="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FCAC16F-24D1-5040-A580-A29122A8A02C}" type="slidenum">
              <a:rPr lang="en-US"/>
              <a:pPr/>
              <a:t>71</a:t>
            </a:fld>
            <a:endParaRPr lang="en-US"/>
          </a:p>
        </p:txBody>
      </p:sp>
      <p:sp>
        <p:nvSpPr>
          <p:cNvPr id="110595" name="Rectangle 2"/>
          <p:cNvSpPr>
            <a:spLocks noChangeArrowheads="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128"/>
                <a:cs typeface="ＭＳ Ｐゴシック" charset="-128"/>
              </a:rPr>
              <a:t>Demonstrates that probably no set of necessary and sufficient features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3238CE0-98DA-D741-A2D4-08269BBC3A82}" type="slidenum">
              <a:rPr lang="en-US"/>
              <a:pPr/>
              <a:t>72</a:t>
            </a:fld>
            <a:endParaRPr lang="en-US"/>
          </a:p>
        </p:txBody>
      </p:sp>
      <p:sp>
        <p:nvSpPr>
          <p:cNvPr id="114691" name="Rectangle 2"/>
          <p:cNvSpPr>
            <a:spLocks noChangeArrowheads="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D1D0FDE-19DB-824D-B9F4-F3FEBEABCA57}" type="slidenum">
              <a:rPr lang="en-US"/>
              <a:pPr/>
              <a:t>73</a:t>
            </a:fld>
            <a:endParaRPr lang="en-US"/>
          </a:p>
        </p:txBody>
      </p:sp>
      <p:sp>
        <p:nvSpPr>
          <p:cNvPr id="116739" name="Rectangle 2"/>
          <p:cNvSpPr>
            <a:spLocks noChangeArrowheads="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7CCDD6F-E9F4-3F44-ACAF-516BB338A701}" type="slidenum">
              <a:rPr lang="en-US"/>
              <a:pPr/>
              <a:t>74</a:t>
            </a:fld>
            <a:endParaRPr lang="en-US"/>
          </a:p>
        </p:txBody>
      </p:sp>
      <p:sp>
        <p:nvSpPr>
          <p:cNvPr id="118787" name="Rectangle 2"/>
          <p:cNvSpPr>
            <a:spLocks noChangeArrowheads="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976B19C-95EA-CD45-B768-429F9B6B4F7D}" type="slidenum">
              <a:rPr lang="en-US"/>
              <a:pPr/>
              <a:t>75</a:t>
            </a:fld>
            <a:endParaRPr lang="en-US"/>
          </a:p>
        </p:txBody>
      </p:sp>
      <p:sp>
        <p:nvSpPr>
          <p:cNvPr id="120835" name="Rectangle 2"/>
          <p:cNvSpPr>
            <a:spLocks noChangeArrowheads="1"/>
          </p:cNvSpPr>
          <p:nvPr>
            <p:ph type="sldImg"/>
          </p:nvPr>
        </p:nvSpPr>
        <p:spPr>
          <a:solidFill>
            <a:srgbClr val="FFFFFF"/>
          </a:solidFill>
          <a:ln/>
        </p:spPr>
      </p:sp>
      <p:sp>
        <p:nvSpPr>
          <p:cNvPr id="1208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E47C18F-FA4A-D343-8B03-D23E72435485}" type="slidenum">
              <a:rPr lang="en-US"/>
              <a:pPr/>
              <a:t>76</a:t>
            </a:fld>
            <a:endParaRPr lang="en-US"/>
          </a:p>
        </p:txBody>
      </p:sp>
      <p:sp>
        <p:nvSpPr>
          <p:cNvPr id="122883" name="Rectangle 2"/>
          <p:cNvSpPr>
            <a:spLocks noChangeArrowheads="1"/>
          </p:cNvSpPr>
          <p:nvPr>
            <p:ph type="sldImg"/>
          </p:nvPr>
        </p:nvSpPr>
        <p:spPr>
          <a:solidFill>
            <a:srgbClr val="FFFFFF"/>
          </a:solidFill>
          <a:ln/>
        </p:spPr>
      </p:sp>
      <p:sp>
        <p:nvSpPr>
          <p:cNvPr id="1228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050582-1CB0-2B4A-80E0-510DC9E9E142}" type="slidenum">
              <a:rPr lang="en-US"/>
              <a:pPr/>
              <a:t>77</a:t>
            </a:fld>
            <a:endParaRPr lang="en-US"/>
          </a:p>
        </p:txBody>
      </p:sp>
      <p:sp>
        <p:nvSpPr>
          <p:cNvPr id="124931" name="Rectangle 2"/>
          <p:cNvSpPr>
            <a:spLocks noChangeArrowheads="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ACF2CA9-16CB-3C4F-8E36-C7FF2184E5C9}" type="slidenum">
              <a:rPr lang="en-US"/>
              <a:pPr/>
              <a:t>78</a:t>
            </a:fld>
            <a:endParaRPr lang="en-US"/>
          </a:p>
        </p:txBody>
      </p:sp>
      <p:sp>
        <p:nvSpPr>
          <p:cNvPr id="126979" name="Rectangle 2"/>
          <p:cNvSpPr>
            <a:spLocks noChangeArrowheads="1"/>
          </p:cNvSpPr>
          <p:nvPr>
            <p:ph type="sldImg"/>
          </p:nvPr>
        </p:nvSpPr>
        <p:spPr>
          <a:solidFill>
            <a:srgbClr val="FFFFFF"/>
          </a:solidFill>
          <a:ln/>
        </p:spPr>
      </p:sp>
      <p:sp>
        <p:nvSpPr>
          <p:cNvPr id="1269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9773F11-E260-EA45-804D-9EDD1977AED9}" type="slidenum">
              <a:rPr lang="en-US"/>
              <a:pPr/>
              <a:t>79</a:t>
            </a:fld>
            <a:endParaRPr lang="en-US"/>
          </a:p>
        </p:txBody>
      </p:sp>
      <p:sp>
        <p:nvSpPr>
          <p:cNvPr id="129027" name="Rectangle 2"/>
          <p:cNvSpPr>
            <a:spLocks noChangeArrowheads="1"/>
          </p:cNvSpPr>
          <p:nvPr>
            <p:ph type="sldImg"/>
          </p:nvPr>
        </p:nvSpPr>
        <p:spPr>
          <a:solidFill>
            <a:srgbClr val="FFFFFF"/>
          </a:solidFill>
          <a:ln/>
        </p:spPr>
      </p:sp>
      <p:sp>
        <p:nvSpPr>
          <p:cNvPr id="1290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4B1465BA-7098-8E49-A291-A90E8FFF2446}" type="slidenum">
              <a:rPr lang="en-US"/>
              <a:pPr/>
              <a:t>8</a:t>
            </a:fld>
            <a:endParaRPr lang="en-US"/>
          </a:p>
        </p:txBody>
      </p:sp>
      <p:sp>
        <p:nvSpPr>
          <p:cNvPr id="33795" name="Rectangle 2"/>
          <p:cNvSpPr>
            <a:spLocks noChangeArrowheads="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2E99E25-8DA3-C541-B3C5-452FE8F3441B}" type="slidenum">
              <a:rPr lang="en-US"/>
              <a:pPr/>
              <a:t>80</a:t>
            </a:fld>
            <a:endParaRPr lang="en-US"/>
          </a:p>
        </p:txBody>
      </p:sp>
      <p:sp>
        <p:nvSpPr>
          <p:cNvPr id="131075" name="Rectangle 2"/>
          <p:cNvSpPr>
            <a:spLocks noChangeArrowheads="1"/>
          </p:cNvSpPr>
          <p:nvPr>
            <p:ph type="sldImg"/>
          </p:nvPr>
        </p:nvSpPr>
        <p:spPr>
          <a:solidFill>
            <a:srgbClr val="FFFFFF"/>
          </a:solidFill>
          <a:ln/>
        </p:spPr>
      </p:sp>
      <p:sp>
        <p:nvSpPr>
          <p:cNvPr id="1310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A8E3D42-9FA1-8549-89C4-22EEC4315955}" type="slidenum">
              <a:rPr lang="en-US"/>
              <a:pPr/>
              <a:t>81</a:t>
            </a:fld>
            <a:endParaRPr lang="en-US"/>
          </a:p>
        </p:txBody>
      </p:sp>
      <p:sp>
        <p:nvSpPr>
          <p:cNvPr id="137219" name="Rectangle 2"/>
          <p:cNvSpPr>
            <a:spLocks noChangeArrowheads="1"/>
          </p:cNvSpPr>
          <p:nvPr>
            <p:ph type="sldImg"/>
          </p:nvPr>
        </p:nvSpPr>
        <p:spPr>
          <a:solidFill>
            <a:srgbClr val="FFFFFF"/>
          </a:solidFill>
          <a:ln/>
        </p:spPr>
      </p:sp>
      <p:sp>
        <p:nvSpPr>
          <p:cNvPr id="1372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FAAA05-603E-0849-B34F-C3F6643F1E7B}" type="slidenum">
              <a:rPr lang="en-US"/>
              <a:pPr/>
              <a:t>82</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4644FF0-90E2-F742-B476-DE82C2CDB973}" type="slidenum">
              <a:rPr lang="en-US"/>
              <a:pPr/>
              <a:t>83</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E771989-B067-4344-897F-9DED0DE0BB71}" type="slidenum">
              <a:rPr lang="en-US"/>
              <a:pPr/>
              <a:t>84</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6568F66-6ABF-054B-936F-99D60CB85EEB}" type="slidenum">
              <a:rPr lang="en-US"/>
              <a:pPr/>
              <a:t>85</a:t>
            </a:fld>
            <a:endParaRPr lang="en-US"/>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C118279-56C0-F245-9DA9-9A978FCB4FDA}" type="slidenum">
              <a:rPr lang="en-US"/>
              <a:pPr/>
              <a:t>86</a:t>
            </a:fld>
            <a:endParaRPr lang="en-US"/>
          </a:p>
        </p:txBody>
      </p:sp>
      <p:sp>
        <p:nvSpPr>
          <p:cNvPr id="36867" name="Rectangle 1026"/>
          <p:cNvSpPr>
            <a:spLocks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6776E12-48F5-B043-BC79-DC932292248D}" type="slidenum">
              <a:rPr lang="en-US"/>
              <a:pPr/>
              <a:t>87</a:t>
            </a:fld>
            <a:endParaRPr lang="en-US"/>
          </a:p>
        </p:txBody>
      </p:sp>
      <p:sp>
        <p:nvSpPr>
          <p:cNvPr id="40963" name="Rectangle 1026"/>
          <p:cNvSpPr>
            <a:spLocks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68DA03B-0991-884A-9BE4-B7E401AD82B2}" type="slidenum">
              <a:rPr lang="en-US"/>
              <a:pPr/>
              <a:t>88</a:t>
            </a:fld>
            <a:endParaRPr lang="en-US"/>
          </a:p>
        </p:txBody>
      </p:sp>
      <p:sp>
        <p:nvSpPr>
          <p:cNvPr id="43011" name="Rectangle 1026"/>
          <p:cNvSpPr>
            <a:spLocks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EA9032C-2CA9-4C42-877E-5D2A196EE0C0}" type="slidenum">
              <a:rPr lang="en-US"/>
              <a:pPr/>
              <a:t>89</a:t>
            </a:fld>
            <a:endParaRPr lang="en-US"/>
          </a:p>
        </p:txBody>
      </p:sp>
      <p:sp>
        <p:nvSpPr>
          <p:cNvPr id="45059" name="Rectangle 1026"/>
          <p:cNvSpPr>
            <a:spLocks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E2AFE5A4-BA16-D745-830F-EE2252AA806A}" type="slidenum">
              <a:rPr lang="en-US"/>
              <a:pPr/>
              <a:t>9</a:t>
            </a:fld>
            <a:endParaRPr lang="en-US"/>
          </a:p>
        </p:txBody>
      </p:sp>
      <p:sp>
        <p:nvSpPr>
          <p:cNvPr id="35843" name="Rectangle 2"/>
          <p:cNvSpPr>
            <a:spLocks noChangeArrowheads="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39FD14F-9706-B643-B907-D64EA5E3C8E1}" type="slidenum">
              <a:rPr lang="en-US"/>
              <a:pPr/>
              <a:t>92</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6A2602B-FE7B-9846-87B5-B31C397CB3DC}" type="slidenum">
              <a:rPr lang="en-US"/>
              <a:pPr/>
              <a:t>93</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Try to strike a balance between cognitive economy of number of representations and how much assembling needs to be done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975EAD-4447-2944-9547-A3FD815E6AAC}" type="slidenum">
              <a:rPr lang="en-US"/>
              <a:pPr/>
              <a:t>94</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Okay, now we know (maybe) what gets stored, but how is it stored.  Just a random grab bag or morphemes and words?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C1AE99E-9183-C94A-8040-5511D3200161}" type="slidenum">
              <a:rPr lang="en-US"/>
              <a:pPr/>
              <a:t>95</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847AB30-10D1-384E-918B-4B16EE9DBF5B}" type="slidenum">
              <a:rPr lang="en-US"/>
              <a:pPr/>
              <a:t>96</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F0C5F1D-5984-6543-BCC1-0821990CED4D}" type="slidenum">
              <a:rPr lang="en-US"/>
              <a:pPr/>
              <a:t>97</a:t>
            </a:fld>
            <a:endParaRPr lang="en-US"/>
          </a:p>
        </p:txBody>
      </p:sp>
      <p:sp>
        <p:nvSpPr>
          <p:cNvPr id="178179" name="Rectangle 2"/>
          <p:cNvSpPr>
            <a:spLocks noChangeArrowheads="1"/>
          </p:cNvSpPr>
          <p:nvPr>
            <p:ph type="sldImg"/>
          </p:nvPr>
        </p:nvSpPr>
        <p:spPr>
          <a:solidFill>
            <a:srgbClr val="FFFFFF"/>
          </a:solidFill>
          <a:ln/>
        </p:spPr>
      </p:sp>
      <p:sp>
        <p:nvSpPr>
          <p:cNvPr id="1781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A2A2B1F-0D69-424E-B34C-2A64575DCB13}" type="slidenum">
              <a:rPr lang="en-US"/>
              <a:pPr/>
              <a:t>98</a:t>
            </a:fld>
            <a:endParaRPr lang="en-US"/>
          </a:p>
        </p:txBody>
      </p:sp>
      <p:sp>
        <p:nvSpPr>
          <p:cNvPr id="180227" name="Rectangle 2"/>
          <p:cNvSpPr>
            <a:spLocks noChangeArrowheads="1"/>
          </p:cNvSpPr>
          <p:nvPr>
            <p:ph type="sldImg"/>
          </p:nvPr>
        </p:nvSpPr>
        <p:spPr>
          <a:solidFill>
            <a:srgbClr val="FFFFFF"/>
          </a:solidFill>
          <a:ln/>
        </p:spPr>
      </p:sp>
      <p:sp>
        <p:nvSpPr>
          <p:cNvPr id="1802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0CB4DDB3-677D-C24E-8ED4-FCCF5AEB964C}" type="slidenum">
              <a:rPr lang="en-US"/>
              <a:pPr/>
              <a:t>99</a:t>
            </a:fld>
            <a:endParaRPr lang="en-US"/>
          </a:p>
        </p:txBody>
      </p:sp>
      <p:sp>
        <p:nvSpPr>
          <p:cNvPr id="182275" name="Rectangle 2"/>
          <p:cNvSpPr>
            <a:spLocks noChangeArrowheads="1"/>
          </p:cNvSpPr>
          <p:nvPr>
            <p:ph type="sldImg"/>
          </p:nvPr>
        </p:nvSpPr>
        <p:spPr>
          <a:solidFill>
            <a:srgbClr val="FFFFFF"/>
          </a:solidFill>
          <a:ln/>
        </p:spPr>
      </p:sp>
      <p:sp>
        <p:nvSpPr>
          <p:cNvPr id="1822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Transition: what sorts of things affect lexical access?  What does a model need to account for?</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C8382B65-9209-724C-9736-E6FECB7B89EC}" type="slidenum">
              <a:rPr lang="en-US"/>
              <a:pPr/>
              <a:t>100</a:t>
            </a:fld>
            <a:endParaRPr lang="en-US"/>
          </a:p>
        </p:txBody>
      </p:sp>
      <p:sp>
        <p:nvSpPr>
          <p:cNvPr id="184323" name="Rectangle 2"/>
          <p:cNvSpPr>
            <a:spLocks noChangeArrowheads="1"/>
          </p:cNvSpPr>
          <p:nvPr>
            <p:ph type="sldImg"/>
          </p:nvPr>
        </p:nvSpPr>
        <p:spPr>
          <a:solidFill>
            <a:srgbClr val="FFFFFF"/>
          </a:solidFill>
          <a:ln/>
        </p:spPr>
      </p:sp>
      <p:sp>
        <p:nvSpPr>
          <p:cNvPr id="18432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Transition: what sorts of things affect lexical access?  What does a model need to account for?</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FFECE052-2470-5F4C-88A4-BDF63B979087}" type="slidenum">
              <a:rPr lang="en-US"/>
              <a:pPr/>
              <a:t>101</a:t>
            </a:fld>
            <a:endParaRPr lang="en-US"/>
          </a:p>
        </p:txBody>
      </p:sp>
      <p:sp>
        <p:nvSpPr>
          <p:cNvPr id="186371" name="Rectangle 2"/>
          <p:cNvSpPr>
            <a:spLocks noChangeArrowheads="1"/>
          </p:cNvSpPr>
          <p:nvPr>
            <p:ph type="sldImg"/>
          </p:nvPr>
        </p:nvSpPr>
        <p:spPr>
          <a:solidFill>
            <a:srgbClr val="FFFFFF"/>
          </a:solidFill>
          <a:ln/>
        </p:spPr>
      </p:sp>
      <p:sp>
        <p:nvSpPr>
          <p:cNvPr id="1863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t>Transition: what sorts of things affect lexical access?  What does a model need to account for?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prstTxWarp prst="textNoShape">
                <a:avLst/>
              </a:prstTxWarp>
            </a:bodyPr>
            <a:lstStyle/>
            <a:p>
              <a:pPr>
                <a:defRPr/>
              </a:pPr>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prstTxWarp prst="textNoShape">
                <a:avLst/>
              </a:prstTxWarp>
            </a:bodyPr>
            <a:lstStyle/>
            <a:p>
              <a:pPr>
                <a:defRPr/>
              </a:pPr>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defRPr/>
              </a:pPr>
              <a:endParaRPr lang="en-US"/>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defRPr/>
            </a:pPr>
            <a:endParaRPr lang="en-US"/>
          </a:p>
        </p:txBody>
      </p:sp>
      <p:sp>
        <p:nvSpPr>
          <p:cNvPr id="11" name="Rectangle 9"/>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defRPr/>
            </a:pPr>
            <a:endParaRPr lang="en-US"/>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defRPr/>
            </a:pPr>
            <a:endParaRPr kumimoji="1" lang="en-US">
              <a:latin typeface="Arial" charset="0"/>
            </a:endParaRPr>
          </a:p>
        </p:txBody>
      </p:sp>
      <p:sp>
        <p:nvSpPr>
          <p:cNvPr id="12298" name="Rectangle 10"/>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2299" name="Rectangle 11"/>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0A28CD8-9837-6448-9160-ABC9AB8630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9CDF1BE-150F-BD40-813A-D1A65C5F65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321DFE1-41EF-A74D-9D29-57E15E8C412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42B5B5D-1925-2A4A-8CB0-ACC1D7D16D43}"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A9D0AB83-8231-CF4F-9C05-D59826E89E5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06D2F23-23B6-C244-8895-578CF8A4E9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54CAB08-49D1-134F-B469-42C1DA8D62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ECE4B1C-E422-B943-BA06-9CF4AB4709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465BEBD-0D3B-3742-B90A-AE5742CE55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9F8BCD8-185B-A34E-B530-F15F42A893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96AA309-97D0-8B46-92DC-E158A39AF0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8D50D5-F710-6046-9882-425694E12C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844DDA3-F572-F545-A760-BADF3B78A4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eaLnBrk="1" hangingPunct="1">
              <a:defRPr/>
            </a:pPr>
            <a:endParaRPr kumimoji="1" lang="en-US">
              <a:latin typeface="Arial" charset="0"/>
            </a:endParaRPr>
          </a:p>
        </p:txBody>
      </p:sp>
      <p:sp>
        <p:nvSpPr>
          <p:cNvPr id="103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w="9525">
            <a:noFill/>
            <a:miter lim="800000"/>
            <a:headEnd/>
            <a:tailEnd/>
          </a:ln>
          <a:effectLst/>
        </p:spPr>
        <p:txBody>
          <a:bodyPr rot="10800000" wrap="none" anchor="ctr">
            <a:prstTxWarp prst="textNoShape">
              <a:avLst/>
            </a:prstTxWarp>
          </a:bodyPr>
          <a:lstStyle/>
          <a:p>
            <a:pPr algn="ctr" eaLnBrk="1" hangingPunct="1">
              <a:defRPr/>
            </a:pPr>
            <a:endParaRPr kumimoji="1" lang="en-US">
              <a:latin typeface="Arial" charset="0"/>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j-lt"/>
              </a:defRPr>
            </a:lvl1pPr>
          </a:lstStyle>
          <a:p>
            <a:pPr>
              <a:defRPr/>
            </a:pPr>
            <a:endParaRPr lang="en-US"/>
          </a:p>
        </p:txBody>
      </p:sp>
      <p:sp>
        <p:nvSpPr>
          <p:cNvPr id="103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j-lt"/>
              </a:defRPr>
            </a:lvl1pPr>
          </a:lstStyle>
          <a:p>
            <a:pPr>
              <a:defRPr/>
            </a:pPr>
            <a:endParaRPr lang="en-US"/>
          </a:p>
        </p:txBody>
      </p:sp>
      <p:sp>
        <p:nvSpPr>
          <p:cNvPr id="103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j-lt"/>
              </a:defRPr>
            </a:lvl1pPr>
          </a:lstStyle>
          <a:p>
            <a:pPr>
              <a:defRPr/>
            </a:pPr>
            <a:fld id="{FA1FD7B5-0A90-D947-96B6-B781C10A1E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3" Type="http://schemas.openxmlformats.org/officeDocument/2006/relationships/image" Target="../media/image89.gif"/><Relationship Id="rId4" Type="http://schemas.openxmlformats.org/officeDocument/2006/relationships/image" Target="../media/image87.png"/><Relationship Id="rId5"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8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 Id="rId3" Type="http://schemas.openxmlformats.org/officeDocument/2006/relationships/image" Target="../media/image8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8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 Id="rId3" Type="http://schemas.openxmlformats.org/officeDocument/2006/relationships/image" Target="../media/image8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 Id="rId3" Type="http://schemas.openxmlformats.org/officeDocument/2006/relationships/image" Target="../media/image8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9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Edward_Sapir"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Noam_Chomsky" TargetMode="External"/><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en.wikipedia.org/wiki/Languag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Phonology" TargetMode="External"/><Relationship Id="rId4" Type="http://schemas.openxmlformats.org/officeDocument/2006/relationships/hyperlink" Target="http://en.wikipedia.org/wiki/Phoneme" TargetMode="External"/><Relationship Id="rId5" Type="http://schemas.openxmlformats.org/officeDocument/2006/relationships/hyperlink" Target="http://en.wikipedia.org/wiki/Allophones" TargetMode="External"/><Relationship Id="rId6" Type="http://schemas.openxmlformats.org/officeDocument/2006/relationships/hyperlink" Target="http://en.wikipedia.org/wiki/Phone_(phonetics)"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www.chass.utoronto.ca/~danhall/phonetics/sammy.html"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Hawaiian_phonology" TargetMode="External"/><Relationship Id="rId4" Type="http://schemas.openxmlformats.org/officeDocument/2006/relationships/hyperlink" Target="http://www.travlang.com/languages/hawaiian/hawaii-pron.html" TargetMode="External"/><Relationship Id="rId5" Type="http://schemas.openxmlformats.org/officeDocument/2006/relationships/hyperlink" Target="http://en.wikipedia.org/wiki/Khoisan_languages" TargetMode="External"/><Relationship Id="rId6" Type="http://schemas.openxmlformats.org/officeDocument/2006/relationships/hyperlink" Target="http://hctv.humnet.ucla.edu/departments/linguistics/VowelsandConsonants/course/chapter11/zulu/zulu.html"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people.cs.uchicago.edu/~dinoj/research/nicely.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netfiles.uiuc.edu/cls/www/course/ling401/week10/categorical.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en.wikipedia.org/wiki/Infi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Wug_test"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36.pdf"/><Relationship Id="rId4" Type="http://schemas.openxmlformats.org/officeDocument/2006/relationships/image" Target="../media/image37.png"/><Relationship Id="rId5" Type="http://schemas.openxmlformats.org/officeDocument/2006/relationships/image" Target="../media/image38.pdf"/><Relationship Id="rId6" Type="http://schemas.openxmlformats.org/officeDocument/2006/relationships/image" Target="../media/image39.png"/><Relationship Id="rId7" Type="http://schemas.openxmlformats.org/officeDocument/2006/relationships/image" Target="../media/image40.pdf"/><Relationship Id="rId8" Type="http://schemas.openxmlformats.org/officeDocument/2006/relationships/image" Target="../media/image41.png"/><Relationship Id="rId9" Type="http://schemas.openxmlformats.org/officeDocument/2006/relationships/image" Target="../media/image42.pdf"/><Relationship Id="rId10"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Syntactic_ambiguity" TargetMode="External"/><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6.pdf"/><Relationship Id="rId5" Type="http://schemas.openxmlformats.org/officeDocument/2006/relationships/image" Target="../media/image47.png"/><Relationship Id="rId6" Type="http://schemas.openxmlformats.org/officeDocument/2006/relationships/image" Target="../media/image45.png"/><Relationship Id="rId7" Type="http://schemas.openxmlformats.org/officeDocument/2006/relationships/image" Target="../media/image48.pdf"/><Relationship Id="rId8"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en.wikipedia.org/wiki/Generative_grammar"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image" Target="../media/image56.pdf"/><Relationship Id="rId4" Type="http://schemas.openxmlformats.org/officeDocument/2006/relationships/image" Target="../media/image57.png"/><Relationship Id="rId5" Type="http://schemas.openxmlformats.org/officeDocument/2006/relationships/image" Target="../media/image58.pdf"/><Relationship Id="rId6" Type="http://schemas.openxmlformats.org/officeDocument/2006/relationships/image" Target="../media/image59.png"/><Relationship Id="rId7"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1.png"/></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Truth-conditional_semantics" TargetMode="External"/><Relationship Id="rId4" Type="http://schemas.openxmlformats.org/officeDocument/2006/relationships/hyperlink" Target="http://en.wikipedia.org/wiki/Jackendoff" TargetMode="External"/><Relationship Id="rId5" Type="http://schemas.openxmlformats.org/officeDocument/2006/relationships/hyperlink" Target="http://en.wikipedia.org/wiki/Cognitive_grammar" TargetMode="External"/><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hyperlink" Target="http://en.wikipedia.org/wiki/Cooperative_principle" TargetMode="External"/><Relationship Id="rId4" Type="http://schemas.openxmlformats.org/officeDocument/2006/relationships/hyperlink" Target="http://en.wikipedia.org/wiki/Gricean_maxim" TargetMode="External"/><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df"/><Relationship Id="rId6" Type="http://schemas.openxmlformats.org/officeDocument/2006/relationships/image" Target="../media/image66.png"/><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69.pdf"/><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hyperlink" Target="http://books.google.com/books?id=6_nlKlWmpv0C&amp;dq=words+in+the+mind+aitchison&amp;printsec=frontcover&amp;source=bn&amp;hl=en&amp;ei=ch9nS4rmA4m0NqGKsKMK&amp;sa=X&amp;oi=book_result&amp;ct=result&amp;resnum=4&amp;ved=0CBEQ6AEwAw%23v=onepage&amp;q=&amp;f=false" TargetMode="External"/><Relationship Id="rId4" Type="http://schemas.openxmlformats.org/officeDocument/2006/relationships/hyperlink" Target="http://users.ox.ac.uk/~aitchiso/" TargetMode="External"/><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 Id="rId3" Type="http://schemas.openxmlformats.org/officeDocument/2006/relationships/image" Target="../media/image75.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hyperlink" Target="http://images.google.com/imgres?imgurl=http://www.tomeraider.com/ecovers/wordnet_dictionary.jpg&amp;imgrefurl=http://www.tomeraider.com/ebooks/wordnet_dictionary_ebook--BK634.php&amp;usg=__rFFwjvxleNpaicU-bZuUuM17eXw=&amp;h=591&amp;w=536&amp;sz=80&amp;hl=en&amp;start=38&amp;um=1&amp;tbnid=Z0_xsX0mFVX_jM:&amp;tbnh=135&amp;tbnw=122&amp;prev=/images?q=dictionary&amp;ndsp=20&amp;hl=en&amp;client=firefox-a&amp;rls=org.mozilla:en-US:official&amp;sa=N&amp;start=20&amp;um=1" TargetMode="External"/><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 Id="rId9" Type="http://schemas.openxmlformats.org/officeDocument/2006/relationships/image" Target="../media/image83.png"/><Relationship Id="rId10" Type="http://schemas.openxmlformats.org/officeDocument/2006/relationships/image" Target="../media/image84.png"/><Relationship Id="rId11"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dirty="0"/>
              <a:t>PSY</a:t>
            </a:r>
            <a:r>
              <a:rPr lang="en-US" dirty="0" smtClean="0"/>
              <a:t> 480.24: </a:t>
            </a:r>
            <a:r>
              <a:rPr lang="en-US" dirty="0"/>
              <a:t>Psycholinguistics</a:t>
            </a:r>
          </a:p>
        </p:txBody>
      </p:sp>
      <p:sp>
        <p:nvSpPr>
          <p:cNvPr id="14339" name="Rectangle 3"/>
          <p:cNvSpPr>
            <a:spLocks noGrp="1" noChangeArrowheads="1"/>
          </p:cNvSpPr>
          <p:nvPr>
            <p:ph type="subTitle" idx="1"/>
          </p:nvPr>
        </p:nvSpPr>
        <p:spPr>
          <a:xfrm>
            <a:off x="1524000" y="3352800"/>
            <a:ext cx="6400800" cy="1752600"/>
          </a:xfrm>
        </p:spPr>
        <p:txBody>
          <a:bodyPr/>
          <a:lstStyle/>
          <a:p>
            <a:pPr eaLnBrk="1" hangingPunct="1"/>
            <a:r>
              <a:rPr lang="en-US" dirty="0"/>
              <a:t>Introductions &amp;</a:t>
            </a:r>
            <a:r>
              <a:rPr lang="en-US" dirty="0" smtClean="0"/>
              <a:t> crash course in</a:t>
            </a:r>
          </a:p>
          <a:p>
            <a:pPr eaLnBrk="1" hangingPunct="1"/>
            <a:r>
              <a:rPr lang="en-US" dirty="0" smtClean="0"/>
              <a:t>Traditional Psycholinguistics</a:t>
            </a:r>
            <a:endParaRPr lang="en-US" dirty="0"/>
          </a:p>
        </p:txBody>
      </p:sp>
      <p:pic>
        <p:nvPicPr>
          <p:cNvPr id="4" name="Picture 6"/>
          <p:cNvPicPr>
            <a:picLocks noChangeAspect="1"/>
          </p:cNvPicPr>
          <p:nvPr/>
        </p:nvPicPr>
        <p:blipFill>
          <a:blip r:embed="rId3"/>
          <a:srcRect/>
          <a:stretch>
            <a:fillRect/>
          </a:stretch>
        </p:blipFill>
        <p:spPr bwMode="auto">
          <a:xfrm>
            <a:off x="150812" y="4114800"/>
            <a:ext cx="2135188" cy="2590800"/>
          </a:xfrm>
          <a:prstGeom prst="rect">
            <a:avLst/>
          </a:prstGeom>
          <a:noFill/>
          <a:ln w="9525">
            <a:noFill/>
            <a:miter lim="800000"/>
            <a:headEnd/>
            <a:tailEnd/>
          </a:ln>
        </p:spPr>
      </p:pic>
      <p:pic>
        <p:nvPicPr>
          <p:cNvPr id="5" name="Picture 3"/>
          <p:cNvPicPr>
            <a:picLocks noChangeAspect="1"/>
          </p:cNvPicPr>
          <p:nvPr/>
        </p:nvPicPr>
        <p:blipFill>
          <a:blip r:embed="rId4"/>
          <a:srcRect/>
          <a:stretch>
            <a:fillRect/>
          </a:stretch>
        </p:blipFill>
        <p:spPr bwMode="auto">
          <a:xfrm>
            <a:off x="6070600" y="4648200"/>
            <a:ext cx="2692400" cy="1674812"/>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1693862" y="228600"/>
            <a:ext cx="2878138" cy="2101850"/>
          </a:xfrm>
          <a:prstGeom prst="rect">
            <a:avLst/>
          </a:prstGeom>
          <a:noFill/>
          <a:ln w="9525">
            <a:noFill/>
            <a:miter lim="800000"/>
            <a:headEnd/>
            <a:tailEnd/>
          </a:ln>
        </p:spPr>
      </p:pic>
      <p:pic>
        <p:nvPicPr>
          <p:cNvPr id="7" name="Picture 7"/>
          <p:cNvPicPr>
            <a:picLocks noChangeAspect="1"/>
          </p:cNvPicPr>
          <p:nvPr/>
        </p:nvPicPr>
        <p:blipFill>
          <a:blip r:embed="rId6"/>
          <a:srcRect/>
          <a:stretch>
            <a:fillRect/>
          </a:stretch>
        </p:blipFill>
        <p:spPr bwMode="auto">
          <a:xfrm>
            <a:off x="5105400" y="152400"/>
            <a:ext cx="2540000" cy="2171700"/>
          </a:xfrm>
          <a:prstGeom prst="rect">
            <a:avLst/>
          </a:prstGeom>
          <a:noFill/>
          <a:ln w="9525">
            <a:noFill/>
            <a:miter lim="800000"/>
            <a:headEnd/>
            <a:tailEnd/>
          </a:ln>
        </p:spPr>
      </p:pic>
      <p:pic>
        <p:nvPicPr>
          <p:cNvPr id="8" name="Picture 8"/>
          <p:cNvPicPr>
            <a:picLocks noChangeAspect="1"/>
          </p:cNvPicPr>
          <p:nvPr/>
        </p:nvPicPr>
        <p:blipFill>
          <a:blip r:embed="rId7"/>
          <a:srcRect/>
          <a:stretch>
            <a:fillRect/>
          </a:stretch>
        </p:blipFill>
        <p:spPr bwMode="auto">
          <a:xfrm>
            <a:off x="2724150" y="5099050"/>
            <a:ext cx="3143250"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t>Psycholinguistics : A brief history</a:t>
            </a:r>
          </a:p>
        </p:txBody>
      </p:sp>
      <p:grpSp>
        <p:nvGrpSpPr>
          <p:cNvPr id="36867" name="Group 3"/>
          <p:cNvGrpSpPr>
            <a:grpSpLocks/>
          </p:cNvGrpSpPr>
          <p:nvPr/>
        </p:nvGrpSpPr>
        <p:grpSpPr bwMode="auto">
          <a:xfrm>
            <a:off x="762000" y="2362200"/>
            <a:ext cx="7696200" cy="625475"/>
            <a:chOff x="480" y="2102"/>
            <a:chExt cx="4848" cy="394"/>
          </a:xfrm>
        </p:grpSpPr>
        <p:sp>
          <p:nvSpPr>
            <p:cNvPr id="36877"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78"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79"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0"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1"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2"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3"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4"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5"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6"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7"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8"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89"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90"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36891"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36892"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36893"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36894"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36895"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36896"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36897"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36898"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36868" name="AutoShape 26"/>
          <p:cNvSpPr>
            <a:spLocks/>
          </p:cNvSpPr>
          <p:nvPr/>
        </p:nvSpPr>
        <p:spPr bwMode="auto">
          <a:xfrm>
            <a:off x="2286000" y="3616325"/>
            <a:ext cx="5486400" cy="528638"/>
          </a:xfrm>
          <a:prstGeom prst="callout2">
            <a:avLst>
              <a:gd name="adj1" fmla="val 21620"/>
              <a:gd name="adj2" fmla="val -1389"/>
              <a:gd name="adj3" fmla="val 21620"/>
              <a:gd name="adj4" fmla="val -10417"/>
              <a:gd name="adj5" fmla="val -128227"/>
              <a:gd name="adj6" fmla="val -19792"/>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grpSp>
        <p:nvGrpSpPr>
          <p:cNvPr id="36869" name="Group 27"/>
          <p:cNvGrpSpPr>
            <a:grpSpLocks/>
          </p:cNvGrpSpPr>
          <p:nvPr/>
        </p:nvGrpSpPr>
        <p:grpSpPr bwMode="auto">
          <a:xfrm>
            <a:off x="2270125" y="4114800"/>
            <a:ext cx="5502275" cy="1752600"/>
            <a:chOff x="1430" y="2688"/>
            <a:chExt cx="3466" cy="1104"/>
          </a:xfrm>
        </p:grpSpPr>
        <p:sp>
          <p:nvSpPr>
            <p:cNvPr id="36875"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36876" name="Text Box 29"/>
            <p:cNvSpPr txBox="1">
              <a:spLocks noChangeArrowheads="1"/>
            </p:cNvSpPr>
            <p:nvPr/>
          </p:nvSpPr>
          <p:spPr bwMode="auto">
            <a:xfrm>
              <a:off x="1430" y="2726"/>
              <a:ext cx="3388" cy="1056"/>
            </a:xfrm>
            <a:prstGeom prst="rect">
              <a:avLst/>
            </a:prstGeom>
            <a:noFill/>
            <a:ln w="9525">
              <a:noFill/>
              <a:miter lim="800000"/>
              <a:headEnd/>
              <a:tailEnd/>
            </a:ln>
          </p:spPr>
          <p:txBody>
            <a:bodyPr wrap="none">
              <a:prstTxWarp prst="textNoShape">
                <a:avLst/>
              </a:prstTxWarp>
              <a:spAutoFit/>
            </a:bodyPr>
            <a:lstStyle/>
            <a:p>
              <a:r>
                <a:rPr lang="en-US"/>
                <a:t>Wilhelm Wundt:</a:t>
              </a:r>
              <a:endParaRPr lang="en-US" sz="2000"/>
            </a:p>
            <a:p>
              <a:pPr lvl="1">
                <a:buFontTx/>
                <a:buChar char="•"/>
              </a:pPr>
              <a:r>
                <a:rPr lang="en-US" sz="2000"/>
                <a:t> Physiologist</a:t>
              </a:r>
            </a:p>
            <a:p>
              <a:pPr lvl="1">
                <a:buFontTx/>
                <a:buChar char="•"/>
              </a:pPr>
              <a:r>
                <a:rPr lang="en-US" sz="2000"/>
                <a:t> Established the first psychological laboratory</a:t>
              </a:r>
            </a:p>
            <a:p>
              <a:pPr lvl="1">
                <a:buFontTx/>
                <a:buChar char="•"/>
              </a:pPr>
              <a:r>
                <a:rPr lang="en-US" sz="2000"/>
                <a:t> Wrote about language</a:t>
              </a:r>
            </a:p>
            <a:p>
              <a:pPr lvl="1">
                <a:buFontTx/>
                <a:buChar char="•"/>
              </a:pPr>
              <a:r>
                <a:rPr lang="en-US" sz="2000"/>
                <a:t> Early theory of language production</a:t>
              </a:r>
            </a:p>
          </p:txBody>
        </p:sp>
      </p:grpSp>
      <p:pic>
        <p:nvPicPr>
          <p:cNvPr id="36870" name="Picture 30"/>
          <p:cNvPicPr>
            <a:picLocks noChangeAspect="1" noChangeArrowheads="1"/>
          </p:cNvPicPr>
          <p:nvPr/>
        </p:nvPicPr>
        <p:blipFill>
          <a:blip r:embed="rId3"/>
          <a:srcRect/>
          <a:stretch>
            <a:fillRect/>
          </a:stretch>
        </p:blipFill>
        <p:spPr bwMode="auto">
          <a:xfrm>
            <a:off x="838200" y="4114800"/>
            <a:ext cx="1416050" cy="1752600"/>
          </a:xfrm>
          <a:prstGeom prst="rect">
            <a:avLst/>
          </a:prstGeom>
          <a:noFill/>
          <a:ln w="9525">
            <a:noFill/>
            <a:miter lim="800000"/>
            <a:headEnd/>
            <a:tailEnd/>
          </a:ln>
        </p:spPr>
      </p:pic>
      <p:grpSp>
        <p:nvGrpSpPr>
          <p:cNvPr id="36871" name="Group 31"/>
          <p:cNvGrpSpPr>
            <a:grpSpLocks/>
          </p:cNvGrpSpPr>
          <p:nvPr/>
        </p:nvGrpSpPr>
        <p:grpSpPr bwMode="auto">
          <a:xfrm>
            <a:off x="5867400" y="304800"/>
            <a:ext cx="2819400" cy="882650"/>
            <a:chOff x="3696" y="192"/>
            <a:chExt cx="1776" cy="556"/>
          </a:xfrm>
        </p:grpSpPr>
        <p:sp>
          <p:nvSpPr>
            <p:cNvPr id="36872" name="Rectangle 32"/>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36873" name="Rectangle 33"/>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16</a:t>
              </a:r>
            </a:p>
          </p:txBody>
        </p:sp>
        <p:sp>
          <p:nvSpPr>
            <p:cNvPr id="36874" name="Text Box 34"/>
            <p:cNvSpPr txBox="1">
              <a:spLocks noChangeArrowheads="1"/>
            </p:cNvSpPr>
            <p:nvPr/>
          </p:nvSpPr>
          <p:spPr bwMode="auto">
            <a:xfrm>
              <a:off x="4704" y="498"/>
              <a:ext cx="689" cy="250"/>
            </a:xfrm>
            <a:prstGeom prst="rect">
              <a:avLst/>
            </a:prstGeom>
            <a:noFill/>
            <a:ln w="9525">
              <a:noFill/>
              <a:miter lim="800000"/>
              <a:headEnd/>
              <a:tailEnd/>
            </a:ln>
          </p:spPr>
          <p:txBody>
            <a:bodyPr wrap="none">
              <a:prstTxWarp prst="textNoShape">
                <a:avLst/>
              </a:prstTxWarp>
              <a:spAutoFit/>
            </a:bodyPr>
            <a:lstStyle/>
            <a:p>
              <a:r>
                <a:rPr lang="en-US" sz="2000"/>
                <a:t>Pre 1920</a:t>
              </a: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t>Recognizing a word</a:t>
            </a:r>
          </a:p>
        </p:txBody>
      </p:sp>
      <p:sp>
        <p:nvSpPr>
          <p:cNvPr id="183299" name="Text Box 3"/>
          <p:cNvSpPr txBox="1">
            <a:spLocks noChangeArrowheads="1"/>
          </p:cNvSpPr>
          <p:nvPr/>
        </p:nvSpPr>
        <p:spPr bwMode="auto">
          <a:xfrm>
            <a:off x="2971800" y="5000625"/>
            <a:ext cx="557213" cy="457200"/>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sp>
        <p:nvSpPr>
          <p:cNvPr id="183300" name="Rectangle 4"/>
          <p:cNvSpPr>
            <a:spLocks noChangeArrowheads="1"/>
          </p:cNvSpPr>
          <p:nvPr/>
        </p:nvSpPr>
        <p:spPr bwMode="auto">
          <a:xfrm>
            <a:off x="3733800" y="2743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dog</a:t>
            </a:r>
          </a:p>
        </p:txBody>
      </p:sp>
      <p:sp>
        <p:nvSpPr>
          <p:cNvPr id="183301" name="Rectangle 5"/>
          <p:cNvSpPr>
            <a:spLocks noChangeArrowheads="1"/>
          </p:cNvSpPr>
          <p:nvPr/>
        </p:nvSpPr>
        <p:spPr bwMode="auto">
          <a:xfrm>
            <a:off x="3733800" y="3124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cap</a:t>
            </a:r>
          </a:p>
        </p:txBody>
      </p:sp>
      <p:sp>
        <p:nvSpPr>
          <p:cNvPr id="183302" name="Rectangle 6"/>
          <p:cNvSpPr>
            <a:spLocks noChangeArrowheads="1"/>
          </p:cNvSpPr>
          <p:nvPr/>
        </p:nvSpPr>
        <p:spPr bwMode="auto">
          <a:xfrm>
            <a:off x="3733800" y="3505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wolf</a:t>
            </a:r>
          </a:p>
        </p:txBody>
      </p:sp>
      <p:sp>
        <p:nvSpPr>
          <p:cNvPr id="183303" name="Rectangle 7"/>
          <p:cNvSpPr>
            <a:spLocks noChangeArrowheads="1"/>
          </p:cNvSpPr>
          <p:nvPr/>
        </p:nvSpPr>
        <p:spPr bwMode="auto">
          <a:xfrm>
            <a:off x="3733800" y="3886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tree</a:t>
            </a:r>
          </a:p>
        </p:txBody>
      </p:sp>
      <p:sp>
        <p:nvSpPr>
          <p:cNvPr id="183304" name="Rectangle 8"/>
          <p:cNvSpPr>
            <a:spLocks noChangeArrowheads="1"/>
          </p:cNvSpPr>
          <p:nvPr/>
        </p:nvSpPr>
        <p:spPr bwMode="auto">
          <a:xfrm>
            <a:off x="3733800" y="4267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yarn</a:t>
            </a:r>
          </a:p>
        </p:txBody>
      </p:sp>
      <p:sp>
        <p:nvSpPr>
          <p:cNvPr id="183305" name="Rectangle 9"/>
          <p:cNvSpPr>
            <a:spLocks noChangeArrowheads="1"/>
          </p:cNvSpPr>
          <p:nvPr/>
        </p:nvSpPr>
        <p:spPr bwMode="auto">
          <a:xfrm>
            <a:off x="3733800" y="4648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cat</a:t>
            </a:r>
          </a:p>
        </p:txBody>
      </p:sp>
      <p:sp>
        <p:nvSpPr>
          <p:cNvPr id="183306" name="Rectangle 10"/>
          <p:cNvSpPr>
            <a:spLocks noChangeArrowheads="1"/>
          </p:cNvSpPr>
          <p:nvPr/>
        </p:nvSpPr>
        <p:spPr bwMode="auto">
          <a:xfrm>
            <a:off x="3733800" y="5029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claw</a:t>
            </a:r>
          </a:p>
        </p:txBody>
      </p:sp>
      <p:sp>
        <p:nvSpPr>
          <p:cNvPr id="183307" name="Rectangle 11"/>
          <p:cNvSpPr>
            <a:spLocks noChangeArrowheads="1"/>
          </p:cNvSpPr>
          <p:nvPr/>
        </p:nvSpPr>
        <p:spPr bwMode="auto">
          <a:xfrm>
            <a:off x="3733800" y="5410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fur</a:t>
            </a:r>
          </a:p>
        </p:txBody>
      </p:sp>
      <p:sp>
        <p:nvSpPr>
          <p:cNvPr id="183308" name="Rectangle 12"/>
          <p:cNvSpPr>
            <a:spLocks noChangeArrowheads="1"/>
          </p:cNvSpPr>
          <p:nvPr/>
        </p:nvSpPr>
        <p:spPr bwMode="auto">
          <a:xfrm>
            <a:off x="3733800" y="5791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hat</a:t>
            </a:r>
          </a:p>
        </p:txBody>
      </p:sp>
      <p:sp>
        <p:nvSpPr>
          <p:cNvPr id="183309" name="Text Box 13"/>
          <p:cNvSpPr txBox="1">
            <a:spLocks noChangeArrowheads="1"/>
          </p:cNvSpPr>
          <p:nvPr/>
        </p:nvSpPr>
        <p:spPr bwMode="auto">
          <a:xfrm>
            <a:off x="2286000" y="2209800"/>
            <a:ext cx="2478088" cy="457200"/>
          </a:xfrm>
          <a:prstGeom prst="rect">
            <a:avLst/>
          </a:prstGeom>
          <a:noFill/>
          <a:ln w="9525">
            <a:noFill/>
            <a:miter lim="800000"/>
            <a:headEnd/>
            <a:tailEnd/>
          </a:ln>
        </p:spPr>
        <p:txBody>
          <a:bodyPr wrap="none">
            <a:prstTxWarp prst="textNoShape">
              <a:avLst/>
            </a:prstTxWarp>
            <a:spAutoFit/>
          </a:bodyPr>
          <a:lstStyle/>
          <a:p>
            <a:r>
              <a:rPr lang="en-US" u="sng"/>
              <a:t>Search for a match</a:t>
            </a:r>
            <a:endParaRPr lang="en-US"/>
          </a:p>
        </p:txBody>
      </p:sp>
      <p:grpSp>
        <p:nvGrpSpPr>
          <p:cNvPr id="2" name="Group 14"/>
          <p:cNvGrpSpPr>
            <a:grpSpLocks/>
          </p:cNvGrpSpPr>
          <p:nvPr/>
        </p:nvGrpSpPr>
        <p:grpSpPr bwMode="auto">
          <a:xfrm>
            <a:off x="533400" y="2209800"/>
            <a:ext cx="1905000" cy="3048000"/>
            <a:chOff x="336" y="1392"/>
            <a:chExt cx="1200" cy="1920"/>
          </a:xfrm>
        </p:grpSpPr>
        <p:pic>
          <p:nvPicPr>
            <p:cNvPr id="183311" name="Picture 15"/>
            <p:cNvPicPr>
              <a:picLocks noChangeAspect="1" noChangeArrowheads="1"/>
            </p:cNvPicPr>
            <p:nvPr/>
          </p:nvPicPr>
          <p:blipFill>
            <a:blip r:embed="rId3"/>
            <a:srcRect/>
            <a:stretch>
              <a:fillRect/>
            </a:stretch>
          </p:blipFill>
          <p:spPr bwMode="auto">
            <a:xfrm flipH="1">
              <a:off x="982" y="1960"/>
              <a:ext cx="528" cy="490"/>
            </a:xfrm>
            <a:prstGeom prst="rect">
              <a:avLst/>
            </a:prstGeom>
            <a:noFill/>
            <a:ln w="9525">
              <a:noFill/>
              <a:miter lim="800000"/>
              <a:headEnd/>
              <a:tailEnd/>
            </a:ln>
          </p:spPr>
        </p:pic>
        <p:pic>
          <p:nvPicPr>
            <p:cNvPr id="183312" name="Picture 16"/>
            <p:cNvPicPr>
              <a:picLocks noChangeAspect="1" noChangeArrowheads="1"/>
            </p:cNvPicPr>
            <p:nvPr/>
          </p:nvPicPr>
          <p:blipFill>
            <a:blip r:embed="rId4"/>
            <a:srcRect/>
            <a:stretch>
              <a:fillRect/>
            </a:stretch>
          </p:blipFill>
          <p:spPr bwMode="auto">
            <a:xfrm>
              <a:off x="934" y="2728"/>
              <a:ext cx="602" cy="584"/>
            </a:xfrm>
            <a:prstGeom prst="rect">
              <a:avLst/>
            </a:prstGeom>
            <a:noFill/>
            <a:ln w="9525">
              <a:noFill/>
              <a:miter lim="800000"/>
              <a:headEnd/>
              <a:tailEnd/>
            </a:ln>
          </p:spPr>
        </p:pic>
        <p:sp>
          <p:nvSpPr>
            <p:cNvPr id="183313" name="Text Box 17"/>
            <p:cNvSpPr txBox="1">
              <a:spLocks noChangeArrowheads="1"/>
            </p:cNvSpPr>
            <p:nvPr/>
          </p:nvSpPr>
          <p:spPr bwMode="auto">
            <a:xfrm>
              <a:off x="336" y="2496"/>
              <a:ext cx="351" cy="288"/>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cxnSp>
          <p:nvCxnSpPr>
            <p:cNvPr id="183314" name="AutoShape 18"/>
            <p:cNvCxnSpPr>
              <a:cxnSpLocks noChangeShapeType="1"/>
              <a:stCxn id="183313" idx="3"/>
            </p:cNvCxnSpPr>
            <p:nvPr/>
          </p:nvCxnSpPr>
          <p:spPr bwMode="auto">
            <a:xfrm flipV="1">
              <a:off x="686" y="2204"/>
              <a:ext cx="296" cy="436"/>
            </a:xfrm>
            <a:prstGeom prst="straightConnector1">
              <a:avLst/>
            </a:prstGeom>
            <a:noFill/>
            <a:ln w="9525">
              <a:solidFill>
                <a:schemeClr val="tx1"/>
              </a:solidFill>
              <a:round/>
              <a:headEnd/>
              <a:tailEnd type="triangle" w="med" len="med"/>
            </a:ln>
          </p:spPr>
        </p:cxnSp>
        <p:cxnSp>
          <p:nvCxnSpPr>
            <p:cNvPr id="183315" name="AutoShape 19"/>
            <p:cNvCxnSpPr>
              <a:cxnSpLocks noChangeShapeType="1"/>
              <a:stCxn id="183313" idx="3"/>
            </p:cNvCxnSpPr>
            <p:nvPr/>
          </p:nvCxnSpPr>
          <p:spPr bwMode="auto">
            <a:xfrm>
              <a:off x="686" y="2640"/>
              <a:ext cx="248" cy="380"/>
            </a:xfrm>
            <a:prstGeom prst="straightConnector1">
              <a:avLst/>
            </a:prstGeom>
            <a:noFill/>
            <a:ln w="9525">
              <a:solidFill>
                <a:schemeClr val="tx1"/>
              </a:solidFill>
              <a:round/>
              <a:headEnd/>
              <a:tailEnd type="triangle" w="med" len="med"/>
            </a:ln>
          </p:spPr>
        </p:cxnSp>
        <p:sp>
          <p:nvSpPr>
            <p:cNvPr id="183316" name="Text Box 20"/>
            <p:cNvSpPr txBox="1">
              <a:spLocks noChangeArrowheads="1"/>
            </p:cNvSpPr>
            <p:nvPr/>
          </p:nvSpPr>
          <p:spPr bwMode="auto">
            <a:xfrm>
              <a:off x="535" y="1392"/>
              <a:ext cx="521" cy="288"/>
            </a:xfrm>
            <a:prstGeom prst="rect">
              <a:avLst/>
            </a:prstGeom>
            <a:noFill/>
            <a:ln w="9525">
              <a:noFill/>
              <a:miter lim="800000"/>
              <a:headEnd/>
              <a:tailEnd/>
            </a:ln>
          </p:spPr>
          <p:txBody>
            <a:bodyPr wrap="none">
              <a:prstTxWarp prst="textNoShape">
                <a:avLst/>
              </a:prstTxWarp>
              <a:spAutoFit/>
            </a:bodyPr>
            <a:lstStyle/>
            <a:p>
              <a:r>
                <a:rPr lang="en-US" u="sng"/>
                <a:t>Input</a:t>
              </a:r>
              <a:endParaRPr lang="en-US"/>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t>Recognizing a word</a:t>
            </a:r>
          </a:p>
        </p:txBody>
      </p:sp>
      <p:sp>
        <p:nvSpPr>
          <p:cNvPr id="185347" name="Text Box 3"/>
          <p:cNvSpPr txBox="1">
            <a:spLocks noChangeArrowheads="1"/>
          </p:cNvSpPr>
          <p:nvPr/>
        </p:nvSpPr>
        <p:spPr bwMode="auto">
          <a:xfrm>
            <a:off x="2971800" y="4648200"/>
            <a:ext cx="557213" cy="457200"/>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sp>
        <p:nvSpPr>
          <p:cNvPr id="185348" name="Rectangle 4"/>
          <p:cNvSpPr>
            <a:spLocks noChangeArrowheads="1"/>
          </p:cNvSpPr>
          <p:nvPr/>
        </p:nvSpPr>
        <p:spPr bwMode="auto">
          <a:xfrm>
            <a:off x="3733800" y="2743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dog</a:t>
            </a:r>
          </a:p>
        </p:txBody>
      </p:sp>
      <p:sp>
        <p:nvSpPr>
          <p:cNvPr id="185349" name="Rectangle 5"/>
          <p:cNvSpPr>
            <a:spLocks noChangeArrowheads="1"/>
          </p:cNvSpPr>
          <p:nvPr/>
        </p:nvSpPr>
        <p:spPr bwMode="auto">
          <a:xfrm>
            <a:off x="3733800" y="3124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cap</a:t>
            </a:r>
          </a:p>
        </p:txBody>
      </p:sp>
      <p:sp>
        <p:nvSpPr>
          <p:cNvPr id="185350" name="Rectangle 6"/>
          <p:cNvSpPr>
            <a:spLocks noChangeArrowheads="1"/>
          </p:cNvSpPr>
          <p:nvPr/>
        </p:nvSpPr>
        <p:spPr bwMode="auto">
          <a:xfrm>
            <a:off x="3733800" y="3505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wolf</a:t>
            </a:r>
          </a:p>
        </p:txBody>
      </p:sp>
      <p:sp>
        <p:nvSpPr>
          <p:cNvPr id="185351" name="Rectangle 7"/>
          <p:cNvSpPr>
            <a:spLocks noChangeArrowheads="1"/>
          </p:cNvSpPr>
          <p:nvPr/>
        </p:nvSpPr>
        <p:spPr bwMode="auto">
          <a:xfrm>
            <a:off x="3733800" y="3886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tree</a:t>
            </a:r>
          </a:p>
        </p:txBody>
      </p:sp>
      <p:sp>
        <p:nvSpPr>
          <p:cNvPr id="185352" name="Rectangle 8"/>
          <p:cNvSpPr>
            <a:spLocks noChangeArrowheads="1"/>
          </p:cNvSpPr>
          <p:nvPr/>
        </p:nvSpPr>
        <p:spPr bwMode="auto">
          <a:xfrm>
            <a:off x="3733800" y="4267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yarn</a:t>
            </a:r>
          </a:p>
        </p:txBody>
      </p:sp>
      <p:sp>
        <p:nvSpPr>
          <p:cNvPr id="185353" name="Rectangle 9"/>
          <p:cNvSpPr>
            <a:spLocks noChangeArrowheads="1"/>
          </p:cNvSpPr>
          <p:nvPr/>
        </p:nvSpPr>
        <p:spPr bwMode="auto">
          <a:xfrm>
            <a:off x="3733800" y="4648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cat</a:t>
            </a:r>
          </a:p>
        </p:txBody>
      </p:sp>
      <p:sp>
        <p:nvSpPr>
          <p:cNvPr id="185354" name="Rectangle 10"/>
          <p:cNvSpPr>
            <a:spLocks noChangeArrowheads="1"/>
          </p:cNvSpPr>
          <p:nvPr/>
        </p:nvSpPr>
        <p:spPr bwMode="auto">
          <a:xfrm>
            <a:off x="3733800" y="5029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claw</a:t>
            </a:r>
          </a:p>
        </p:txBody>
      </p:sp>
      <p:sp>
        <p:nvSpPr>
          <p:cNvPr id="185355" name="Rectangle 11"/>
          <p:cNvSpPr>
            <a:spLocks noChangeArrowheads="1"/>
          </p:cNvSpPr>
          <p:nvPr/>
        </p:nvSpPr>
        <p:spPr bwMode="auto">
          <a:xfrm>
            <a:off x="3733800" y="5410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fur</a:t>
            </a:r>
          </a:p>
        </p:txBody>
      </p:sp>
      <p:sp>
        <p:nvSpPr>
          <p:cNvPr id="185356" name="Rectangle 12"/>
          <p:cNvSpPr>
            <a:spLocks noChangeArrowheads="1"/>
          </p:cNvSpPr>
          <p:nvPr/>
        </p:nvSpPr>
        <p:spPr bwMode="auto">
          <a:xfrm>
            <a:off x="3733800" y="5791200"/>
            <a:ext cx="762000" cy="3810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hat</a:t>
            </a:r>
          </a:p>
        </p:txBody>
      </p:sp>
      <p:sp>
        <p:nvSpPr>
          <p:cNvPr id="185357" name="Text Box 13"/>
          <p:cNvSpPr txBox="1">
            <a:spLocks noChangeArrowheads="1"/>
          </p:cNvSpPr>
          <p:nvPr/>
        </p:nvSpPr>
        <p:spPr bwMode="auto">
          <a:xfrm>
            <a:off x="2286000" y="2209800"/>
            <a:ext cx="2478088" cy="457200"/>
          </a:xfrm>
          <a:prstGeom prst="rect">
            <a:avLst/>
          </a:prstGeom>
          <a:noFill/>
          <a:ln w="9525">
            <a:noFill/>
            <a:miter lim="800000"/>
            <a:headEnd/>
            <a:tailEnd/>
          </a:ln>
        </p:spPr>
        <p:txBody>
          <a:bodyPr wrap="none">
            <a:prstTxWarp prst="textNoShape">
              <a:avLst/>
            </a:prstTxWarp>
            <a:spAutoFit/>
          </a:bodyPr>
          <a:lstStyle/>
          <a:p>
            <a:r>
              <a:rPr lang="en-US" u="sng"/>
              <a:t>Search for a match</a:t>
            </a:r>
            <a:endParaRPr lang="en-US"/>
          </a:p>
        </p:txBody>
      </p:sp>
      <p:grpSp>
        <p:nvGrpSpPr>
          <p:cNvPr id="2" name="Group 14"/>
          <p:cNvGrpSpPr>
            <a:grpSpLocks/>
          </p:cNvGrpSpPr>
          <p:nvPr/>
        </p:nvGrpSpPr>
        <p:grpSpPr bwMode="auto">
          <a:xfrm>
            <a:off x="4913313" y="2057400"/>
            <a:ext cx="1487487" cy="2971800"/>
            <a:chOff x="3095" y="1296"/>
            <a:chExt cx="937" cy="1872"/>
          </a:xfrm>
        </p:grpSpPr>
        <p:sp>
          <p:nvSpPr>
            <p:cNvPr id="185371" name="Text Box 15"/>
            <p:cNvSpPr txBox="1">
              <a:spLocks noChangeArrowheads="1"/>
            </p:cNvSpPr>
            <p:nvPr/>
          </p:nvSpPr>
          <p:spPr bwMode="auto">
            <a:xfrm>
              <a:off x="3095" y="1296"/>
              <a:ext cx="937" cy="518"/>
            </a:xfrm>
            <a:prstGeom prst="rect">
              <a:avLst/>
            </a:prstGeom>
            <a:noFill/>
            <a:ln w="9525">
              <a:noFill/>
              <a:miter lim="800000"/>
              <a:headEnd/>
              <a:tailEnd/>
            </a:ln>
          </p:spPr>
          <p:txBody>
            <a:bodyPr>
              <a:prstTxWarp prst="textNoShape">
                <a:avLst/>
              </a:prstTxWarp>
              <a:spAutoFit/>
            </a:bodyPr>
            <a:lstStyle/>
            <a:p>
              <a:pPr algn="ctr"/>
              <a:r>
                <a:rPr lang="en-US"/>
                <a:t>Select </a:t>
              </a:r>
              <a:r>
                <a:rPr lang="en-US" u="sng"/>
                <a:t>word</a:t>
              </a:r>
              <a:endParaRPr lang="en-US"/>
            </a:p>
          </p:txBody>
        </p:sp>
        <p:sp>
          <p:nvSpPr>
            <p:cNvPr id="185372" name="Rectangle 16"/>
            <p:cNvSpPr>
              <a:spLocks noChangeArrowheads="1"/>
            </p:cNvSpPr>
            <p:nvPr/>
          </p:nvSpPr>
          <p:spPr bwMode="auto">
            <a:xfrm>
              <a:off x="3312" y="292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cat</a:t>
              </a:r>
            </a:p>
          </p:txBody>
        </p:sp>
      </p:grpSp>
      <p:grpSp>
        <p:nvGrpSpPr>
          <p:cNvPr id="3" name="Group 17"/>
          <p:cNvGrpSpPr>
            <a:grpSpLocks/>
          </p:cNvGrpSpPr>
          <p:nvPr/>
        </p:nvGrpSpPr>
        <p:grpSpPr bwMode="auto">
          <a:xfrm>
            <a:off x="6934200" y="2057400"/>
            <a:ext cx="1752600" cy="3429000"/>
            <a:chOff x="4368" y="1296"/>
            <a:chExt cx="1104" cy="2160"/>
          </a:xfrm>
        </p:grpSpPr>
        <p:sp>
          <p:nvSpPr>
            <p:cNvPr id="185367" name="Text Box 18"/>
            <p:cNvSpPr txBox="1">
              <a:spLocks noChangeArrowheads="1"/>
            </p:cNvSpPr>
            <p:nvPr/>
          </p:nvSpPr>
          <p:spPr bwMode="auto">
            <a:xfrm>
              <a:off x="4391" y="1296"/>
              <a:ext cx="1081" cy="748"/>
            </a:xfrm>
            <a:prstGeom prst="rect">
              <a:avLst/>
            </a:prstGeom>
            <a:noFill/>
            <a:ln w="9525">
              <a:noFill/>
              <a:miter lim="800000"/>
              <a:headEnd/>
              <a:tailEnd/>
            </a:ln>
          </p:spPr>
          <p:txBody>
            <a:bodyPr>
              <a:prstTxWarp prst="textNoShape">
                <a:avLst/>
              </a:prstTxWarp>
              <a:spAutoFit/>
            </a:bodyPr>
            <a:lstStyle/>
            <a:p>
              <a:pPr algn="ctr"/>
              <a:r>
                <a:rPr lang="en-US"/>
                <a:t>Retrieve lexical</a:t>
              </a:r>
            </a:p>
            <a:p>
              <a:pPr algn="ctr"/>
              <a:r>
                <a:rPr lang="en-US" u="sng"/>
                <a:t>information</a:t>
              </a:r>
              <a:endParaRPr lang="en-US"/>
            </a:p>
          </p:txBody>
        </p:sp>
        <p:grpSp>
          <p:nvGrpSpPr>
            <p:cNvPr id="4" name="Group 19"/>
            <p:cNvGrpSpPr>
              <a:grpSpLocks/>
            </p:cNvGrpSpPr>
            <p:nvPr/>
          </p:nvGrpSpPr>
          <p:grpSpPr bwMode="auto">
            <a:xfrm>
              <a:off x="4368" y="2352"/>
              <a:ext cx="1104" cy="1104"/>
              <a:chOff x="4368" y="2208"/>
              <a:chExt cx="1104" cy="1104"/>
            </a:xfrm>
          </p:grpSpPr>
          <p:sp>
            <p:nvSpPr>
              <p:cNvPr id="185369" name="Rectangle 20"/>
              <p:cNvSpPr>
                <a:spLocks noChangeArrowheads="1"/>
              </p:cNvSpPr>
              <p:nvPr/>
            </p:nvSpPr>
            <p:spPr bwMode="auto">
              <a:xfrm>
                <a:off x="4368" y="2208"/>
                <a:ext cx="1104" cy="1104"/>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r>
                  <a:rPr lang="en-US" u="sng"/>
                  <a:t>Cat</a:t>
                </a:r>
              </a:p>
              <a:p>
                <a:r>
                  <a:rPr lang="en-US" sz="1800"/>
                  <a:t>noun</a:t>
                </a:r>
              </a:p>
              <a:p>
                <a:r>
                  <a:rPr lang="en-US" sz="1800"/>
                  <a:t>Animal, pet,</a:t>
                </a:r>
              </a:p>
              <a:p>
                <a:r>
                  <a:rPr lang="en-US" sz="1800"/>
                  <a:t>Meows, furry,</a:t>
                </a:r>
              </a:p>
              <a:p>
                <a:r>
                  <a:rPr lang="en-US" sz="1800"/>
                  <a:t>Purrs, etc.</a:t>
                </a:r>
              </a:p>
            </p:txBody>
          </p:sp>
          <p:pic>
            <p:nvPicPr>
              <p:cNvPr id="185370" name="Picture 21"/>
              <p:cNvPicPr>
                <a:picLocks noChangeAspect="1" noChangeArrowheads="1"/>
              </p:cNvPicPr>
              <p:nvPr/>
            </p:nvPicPr>
            <p:blipFill>
              <a:blip r:embed="rId3"/>
              <a:srcRect/>
              <a:stretch>
                <a:fillRect/>
              </a:stretch>
            </p:blipFill>
            <p:spPr bwMode="auto">
              <a:xfrm>
                <a:off x="4944" y="2256"/>
                <a:ext cx="446" cy="440"/>
              </a:xfrm>
              <a:prstGeom prst="rect">
                <a:avLst/>
              </a:prstGeom>
              <a:noFill/>
              <a:ln w="9525">
                <a:noFill/>
                <a:miter lim="800000"/>
                <a:headEnd/>
                <a:tailEnd/>
              </a:ln>
            </p:spPr>
          </p:pic>
        </p:grpSp>
      </p:grpSp>
      <p:grpSp>
        <p:nvGrpSpPr>
          <p:cNvPr id="5" name="Group 22"/>
          <p:cNvGrpSpPr>
            <a:grpSpLocks/>
          </p:cNvGrpSpPr>
          <p:nvPr/>
        </p:nvGrpSpPr>
        <p:grpSpPr bwMode="auto">
          <a:xfrm>
            <a:off x="533400" y="2209800"/>
            <a:ext cx="1905000" cy="3048000"/>
            <a:chOff x="336" y="1392"/>
            <a:chExt cx="1200" cy="1920"/>
          </a:xfrm>
        </p:grpSpPr>
        <p:pic>
          <p:nvPicPr>
            <p:cNvPr id="185361" name="Picture 23"/>
            <p:cNvPicPr>
              <a:picLocks noChangeAspect="1" noChangeArrowheads="1"/>
            </p:cNvPicPr>
            <p:nvPr/>
          </p:nvPicPr>
          <p:blipFill>
            <a:blip r:embed="rId4"/>
            <a:srcRect/>
            <a:stretch>
              <a:fillRect/>
            </a:stretch>
          </p:blipFill>
          <p:spPr bwMode="auto">
            <a:xfrm flipH="1">
              <a:off x="982" y="1960"/>
              <a:ext cx="528" cy="490"/>
            </a:xfrm>
            <a:prstGeom prst="rect">
              <a:avLst/>
            </a:prstGeom>
            <a:noFill/>
            <a:ln w="9525">
              <a:noFill/>
              <a:miter lim="800000"/>
              <a:headEnd/>
              <a:tailEnd/>
            </a:ln>
          </p:spPr>
        </p:pic>
        <p:pic>
          <p:nvPicPr>
            <p:cNvPr id="185362" name="Picture 24"/>
            <p:cNvPicPr>
              <a:picLocks noChangeAspect="1" noChangeArrowheads="1"/>
            </p:cNvPicPr>
            <p:nvPr/>
          </p:nvPicPr>
          <p:blipFill>
            <a:blip r:embed="rId5"/>
            <a:srcRect/>
            <a:stretch>
              <a:fillRect/>
            </a:stretch>
          </p:blipFill>
          <p:spPr bwMode="auto">
            <a:xfrm>
              <a:off x="934" y="2728"/>
              <a:ext cx="602" cy="584"/>
            </a:xfrm>
            <a:prstGeom prst="rect">
              <a:avLst/>
            </a:prstGeom>
            <a:noFill/>
            <a:ln w="9525">
              <a:noFill/>
              <a:miter lim="800000"/>
              <a:headEnd/>
              <a:tailEnd/>
            </a:ln>
          </p:spPr>
        </p:pic>
        <p:sp>
          <p:nvSpPr>
            <p:cNvPr id="185363" name="Text Box 25"/>
            <p:cNvSpPr txBox="1">
              <a:spLocks noChangeArrowheads="1"/>
            </p:cNvSpPr>
            <p:nvPr/>
          </p:nvSpPr>
          <p:spPr bwMode="auto">
            <a:xfrm>
              <a:off x="336" y="2496"/>
              <a:ext cx="351" cy="288"/>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cxnSp>
          <p:nvCxnSpPr>
            <p:cNvPr id="185364" name="AutoShape 26"/>
            <p:cNvCxnSpPr>
              <a:cxnSpLocks noChangeShapeType="1"/>
              <a:stCxn id="185363" idx="3"/>
            </p:cNvCxnSpPr>
            <p:nvPr/>
          </p:nvCxnSpPr>
          <p:spPr bwMode="auto">
            <a:xfrm flipV="1">
              <a:off x="686" y="2204"/>
              <a:ext cx="296" cy="436"/>
            </a:xfrm>
            <a:prstGeom prst="straightConnector1">
              <a:avLst/>
            </a:prstGeom>
            <a:noFill/>
            <a:ln w="9525">
              <a:solidFill>
                <a:schemeClr val="tx1"/>
              </a:solidFill>
              <a:round/>
              <a:headEnd/>
              <a:tailEnd type="triangle" w="med" len="med"/>
            </a:ln>
          </p:spPr>
        </p:cxnSp>
        <p:cxnSp>
          <p:nvCxnSpPr>
            <p:cNvPr id="185365" name="AutoShape 27"/>
            <p:cNvCxnSpPr>
              <a:cxnSpLocks noChangeShapeType="1"/>
              <a:stCxn id="185363" idx="3"/>
            </p:cNvCxnSpPr>
            <p:nvPr/>
          </p:nvCxnSpPr>
          <p:spPr bwMode="auto">
            <a:xfrm>
              <a:off x="686" y="2640"/>
              <a:ext cx="248" cy="380"/>
            </a:xfrm>
            <a:prstGeom prst="straightConnector1">
              <a:avLst/>
            </a:prstGeom>
            <a:noFill/>
            <a:ln w="9525">
              <a:solidFill>
                <a:schemeClr val="tx1"/>
              </a:solidFill>
              <a:round/>
              <a:headEnd/>
              <a:tailEnd type="triangle" w="med" len="med"/>
            </a:ln>
          </p:spPr>
        </p:cxnSp>
        <p:sp>
          <p:nvSpPr>
            <p:cNvPr id="185366" name="Text Box 28"/>
            <p:cNvSpPr txBox="1">
              <a:spLocks noChangeArrowheads="1"/>
            </p:cNvSpPr>
            <p:nvPr/>
          </p:nvSpPr>
          <p:spPr bwMode="auto">
            <a:xfrm>
              <a:off x="535" y="1392"/>
              <a:ext cx="521" cy="288"/>
            </a:xfrm>
            <a:prstGeom prst="rect">
              <a:avLst/>
            </a:prstGeom>
            <a:noFill/>
            <a:ln w="9525">
              <a:noFill/>
              <a:miter lim="800000"/>
              <a:headEnd/>
              <a:tailEnd/>
            </a:ln>
          </p:spPr>
          <p:txBody>
            <a:bodyPr wrap="none">
              <a:prstTxWarp prst="textNoShape">
                <a:avLst/>
              </a:prstTxWarp>
              <a:spAutoFit/>
            </a:bodyPr>
            <a:lstStyle/>
            <a:p>
              <a:r>
                <a:rPr lang="en-US" u="sng"/>
                <a:t>Input</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695575" y="3124200"/>
            <a:ext cx="354013" cy="457200"/>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70659" name="Text Box 3"/>
          <p:cNvSpPr txBox="1">
            <a:spLocks noChangeArrowheads="1"/>
          </p:cNvSpPr>
          <p:nvPr/>
        </p:nvSpPr>
        <p:spPr bwMode="auto">
          <a:xfrm>
            <a:off x="1628775" y="3657600"/>
            <a:ext cx="573088"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0660" name="Text Box 4"/>
          <p:cNvSpPr txBox="1">
            <a:spLocks noChangeArrowheads="1"/>
          </p:cNvSpPr>
          <p:nvPr/>
        </p:nvSpPr>
        <p:spPr bwMode="auto">
          <a:xfrm>
            <a:off x="2009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0661" name="Text Box 5"/>
          <p:cNvSpPr txBox="1">
            <a:spLocks noChangeArrowheads="1"/>
          </p:cNvSpPr>
          <p:nvPr/>
        </p:nvSpPr>
        <p:spPr bwMode="auto">
          <a:xfrm>
            <a:off x="14001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0662" name="Line 6"/>
          <p:cNvSpPr>
            <a:spLocks noChangeShapeType="1"/>
          </p:cNvSpPr>
          <p:nvPr/>
        </p:nvSpPr>
        <p:spPr bwMode="auto">
          <a:xfrm flipV="1">
            <a:off x="1933575" y="3505200"/>
            <a:ext cx="914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663" name="Line 7"/>
          <p:cNvSpPr>
            <a:spLocks noChangeShapeType="1"/>
          </p:cNvSpPr>
          <p:nvPr/>
        </p:nvSpPr>
        <p:spPr bwMode="auto">
          <a:xfrm flipV="1">
            <a:off x="1704975" y="4038600"/>
            <a:ext cx="152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664" name="Line 8"/>
          <p:cNvSpPr>
            <a:spLocks noChangeShapeType="1"/>
          </p:cNvSpPr>
          <p:nvPr/>
        </p:nvSpPr>
        <p:spPr bwMode="auto">
          <a:xfrm flipH="1" flipV="1">
            <a:off x="1933575" y="4038600"/>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665" name="Line 9"/>
          <p:cNvSpPr>
            <a:spLocks noChangeShapeType="1"/>
          </p:cNvSpPr>
          <p:nvPr/>
        </p:nvSpPr>
        <p:spPr bwMode="auto">
          <a:xfrm>
            <a:off x="2847975" y="3505200"/>
            <a:ext cx="8382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666" name="Text Box 10"/>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0667" name="Text Box 11"/>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70668" name="Text Box 12"/>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70669" name="Text Box 13"/>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70670" name="Text Box 14"/>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70671" name="Text Box 15"/>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0672" name="Text Box 16"/>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70673" name="Text Box 17"/>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0674" name="Line 18"/>
          <p:cNvSpPr>
            <a:spLocks noChangeShapeType="1"/>
          </p:cNvSpPr>
          <p:nvPr/>
        </p:nvSpPr>
        <p:spPr bwMode="auto">
          <a:xfrm flipV="1">
            <a:off x="1706563"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675" name="Text Box 19"/>
          <p:cNvSpPr txBox="1">
            <a:spLocks noChangeArrowheads="1"/>
          </p:cNvSpPr>
          <p:nvPr/>
        </p:nvSpPr>
        <p:spPr bwMode="auto">
          <a:xfrm>
            <a:off x="1325563" y="5927725"/>
            <a:ext cx="579437"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0676" name="Text Box 20"/>
          <p:cNvSpPr txBox="1">
            <a:spLocks noChangeArrowheads="1"/>
          </p:cNvSpPr>
          <p:nvPr/>
        </p:nvSpPr>
        <p:spPr bwMode="auto">
          <a:xfrm>
            <a:off x="1933575" y="5927725"/>
            <a:ext cx="620713" cy="396875"/>
          </a:xfrm>
          <a:prstGeom prst="rect">
            <a:avLst/>
          </a:prstGeom>
          <a:noFill/>
          <a:ln w="9525">
            <a:noFill/>
            <a:miter lim="800000"/>
            <a:headEnd/>
            <a:tailEnd/>
          </a:ln>
        </p:spPr>
        <p:txBody>
          <a:bodyPr wrap="none">
            <a:prstTxWarp prst="textNoShape">
              <a:avLst/>
            </a:prstTxWarp>
            <a:spAutoFit/>
          </a:bodyPr>
          <a:lstStyle/>
          <a:p>
            <a:r>
              <a:rPr lang="en-US" sz="2000"/>
              <a:t>man</a:t>
            </a:r>
          </a:p>
        </p:txBody>
      </p:sp>
      <p:pic>
        <p:nvPicPr>
          <p:cNvPr id="70677" name="Picture 21"/>
          <p:cNvPicPr>
            <a:picLocks noChangeAspect="1" noChangeArrowheads="1"/>
          </p:cNvPicPr>
          <p:nvPr/>
        </p:nvPicPr>
        <p:blipFill>
          <a:blip r:embed="rId3">
            <a:alphaModFix amt="50000"/>
          </a:blip>
          <a:srcRect/>
          <a:stretch>
            <a:fillRect/>
          </a:stretch>
        </p:blipFill>
        <p:spPr bwMode="auto">
          <a:xfrm>
            <a:off x="1025525" y="2438400"/>
            <a:ext cx="727075" cy="67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695575" y="3124200"/>
            <a:ext cx="354013" cy="457200"/>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72707" name="Text Box 3"/>
          <p:cNvSpPr txBox="1">
            <a:spLocks noChangeArrowheads="1"/>
          </p:cNvSpPr>
          <p:nvPr/>
        </p:nvSpPr>
        <p:spPr bwMode="auto">
          <a:xfrm>
            <a:off x="1628775" y="3657600"/>
            <a:ext cx="573088"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2708" name="Text Box 4"/>
          <p:cNvSpPr txBox="1">
            <a:spLocks noChangeArrowheads="1"/>
          </p:cNvSpPr>
          <p:nvPr/>
        </p:nvSpPr>
        <p:spPr bwMode="auto">
          <a:xfrm>
            <a:off x="3381375" y="3657600"/>
            <a:ext cx="573088" cy="457200"/>
          </a:xfrm>
          <a:prstGeom prst="rect">
            <a:avLst/>
          </a:prstGeom>
          <a:noFill/>
          <a:ln w="9525">
            <a:noFill/>
            <a:miter lim="800000"/>
            <a:headEnd/>
            <a:tailEnd/>
          </a:ln>
        </p:spPr>
        <p:txBody>
          <a:bodyPr wrap="none">
            <a:prstTxWarp prst="textNoShape">
              <a:avLst/>
            </a:prstTxWarp>
            <a:spAutoFit/>
          </a:bodyPr>
          <a:lstStyle/>
          <a:p>
            <a:r>
              <a:rPr lang="en-US"/>
              <a:t>VP</a:t>
            </a:r>
          </a:p>
        </p:txBody>
      </p:sp>
      <p:sp>
        <p:nvSpPr>
          <p:cNvPr id="72709" name="Text Box 5"/>
          <p:cNvSpPr txBox="1">
            <a:spLocks noChangeArrowheads="1"/>
          </p:cNvSpPr>
          <p:nvPr/>
        </p:nvSpPr>
        <p:spPr bwMode="auto">
          <a:xfrm>
            <a:off x="2516188" y="4038600"/>
            <a:ext cx="404812" cy="457200"/>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72710" name="Text Box 6"/>
          <p:cNvSpPr txBox="1">
            <a:spLocks noChangeArrowheads="1"/>
          </p:cNvSpPr>
          <p:nvPr/>
        </p:nvSpPr>
        <p:spPr bwMode="auto">
          <a:xfrm>
            <a:off x="2009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2711" name="Text Box 7"/>
          <p:cNvSpPr txBox="1">
            <a:spLocks noChangeArrowheads="1"/>
          </p:cNvSpPr>
          <p:nvPr/>
        </p:nvSpPr>
        <p:spPr bwMode="auto">
          <a:xfrm>
            <a:off x="14001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2712" name="Line 8"/>
          <p:cNvSpPr>
            <a:spLocks noChangeShapeType="1"/>
          </p:cNvSpPr>
          <p:nvPr/>
        </p:nvSpPr>
        <p:spPr bwMode="auto">
          <a:xfrm flipV="1">
            <a:off x="1933575" y="3505200"/>
            <a:ext cx="914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3" name="Line 9"/>
          <p:cNvSpPr>
            <a:spLocks noChangeShapeType="1"/>
          </p:cNvSpPr>
          <p:nvPr/>
        </p:nvSpPr>
        <p:spPr bwMode="auto">
          <a:xfrm flipV="1">
            <a:off x="1704975" y="4038600"/>
            <a:ext cx="152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4" name="Line 10"/>
          <p:cNvSpPr>
            <a:spLocks noChangeShapeType="1"/>
          </p:cNvSpPr>
          <p:nvPr/>
        </p:nvSpPr>
        <p:spPr bwMode="auto">
          <a:xfrm flipH="1" flipV="1">
            <a:off x="1933575" y="4038600"/>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5" name="Line 11"/>
          <p:cNvSpPr>
            <a:spLocks noChangeShapeType="1"/>
          </p:cNvSpPr>
          <p:nvPr/>
        </p:nvSpPr>
        <p:spPr bwMode="auto">
          <a:xfrm>
            <a:off x="2847975" y="3505200"/>
            <a:ext cx="8382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6" name="Line 12"/>
          <p:cNvSpPr>
            <a:spLocks noChangeShapeType="1"/>
          </p:cNvSpPr>
          <p:nvPr/>
        </p:nvSpPr>
        <p:spPr bwMode="auto">
          <a:xfrm>
            <a:off x="3686175" y="4038600"/>
            <a:ext cx="457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7" name="Line 13"/>
          <p:cNvSpPr>
            <a:spLocks noChangeShapeType="1"/>
          </p:cNvSpPr>
          <p:nvPr/>
        </p:nvSpPr>
        <p:spPr bwMode="auto">
          <a:xfrm flipV="1">
            <a:off x="2695575" y="4419600"/>
            <a:ext cx="11113"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18" name="Text Box 14"/>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2719" name="Text Box 15"/>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72720" name="Text Box 16"/>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72721" name="Text Box 17"/>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72722" name="Text Box 18"/>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72723" name="Text Box 19"/>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2724" name="Text Box 20"/>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72725" name="Line 21"/>
          <p:cNvSpPr>
            <a:spLocks noChangeShapeType="1"/>
          </p:cNvSpPr>
          <p:nvPr/>
        </p:nvSpPr>
        <p:spPr bwMode="auto">
          <a:xfrm flipV="1">
            <a:off x="2924175" y="40386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26" name="Text Box 22"/>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2727" name="Line 23"/>
          <p:cNvSpPr>
            <a:spLocks noChangeShapeType="1"/>
          </p:cNvSpPr>
          <p:nvPr/>
        </p:nvSpPr>
        <p:spPr bwMode="auto">
          <a:xfrm>
            <a:off x="22383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28" name="Line 24"/>
          <p:cNvSpPr>
            <a:spLocks noChangeShapeType="1"/>
          </p:cNvSpPr>
          <p:nvPr/>
        </p:nvSpPr>
        <p:spPr bwMode="auto">
          <a:xfrm flipV="1">
            <a:off x="1706563"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29" name="Text Box 25"/>
          <p:cNvSpPr txBox="1">
            <a:spLocks noChangeArrowheads="1"/>
          </p:cNvSpPr>
          <p:nvPr/>
        </p:nvSpPr>
        <p:spPr bwMode="auto">
          <a:xfrm>
            <a:off x="1325563" y="5927725"/>
            <a:ext cx="579437"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2730" name="Text Box 26"/>
          <p:cNvSpPr txBox="1">
            <a:spLocks noChangeArrowheads="1"/>
          </p:cNvSpPr>
          <p:nvPr/>
        </p:nvSpPr>
        <p:spPr bwMode="auto">
          <a:xfrm>
            <a:off x="1933575" y="5927725"/>
            <a:ext cx="620713" cy="396875"/>
          </a:xfrm>
          <a:prstGeom prst="rect">
            <a:avLst/>
          </a:prstGeom>
          <a:noFill/>
          <a:ln w="9525">
            <a:noFill/>
            <a:miter lim="800000"/>
            <a:headEnd/>
            <a:tailEnd/>
          </a:ln>
        </p:spPr>
        <p:txBody>
          <a:bodyPr wrap="none">
            <a:prstTxWarp prst="textNoShape">
              <a:avLst/>
            </a:prstTxWarp>
            <a:spAutoFit/>
          </a:bodyPr>
          <a:lstStyle/>
          <a:p>
            <a:r>
              <a:rPr lang="en-US" sz="2000"/>
              <a:t>man</a:t>
            </a:r>
          </a:p>
        </p:txBody>
      </p:sp>
      <p:sp>
        <p:nvSpPr>
          <p:cNvPr id="72731" name="Text Box 27"/>
          <p:cNvSpPr txBox="1">
            <a:spLocks noChangeArrowheads="1"/>
          </p:cNvSpPr>
          <p:nvPr/>
        </p:nvSpPr>
        <p:spPr bwMode="auto">
          <a:xfrm>
            <a:off x="2466975" y="5927725"/>
            <a:ext cx="452438" cy="396875"/>
          </a:xfrm>
          <a:prstGeom prst="rect">
            <a:avLst/>
          </a:prstGeom>
          <a:noFill/>
          <a:ln w="9525">
            <a:noFill/>
            <a:miter lim="800000"/>
            <a:headEnd/>
            <a:tailEnd/>
          </a:ln>
        </p:spPr>
        <p:txBody>
          <a:bodyPr wrap="none">
            <a:prstTxWarp prst="textNoShape">
              <a:avLst/>
            </a:prstTxWarp>
            <a:spAutoFit/>
          </a:bodyPr>
          <a:lstStyle/>
          <a:p>
            <a:r>
              <a:rPr lang="en-US" sz="2000"/>
              <a:t>hit</a:t>
            </a:r>
          </a:p>
        </p:txBody>
      </p:sp>
      <p:pic>
        <p:nvPicPr>
          <p:cNvPr id="72732" name="Picture 28"/>
          <p:cNvPicPr>
            <a:picLocks noChangeAspect="1" noChangeArrowheads="1"/>
          </p:cNvPicPr>
          <p:nvPr/>
        </p:nvPicPr>
        <p:blipFill>
          <a:blip r:embed="rId3">
            <a:alphaModFix amt="50000"/>
          </a:blip>
          <a:srcRect/>
          <a:stretch>
            <a:fillRect/>
          </a:stretch>
        </p:blipFill>
        <p:spPr bwMode="auto">
          <a:xfrm>
            <a:off x="2209800" y="2438400"/>
            <a:ext cx="727075" cy="67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695575" y="3124200"/>
            <a:ext cx="354013" cy="457200"/>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74755" name="Text Box 3"/>
          <p:cNvSpPr txBox="1">
            <a:spLocks noChangeArrowheads="1"/>
          </p:cNvSpPr>
          <p:nvPr/>
        </p:nvSpPr>
        <p:spPr bwMode="auto">
          <a:xfrm>
            <a:off x="1628775" y="3657600"/>
            <a:ext cx="573088"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4756" name="Text Box 4"/>
          <p:cNvSpPr txBox="1">
            <a:spLocks noChangeArrowheads="1"/>
          </p:cNvSpPr>
          <p:nvPr/>
        </p:nvSpPr>
        <p:spPr bwMode="auto">
          <a:xfrm>
            <a:off x="3381375" y="3657600"/>
            <a:ext cx="573088" cy="457200"/>
          </a:xfrm>
          <a:prstGeom prst="rect">
            <a:avLst/>
          </a:prstGeom>
          <a:noFill/>
          <a:ln w="9525">
            <a:noFill/>
            <a:miter lim="800000"/>
            <a:headEnd/>
            <a:tailEnd/>
          </a:ln>
        </p:spPr>
        <p:txBody>
          <a:bodyPr wrap="none">
            <a:prstTxWarp prst="textNoShape">
              <a:avLst/>
            </a:prstTxWarp>
            <a:spAutoFit/>
          </a:bodyPr>
          <a:lstStyle/>
          <a:p>
            <a:r>
              <a:rPr lang="en-US"/>
              <a:t>VP</a:t>
            </a:r>
          </a:p>
        </p:txBody>
      </p:sp>
      <p:sp>
        <p:nvSpPr>
          <p:cNvPr id="74757" name="Text Box 5"/>
          <p:cNvSpPr txBox="1">
            <a:spLocks noChangeArrowheads="1"/>
          </p:cNvSpPr>
          <p:nvPr/>
        </p:nvSpPr>
        <p:spPr bwMode="auto">
          <a:xfrm>
            <a:off x="2516188" y="4038600"/>
            <a:ext cx="404812" cy="457200"/>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74758" name="Text Box 6"/>
          <p:cNvSpPr txBox="1">
            <a:spLocks noChangeArrowheads="1"/>
          </p:cNvSpPr>
          <p:nvPr/>
        </p:nvSpPr>
        <p:spPr bwMode="auto">
          <a:xfrm>
            <a:off x="4027488" y="40386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4759" name="Text Box 7"/>
          <p:cNvSpPr txBox="1">
            <a:spLocks noChangeArrowheads="1"/>
          </p:cNvSpPr>
          <p:nvPr/>
        </p:nvSpPr>
        <p:spPr bwMode="auto">
          <a:xfrm>
            <a:off x="3265488" y="45720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4760" name="Text Box 8"/>
          <p:cNvSpPr txBox="1">
            <a:spLocks noChangeArrowheads="1"/>
          </p:cNvSpPr>
          <p:nvPr/>
        </p:nvSpPr>
        <p:spPr bwMode="auto">
          <a:xfrm>
            <a:off x="2009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4761" name="Text Box 9"/>
          <p:cNvSpPr txBox="1">
            <a:spLocks noChangeArrowheads="1"/>
          </p:cNvSpPr>
          <p:nvPr/>
        </p:nvSpPr>
        <p:spPr bwMode="auto">
          <a:xfrm>
            <a:off x="14001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4762" name="Text Box 10"/>
          <p:cNvSpPr txBox="1">
            <a:spLocks noChangeArrowheads="1"/>
          </p:cNvSpPr>
          <p:nvPr/>
        </p:nvSpPr>
        <p:spPr bwMode="auto">
          <a:xfrm>
            <a:off x="3533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4763" name="Text Box 11"/>
          <p:cNvSpPr txBox="1">
            <a:spLocks noChangeArrowheads="1"/>
          </p:cNvSpPr>
          <p:nvPr/>
        </p:nvSpPr>
        <p:spPr bwMode="auto">
          <a:xfrm>
            <a:off x="30003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4764" name="Line 12"/>
          <p:cNvSpPr>
            <a:spLocks noChangeShapeType="1"/>
          </p:cNvSpPr>
          <p:nvPr/>
        </p:nvSpPr>
        <p:spPr bwMode="auto">
          <a:xfrm flipV="1">
            <a:off x="1933575" y="3505200"/>
            <a:ext cx="914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65" name="Line 13"/>
          <p:cNvSpPr>
            <a:spLocks noChangeShapeType="1"/>
          </p:cNvSpPr>
          <p:nvPr/>
        </p:nvSpPr>
        <p:spPr bwMode="auto">
          <a:xfrm flipV="1">
            <a:off x="1704975" y="4038600"/>
            <a:ext cx="152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66" name="Line 14"/>
          <p:cNvSpPr>
            <a:spLocks noChangeShapeType="1"/>
          </p:cNvSpPr>
          <p:nvPr/>
        </p:nvSpPr>
        <p:spPr bwMode="auto">
          <a:xfrm flipH="1" flipV="1">
            <a:off x="1933575" y="4038600"/>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67" name="Line 15"/>
          <p:cNvSpPr>
            <a:spLocks noChangeShapeType="1"/>
          </p:cNvSpPr>
          <p:nvPr/>
        </p:nvSpPr>
        <p:spPr bwMode="auto">
          <a:xfrm>
            <a:off x="2847975" y="3505200"/>
            <a:ext cx="8382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68" name="Line 16"/>
          <p:cNvSpPr>
            <a:spLocks noChangeShapeType="1"/>
          </p:cNvSpPr>
          <p:nvPr/>
        </p:nvSpPr>
        <p:spPr bwMode="auto">
          <a:xfrm>
            <a:off x="3686175" y="4038600"/>
            <a:ext cx="457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69" name="Line 17"/>
          <p:cNvSpPr>
            <a:spLocks noChangeShapeType="1"/>
          </p:cNvSpPr>
          <p:nvPr/>
        </p:nvSpPr>
        <p:spPr bwMode="auto">
          <a:xfrm flipV="1">
            <a:off x="3609975" y="4419600"/>
            <a:ext cx="6858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70" name="Line 18"/>
          <p:cNvSpPr>
            <a:spLocks noChangeShapeType="1"/>
          </p:cNvSpPr>
          <p:nvPr/>
        </p:nvSpPr>
        <p:spPr bwMode="auto">
          <a:xfrm flipV="1">
            <a:off x="3305175" y="4953000"/>
            <a:ext cx="152400" cy="3952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71" name="Line 19"/>
          <p:cNvSpPr>
            <a:spLocks noChangeShapeType="1"/>
          </p:cNvSpPr>
          <p:nvPr/>
        </p:nvSpPr>
        <p:spPr bwMode="auto">
          <a:xfrm>
            <a:off x="3457575" y="4953000"/>
            <a:ext cx="2286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72" name="Line 20"/>
          <p:cNvSpPr>
            <a:spLocks noChangeShapeType="1"/>
          </p:cNvSpPr>
          <p:nvPr/>
        </p:nvSpPr>
        <p:spPr bwMode="auto">
          <a:xfrm flipV="1">
            <a:off x="2695575" y="4419600"/>
            <a:ext cx="11113"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73" name="Text Box 21"/>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4774" name="Text Box 22"/>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74775" name="Text Box 23"/>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74776" name="Text Box 24"/>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74777" name="Text Box 25"/>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74778" name="Text Box 26"/>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4779" name="Text Box 27"/>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74780" name="Line 28"/>
          <p:cNvSpPr>
            <a:spLocks noChangeShapeType="1"/>
          </p:cNvSpPr>
          <p:nvPr/>
        </p:nvSpPr>
        <p:spPr bwMode="auto">
          <a:xfrm flipV="1">
            <a:off x="2924175" y="40386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81" name="Text Box 29"/>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4782" name="Line 30"/>
          <p:cNvSpPr>
            <a:spLocks noChangeShapeType="1"/>
          </p:cNvSpPr>
          <p:nvPr/>
        </p:nvSpPr>
        <p:spPr bwMode="auto">
          <a:xfrm>
            <a:off x="22383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83" name="Line 31"/>
          <p:cNvSpPr>
            <a:spLocks noChangeShapeType="1"/>
          </p:cNvSpPr>
          <p:nvPr/>
        </p:nvSpPr>
        <p:spPr bwMode="auto">
          <a:xfrm flipV="1">
            <a:off x="1706563"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84" name="Text Box 32"/>
          <p:cNvSpPr txBox="1">
            <a:spLocks noChangeArrowheads="1"/>
          </p:cNvSpPr>
          <p:nvPr/>
        </p:nvSpPr>
        <p:spPr bwMode="auto">
          <a:xfrm>
            <a:off x="1325563" y="5927725"/>
            <a:ext cx="579437"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4785" name="Text Box 33"/>
          <p:cNvSpPr txBox="1">
            <a:spLocks noChangeArrowheads="1"/>
          </p:cNvSpPr>
          <p:nvPr/>
        </p:nvSpPr>
        <p:spPr bwMode="auto">
          <a:xfrm>
            <a:off x="1933575" y="5927725"/>
            <a:ext cx="620713" cy="396875"/>
          </a:xfrm>
          <a:prstGeom prst="rect">
            <a:avLst/>
          </a:prstGeom>
          <a:noFill/>
          <a:ln w="9525">
            <a:noFill/>
            <a:miter lim="800000"/>
            <a:headEnd/>
            <a:tailEnd/>
          </a:ln>
        </p:spPr>
        <p:txBody>
          <a:bodyPr wrap="none">
            <a:prstTxWarp prst="textNoShape">
              <a:avLst/>
            </a:prstTxWarp>
            <a:spAutoFit/>
          </a:bodyPr>
          <a:lstStyle/>
          <a:p>
            <a:r>
              <a:rPr lang="en-US" sz="2000"/>
              <a:t>man</a:t>
            </a:r>
          </a:p>
        </p:txBody>
      </p:sp>
      <p:sp>
        <p:nvSpPr>
          <p:cNvPr id="74786" name="Text Box 34"/>
          <p:cNvSpPr txBox="1">
            <a:spLocks noChangeArrowheads="1"/>
          </p:cNvSpPr>
          <p:nvPr/>
        </p:nvSpPr>
        <p:spPr bwMode="auto">
          <a:xfrm>
            <a:off x="2466975" y="5927725"/>
            <a:ext cx="452438" cy="396875"/>
          </a:xfrm>
          <a:prstGeom prst="rect">
            <a:avLst/>
          </a:prstGeom>
          <a:noFill/>
          <a:ln w="9525">
            <a:noFill/>
            <a:miter lim="800000"/>
            <a:headEnd/>
            <a:tailEnd/>
          </a:ln>
        </p:spPr>
        <p:txBody>
          <a:bodyPr wrap="none">
            <a:prstTxWarp prst="textNoShape">
              <a:avLst/>
            </a:prstTxWarp>
            <a:spAutoFit/>
          </a:bodyPr>
          <a:lstStyle/>
          <a:p>
            <a:r>
              <a:rPr lang="en-US" sz="2000"/>
              <a:t>hit</a:t>
            </a:r>
          </a:p>
        </p:txBody>
      </p:sp>
      <p:sp>
        <p:nvSpPr>
          <p:cNvPr id="74787" name="Text Box 35"/>
          <p:cNvSpPr txBox="1">
            <a:spLocks noChangeArrowheads="1"/>
          </p:cNvSpPr>
          <p:nvPr/>
        </p:nvSpPr>
        <p:spPr bwMode="auto">
          <a:xfrm>
            <a:off x="3457575" y="5927725"/>
            <a:ext cx="565150" cy="396875"/>
          </a:xfrm>
          <a:prstGeom prst="rect">
            <a:avLst/>
          </a:prstGeom>
          <a:noFill/>
          <a:ln w="9525">
            <a:noFill/>
            <a:miter lim="800000"/>
            <a:headEnd/>
            <a:tailEnd/>
          </a:ln>
        </p:spPr>
        <p:txBody>
          <a:bodyPr wrap="none">
            <a:prstTxWarp prst="textNoShape">
              <a:avLst/>
            </a:prstTxWarp>
            <a:spAutoFit/>
          </a:bodyPr>
          <a:lstStyle/>
          <a:p>
            <a:r>
              <a:rPr lang="en-US" sz="2000"/>
              <a:t>dog</a:t>
            </a:r>
          </a:p>
        </p:txBody>
      </p:sp>
      <p:sp>
        <p:nvSpPr>
          <p:cNvPr id="74788" name="Text Box 36"/>
          <p:cNvSpPr txBox="1">
            <a:spLocks noChangeArrowheads="1"/>
          </p:cNvSpPr>
          <p:nvPr/>
        </p:nvSpPr>
        <p:spPr bwMode="auto">
          <a:xfrm>
            <a:off x="3000375" y="5927725"/>
            <a:ext cx="493713"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4789" name="Line 37"/>
          <p:cNvSpPr>
            <a:spLocks noChangeShapeType="1"/>
          </p:cNvSpPr>
          <p:nvPr/>
        </p:nvSpPr>
        <p:spPr bwMode="auto">
          <a:xfrm>
            <a:off x="32289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790" name="Line 38"/>
          <p:cNvSpPr>
            <a:spLocks noChangeShapeType="1"/>
          </p:cNvSpPr>
          <p:nvPr/>
        </p:nvSpPr>
        <p:spPr bwMode="auto">
          <a:xfrm>
            <a:off x="370522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74791" name="Picture 39"/>
          <p:cNvPicPr>
            <a:picLocks noChangeAspect="1" noChangeArrowheads="1"/>
          </p:cNvPicPr>
          <p:nvPr/>
        </p:nvPicPr>
        <p:blipFill>
          <a:blip r:embed="rId3">
            <a:alphaModFix amt="50000"/>
          </a:blip>
          <a:srcRect/>
          <a:stretch>
            <a:fillRect/>
          </a:stretch>
        </p:blipFill>
        <p:spPr bwMode="auto">
          <a:xfrm>
            <a:off x="2930525" y="2438400"/>
            <a:ext cx="727075" cy="67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695575" y="3124200"/>
            <a:ext cx="354013" cy="457200"/>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76803" name="Text Box 3"/>
          <p:cNvSpPr txBox="1">
            <a:spLocks noChangeArrowheads="1"/>
          </p:cNvSpPr>
          <p:nvPr/>
        </p:nvSpPr>
        <p:spPr bwMode="auto">
          <a:xfrm>
            <a:off x="1628775" y="3657600"/>
            <a:ext cx="573088"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6804" name="Text Box 4"/>
          <p:cNvSpPr txBox="1">
            <a:spLocks noChangeArrowheads="1"/>
          </p:cNvSpPr>
          <p:nvPr/>
        </p:nvSpPr>
        <p:spPr bwMode="auto">
          <a:xfrm>
            <a:off x="3381375" y="3657600"/>
            <a:ext cx="573088" cy="457200"/>
          </a:xfrm>
          <a:prstGeom prst="rect">
            <a:avLst/>
          </a:prstGeom>
          <a:noFill/>
          <a:ln w="9525">
            <a:noFill/>
            <a:miter lim="800000"/>
            <a:headEnd/>
            <a:tailEnd/>
          </a:ln>
        </p:spPr>
        <p:txBody>
          <a:bodyPr wrap="none">
            <a:prstTxWarp prst="textNoShape">
              <a:avLst/>
            </a:prstTxWarp>
            <a:spAutoFit/>
          </a:bodyPr>
          <a:lstStyle/>
          <a:p>
            <a:r>
              <a:rPr lang="en-US"/>
              <a:t>VP</a:t>
            </a:r>
          </a:p>
        </p:txBody>
      </p:sp>
      <p:sp>
        <p:nvSpPr>
          <p:cNvPr id="76805" name="Text Box 5"/>
          <p:cNvSpPr txBox="1">
            <a:spLocks noChangeArrowheads="1"/>
          </p:cNvSpPr>
          <p:nvPr/>
        </p:nvSpPr>
        <p:spPr bwMode="auto">
          <a:xfrm>
            <a:off x="2516188" y="4038600"/>
            <a:ext cx="404812" cy="457200"/>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76806" name="Text Box 6"/>
          <p:cNvSpPr txBox="1">
            <a:spLocks noChangeArrowheads="1"/>
          </p:cNvSpPr>
          <p:nvPr/>
        </p:nvSpPr>
        <p:spPr bwMode="auto">
          <a:xfrm>
            <a:off x="4027488" y="40386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6807" name="Text Box 7"/>
          <p:cNvSpPr txBox="1">
            <a:spLocks noChangeArrowheads="1"/>
          </p:cNvSpPr>
          <p:nvPr/>
        </p:nvSpPr>
        <p:spPr bwMode="auto">
          <a:xfrm>
            <a:off x="3265488" y="45720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6808" name="Text Box 8"/>
          <p:cNvSpPr txBox="1">
            <a:spLocks noChangeArrowheads="1"/>
          </p:cNvSpPr>
          <p:nvPr/>
        </p:nvSpPr>
        <p:spPr bwMode="auto">
          <a:xfrm>
            <a:off x="2009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6809" name="Text Box 9"/>
          <p:cNvSpPr txBox="1">
            <a:spLocks noChangeArrowheads="1"/>
          </p:cNvSpPr>
          <p:nvPr/>
        </p:nvSpPr>
        <p:spPr bwMode="auto">
          <a:xfrm>
            <a:off x="14001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6810" name="Text Box 10"/>
          <p:cNvSpPr txBox="1">
            <a:spLocks noChangeArrowheads="1"/>
          </p:cNvSpPr>
          <p:nvPr/>
        </p:nvSpPr>
        <p:spPr bwMode="auto">
          <a:xfrm>
            <a:off x="3533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6811" name="Text Box 11"/>
          <p:cNvSpPr txBox="1">
            <a:spLocks noChangeArrowheads="1"/>
          </p:cNvSpPr>
          <p:nvPr/>
        </p:nvSpPr>
        <p:spPr bwMode="auto">
          <a:xfrm>
            <a:off x="30003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6812" name="Line 12"/>
          <p:cNvSpPr>
            <a:spLocks noChangeShapeType="1"/>
          </p:cNvSpPr>
          <p:nvPr/>
        </p:nvSpPr>
        <p:spPr bwMode="auto">
          <a:xfrm flipV="1">
            <a:off x="1933575" y="3505200"/>
            <a:ext cx="914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3" name="Line 13"/>
          <p:cNvSpPr>
            <a:spLocks noChangeShapeType="1"/>
          </p:cNvSpPr>
          <p:nvPr/>
        </p:nvSpPr>
        <p:spPr bwMode="auto">
          <a:xfrm flipV="1">
            <a:off x="1704975" y="4038600"/>
            <a:ext cx="152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4" name="Line 14"/>
          <p:cNvSpPr>
            <a:spLocks noChangeShapeType="1"/>
          </p:cNvSpPr>
          <p:nvPr/>
        </p:nvSpPr>
        <p:spPr bwMode="auto">
          <a:xfrm flipH="1" flipV="1">
            <a:off x="1933575" y="4038600"/>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5" name="Line 15"/>
          <p:cNvSpPr>
            <a:spLocks noChangeShapeType="1"/>
          </p:cNvSpPr>
          <p:nvPr/>
        </p:nvSpPr>
        <p:spPr bwMode="auto">
          <a:xfrm>
            <a:off x="2847975" y="3505200"/>
            <a:ext cx="8382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6" name="Line 16"/>
          <p:cNvSpPr>
            <a:spLocks noChangeShapeType="1"/>
          </p:cNvSpPr>
          <p:nvPr/>
        </p:nvSpPr>
        <p:spPr bwMode="auto">
          <a:xfrm>
            <a:off x="3686175" y="4038600"/>
            <a:ext cx="457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7" name="Line 17"/>
          <p:cNvSpPr>
            <a:spLocks noChangeShapeType="1"/>
          </p:cNvSpPr>
          <p:nvPr/>
        </p:nvSpPr>
        <p:spPr bwMode="auto">
          <a:xfrm flipV="1">
            <a:off x="3609975" y="4419600"/>
            <a:ext cx="6858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8" name="Line 18"/>
          <p:cNvSpPr>
            <a:spLocks noChangeShapeType="1"/>
          </p:cNvSpPr>
          <p:nvPr/>
        </p:nvSpPr>
        <p:spPr bwMode="auto">
          <a:xfrm flipV="1">
            <a:off x="3305175" y="4953000"/>
            <a:ext cx="152400" cy="3952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9" name="Line 19"/>
          <p:cNvSpPr>
            <a:spLocks noChangeShapeType="1"/>
          </p:cNvSpPr>
          <p:nvPr/>
        </p:nvSpPr>
        <p:spPr bwMode="auto">
          <a:xfrm>
            <a:off x="3457575" y="4953000"/>
            <a:ext cx="2286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20" name="Line 20"/>
          <p:cNvSpPr>
            <a:spLocks noChangeShapeType="1"/>
          </p:cNvSpPr>
          <p:nvPr/>
        </p:nvSpPr>
        <p:spPr bwMode="auto">
          <a:xfrm flipV="1">
            <a:off x="2695575" y="4419600"/>
            <a:ext cx="11113"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21" name="Line 21"/>
          <p:cNvSpPr>
            <a:spLocks noChangeShapeType="1"/>
          </p:cNvSpPr>
          <p:nvPr/>
        </p:nvSpPr>
        <p:spPr bwMode="auto">
          <a:xfrm>
            <a:off x="4295775" y="4419600"/>
            <a:ext cx="1647825" cy="2286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76822" name="Text Box 22"/>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6823" name="Text Box 23"/>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76824" name="Text Box 24"/>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76825" name="Text Box 25"/>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76826" name="Text Box 26"/>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76827" name="Text Box 27"/>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6828" name="Text Box 28"/>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76829" name="Line 29"/>
          <p:cNvSpPr>
            <a:spLocks noChangeShapeType="1"/>
          </p:cNvSpPr>
          <p:nvPr/>
        </p:nvSpPr>
        <p:spPr bwMode="auto">
          <a:xfrm flipV="1">
            <a:off x="2924175" y="40386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30" name="Text Box 30"/>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6831" name="Line 31"/>
          <p:cNvSpPr>
            <a:spLocks noChangeShapeType="1"/>
          </p:cNvSpPr>
          <p:nvPr/>
        </p:nvSpPr>
        <p:spPr bwMode="auto">
          <a:xfrm>
            <a:off x="22383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32" name="Line 32"/>
          <p:cNvSpPr>
            <a:spLocks noChangeShapeType="1"/>
          </p:cNvSpPr>
          <p:nvPr/>
        </p:nvSpPr>
        <p:spPr bwMode="auto">
          <a:xfrm flipV="1">
            <a:off x="1706563"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33" name="Text Box 33"/>
          <p:cNvSpPr txBox="1">
            <a:spLocks noChangeArrowheads="1"/>
          </p:cNvSpPr>
          <p:nvPr/>
        </p:nvSpPr>
        <p:spPr bwMode="auto">
          <a:xfrm>
            <a:off x="1325563" y="5927725"/>
            <a:ext cx="579437"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6834" name="Text Box 34"/>
          <p:cNvSpPr txBox="1">
            <a:spLocks noChangeArrowheads="1"/>
          </p:cNvSpPr>
          <p:nvPr/>
        </p:nvSpPr>
        <p:spPr bwMode="auto">
          <a:xfrm>
            <a:off x="1933575" y="5927725"/>
            <a:ext cx="620713" cy="396875"/>
          </a:xfrm>
          <a:prstGeom prst="rect">
            <a:avLst/>
          </a:prstGeom>
          <a:noFill/>
          <a:ln w="9525">
            <a:noFill/>
            <a:miter lim="800000"/>
            <a:headEnd/>
            <a:tailEnd/>
          </a:ln>
        </p:spPr>
        <p:txBody>
          <a:bodyPr wrap="none">
            <a:prstTxWarp prst="textNoShape">
              <a:avLst/>
            </a:prstTxWarp>
            <a:spAutoFit/>
          </a:bodyPr>
          <a:lstStyle/>
          <a:p>
            <a:r>
              <a:rPr lang="en-US" sz="2000"/>
              <a:t>man</a:t>
            </a:r>
          </a:p>
        </p:txBody>
      </p:sp>
      <p:sp>
        <p:nvSpPr>
          <p:cNvPr id="76835" name="Text Box 35"/>
          <p:cNvSpPr txBox="1">
            <a:spLocks noChangeArrowheads="1"/>
          </p:cNvSpPr>
          <p:nvPr/>
        </p:nvSpPr>
        <p:spPr bwMode="auto">
          <a:xfrm>
            <a:off x="2466975" y="5927725"/>
            <a:ext cx="452438" cy="396875"/>
          </a:xfrm>
          <a:prstGeom prst="rect">
            <a:avLst/>
          </a:prstGeom>
          <a:noFill/>
          <a:ln w="9525">
            <a:noFill/>
            <a:miter lim="800000"/>
            <a:headEnd/>
            <a:tailEnd/>
          </a:ln>
        </p:spPr>
        <p:txBody>
          <a:bodyPr wrap="none">
            <a:prstTxWarp prst="textNoShape">
              <a:avLst/>
            </a:prstTxWarp>
            <a:spAutoFit/>
          </a:bodyPr>
          <a:lstStyle/>
          <a:p>
            <a:r>
              <a:rPr lang="en-US" sz="2000"/>
              <a:t>hit</a:t>
            </a:r>
          </a:p>
        </p:txBody>
      </p:sp>
      <p:sp>
        <p:nvSpPr>
          <p:cNvPr id="76836" name="Text Box 36"/>
          <p:cNvSpPr txBox="1">
            <a:spLocks noChangeArrowheads="1"/>
          </p:cNvSpPr>
          <p:nvPr/>
        </p:nvSpPr>
        <p:spPr bwMode="auto">
          <a:xfrm>
            <a:off x="3457575" y="5927725"/>
            <a:ext cx="565150" cy="396875"/>
          </a:xfrm>
          <a:prstGeom prst="rect">
            <a:avLst/>
          </a:prstGeom>
          <a:noFill/>
          <a:ln w="9525">
            <a:noFill/>
            <a:miter lim="800000"/>
            <a:headEnd/>
            <a:tailEnd/>
          </a:ln>
        </p:spPr>
        <p:txBody>
          <a:bodyPr wrap="none">
            <a:prstTxWarp prst="textNoShape">
              <a:avLst/>
            </a:prstTxWarp>
            <a:spAutoFit/>
          </a:bodyPr>
          <a:lstStyle/>
          <a:p>
            <a:r>
              <a:rPr lang="en-US" sz="2000"/>
              <a:t>dog</a:t>
            </a:r>
          </a:p>
        </p:txBody>
      </p:sp>
      <p:grpSp>
        <p:nvGrpSpPr>
          <p:cNvPr id="2" name="Group 37"/>
          <p:cNvGrpSpPr>
            <a:grpSpLocks/>
          </p:cNvGrpSpPr>
          <p:nvPr/>
        </p:nvGrpSpPr>
        <p:grpSpPr bwMode="auto">
          <a:xfrm>
            <a:off x="5181600" y="4572000"/>
            <a:ext cx="1749425" cy="1752600"/>
            <a:chOff x="2546" y="2880"/>
            <a:chExt cx="1102" cy="1104"/>
          </a:xfrm>
        </p:grpSpPr>
        <p:sp>
          <p:nvSpPr>
            <p:cNvPr id="76843" name="Text Box 38"/>
            <p:cNvSpPr txBox="1">
              <a:spLocks noChangeArrowheads="1"/>
            </p:cNvSpPr>
            <p:nvPr/>
          </p:nvSpPr>
          <p:spPr bwMode="auto">
            <a:xfrm>
              <a:off x="2946" y="2880"/>
              <a:ext cx="330" cy="288"/>
            </a:xfrm>
            <a:prstGeom prst="rect">
              <a:avLst/>
            </a:prstGeom>
            <a:noFill/>
            <a:ln w="9525">
              <a:noFill/>
              <a:miter lim="800000"/>
              <a:headEnd/>
              <a:tailEnd/>
            </a:ln>
          </p:spPr>
          <p:txBody>
            <a:bodyPr wrap="none">
              <a:prstTxWarp prst="textNoShape">
                <a:avLst/>
              </a:prstTxWarp>
              <a:spAutoFit/>
            </a:bodyPr>
            <a:lstStyle/>
            <a:p>
              <a:r>
                <a:rPr lang="en-US"/>
                <a:t>PP</a:t>
              </a:r>
            </a:p>
          </p:txBody>
        </p:sp>
        <p:sp>
          <p:nvSpPr>
            <p:cNvPr id="76844" name="Line 39"/>
            <p:cNvSpPr>
              <a:spLocks noChangeShapeType="1"/>
            </p:cNvSpPr>
            <p:nvPr/>
          </p:nvSpPr>
          <p:spPr bwMode="auto">
            <a:xfrm flipV="1">
              <a:off x="2658" y="3273"/>
              <a:ext cx="432" cy="4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45" name="Line 40"/>
            <p:cNvSpPr>
              <a:spLocks noChangeShapeType="1"/>
            </p:cNvSpPr>
            <p:nvPr/>
          </p:nvSpPr>
          <p:spPr bwMode="auto">
            <a:xfrm>
              <a:off x="3090" y="3273"/>
              <a:ext cx="432" cy="4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46" name="Line 41"/>
            <p:cNvSpPr>
              <a:spLocks noChangeShapeType="1"/>
            </p:cNvSpPr>
            <p:nvPr/>
          </p:nvSpPr>
          <p:spPr bwMode="auto">
            <a:xfrm>
              <a:off x="2658" y="3705"/>
              <a:ext cx="86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47" name="Text Box 42"/>
            <p:cNvSpPr txBox="1">
              <a:spLocks noChangeArrowheads="1"/>
            </p:cNvSpPr>
            <p:nvPr/>
          </p:nvSpPr>
          <p:spPr bwMode="auto">
            <a:xfrm>
              <a:off x="2546" y="3734"/>
              <a:ext cx="400" cy="250"/>
            </a:xfrm>
            <a:prstGeom prst="rect">
              <a:avLst/>
            </a:prstGeom>
            <a:noFill/>
            <a:ln w="9525">
              <a:noFill/>
              <a:miter lim="800000"/>
              <a:headEnd/>
              <a:tailEnd/>
            </a:ln>
          </p:spPr>
          <p:txBody>
            <a:bodyPr wrap="none">
              <a:prstTxWarp prst="textNoShape">
                <a:avLst/>
              </a:prstTxWarp>
              <a:spAutoFit/>
            </a:bodyPr>
            <a:lstStyle/>
            <a:p>
              <a:r>
                <a:rPr lang="en-US" sz="2000"/>
                <a:t>with</a:t>
              </a:r>
            </a:p>
          </p:txBody>
        </p:sp>
        <p:sp>
          <p:nvSpPr>
            <p:cNvPr id="76848" name="Text Box 43"/>
            <p:cNvSpPr txBox="1">
              <a:spLocks noChangeArrowheads="1"/>
            </p:cNvSpPr>
            <p:nvPr/>
          </p:nvSpPr>
          <p:spPr bwMode="auto">
            <a:xfrm>
              <a:off x="2931" y="3734"/>
              <a:ext cx="311" cy="250"/>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6849" name="Text Box 44"/>
            <p:cNvSpPr txBox="1">
              <a:spLocks noChangeArrowheads="1"/>
            </p:cNvSpPr>
            <p:nvPr/>
          </p:nvSpPr>
          <p:spPr bwMode="auto">
            <a:xfrm>
              <a:off x="3203" y="3734"/>
              <a:ext cx="445" cy="250"/>
            </a:xfrm>
            <a:prstGeom prst="rect">
              <a:avLst/>
            </a:prstGeom>
            <a:noFill/>
            <a:ln w="9525">
              <a:noFill/>
              <a:miter lim="800000"/>
              <a:headEnd/>
              <a:tailEnd/>
            </a:ln>
          </p:spPr>
          <p:txBody>
            <a:bodyPr wrap="none">
              <a:prstTxWarp prst="textNoShape">
                <a:avLst/>
              </a:prstTxWarp>
              <a:spAutoFit/>
            </a:bodyPr>
            <a:lstStyle/>
            <a:p>
              <a:r>
                <a:rPr lang="en-US" sz="2000"/>
                <a:t>leash</a:t>
              </a:r>
            </a:p>
          </p:txBody>
        </p:sp>
      </p:grpSp>
      <p:sp>
        <p:nvSpPr>
          <p:cNvPr id="76838" name="Text Box 45"/>
          <p:cNvSpPr txBox="1">
            <a:spLocks noChangeArrowheads="1"/>
          </p:cNvSpPr>
          <p:nvPr/>
        </p:nvSpPr>
        <p:spPr bwMode="auto">
          <a:xfrm>
            <a:off x="3000375" y="5927725"/>
            <a:ext cx="493713"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6839" name="Line 46"/>
          <p:cNvSpPr>
            <a:spLocks noChangeShapeType="1"/>
          </p:cNvSpPr>
          <p:nvPr/>
        </p:nvSpPr>
        <p:spPr bwMode="auto">
          <a:xfrm>
            <a:off x="32289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40" name="Line 47"/>
          <p:cNvSpPr>
            <a:spLocks noChangeShapeType="1"/>
          </p:cNvSpPr>
          <p:nvPr/>
        </p:nvSpPr>
        <p:spPr bwMode="auto">
          <a:xfrm>
            <a:off x="370522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76841" name="Picture 48"/>
          <p:cNvPicPr>
            <a:picLocks noChangeAspect="1" noChangeArrowheads="1"/>
          </p:cNvPicPr>
          <p:nvPr/>
        </p:nvPicPr>
        <p:blipFill>
          <a:blip r:embed="rId3">
            <a:alphaModFix amt="50000"/>
          </a:blip>
          <a:srcRect/>
          <a:stretch>
            <a:fillRect/>
          </a:stretch>
        </p:blipFill>
        <p:spPr bwMode="auto">
          <a:xfrm>
            <a:off x="3768725" y="2438400"/>
            <a:ext cx="727075" cy="674688"/>
          </a:xfrm>
          <a:prstGeom prst="rect">
            <a:avLst/>
          </a:prstGeom>
          <a:noFill/>
          <a:ln w="9525">
            <a:noFill/>
            <a:miter lim="800000"/>
            <a:headEnd/>
            <a:tailEnd/>
          </a:ln>
        </p:spPr>
      </p:pic>
      <p:sp>
        <p:nvSpPr>
          <p:cNvPr id="497713" name="Text Box 49"/>
          <p:cNvSpPr txBox="1">
            <a:spLocks noChangeArrowheads="1"/>
          </p:cNvSpPr>
          <p:nvPr/>
        </p:nvSpPr>
        <p:spPr bwMode="auto">
          <a:xfrm>
            <a:off x="6553200" y="5105400"/>
            <a:ext cx="1335088" cy="457200"/>
          </a:xfrm>
          <a:prstGeom prst="rect">
            <a:avLst/>
          </a:prstGeom>
          <a:noFill/>
          <a:ln w="9525">
            <a:noFill/>
            <a:miter lim="800000"/>
            <a:headEnd/>
            <a:tailEnd/>
          </a:ln>
        </p:spPr>
        <p:txBody>
          <a:bodyPr wrap="none">
            <a:prstTxWarp prst="textNoShape">
              <a:avLst/>
            </a:prstTxWarp>
            <a:spAutoFit/>
          </a:bodyPr>
          <a:lstStyle/>
          <a:p>
            <a:r>
              <a:rPr lang="en-GB" b="1">
                <a:latin typeface="Times New Roman" charset="0"/>
              </a:rPr>
              <a:t>Modifier</a:t>
            </a:r>
            <a:endParaRPr lang="en-GB">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97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713" grpId="0" autoUpdateAnimBg="0"/>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695575" y="3124200"/>
            <a:ext cx="354013" cy="457200"/>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78851" name="Text Box 3"/>
          <p:cNvSpPr txBox="1">
            <a:spLocks noChangeArrowheads="1"/>
          </p:cNvSpPr>
          <p:nvPr/>
        </p:nvSpPr>
        <p:spPr bwMode="auto">
          <a:xfrm>
            <a:off x="1628775" y="3657600"/>
            <a:ext cx="573088"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8852" name="Text Box 4"/>
          <p:cNvSpPr txBox="1">
            <a:spLocks noChangeArrowheads="1"/>
          </p:cNvSpPr>
          <p:nvPr/>
        </p:nvSpPr>
        <p:spPr bwMode="auto">
          <a:xfrm>
            <a:off x="3381375" y="3657600"/>
            <a:ext cx="573088" cy="457200"/>
          </a:xfrm>
          <a:prstGeom prst="rect">
            <a:avLst/>
          </a:prstGeom>
          <a:noFill/>
          <a:ln w="9525">
            <a:noFill/>
            <a:miter lim="800000"/>
            <a:headEnd/>
            <a:tailEnd/>
          </a:ln>
        </p:spPr>
        <p:txBody>
          <a:bodyPr wrap="none">
            <a:prstTxWarp prst="textNoShape">
              <a:avLst/>
            </a:prstTxWarp>
            <a:spAutoFit/>
          </a:bodyPr>
          <a:lstStyle/>
          <a:p>
            <a:r>
              <a:rPr lang="en-US"/>
              <a:t>VP</a:t>
            </a:r>
          </a:p>
        </p:txBody>
      </p:sp>
      <p:sp>
        <p:nvSpPr>
          <p:cNvPr id="78853" name="Text Box 5"/>
          <p:cNvSpPr txBox="1">
            <a:spLocks noChangeArrowheads="1"/>
          </p:cNvSpPr>
          <p:nvPr/>
        </p:nvSpPr>
        <p:spPr bwMode="auto">
          <a:xfrm>
            <a:off x="2516188" y="4038600"/>
            <a:ext cx="404812" cy="457200"/>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78854" name="Text Box 6"/>
          <p:cNvSpPr txBox="1">
            <a:spLocks noChangeArrowheads="1"/>
          </p:cNvSpPr>
          <p:nvPr/>
        </p:nvSpPr>
        <p:spPr bwMode="auto">
          <a:xfrm>
            <a:off x="4027488" y="40386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8855" name="Text Box 7"/>
          <p:cNvSpPr txBox="1">
            <a:spLocks noChangeArrowheads="1"/>
          </p:cNvSpPr>
          <p:nvPr/>
        </p:nvSpPr>
        <p:spPr bwMode="auto">
          <a:xfrm>
            <a:off x="3265488" y="4572000"/>
            <a:ext cx="573087" cy="457200"/>
          </a:xfrm>
          <a:prstGeom prst="rect">
            <a:avLst/>
          </a:prstGeom>
          <a:noFill/>
          <a:ln w="9525">
            <a:noFill/>
            <a:miter lim="800000"/>
            <a:headEnd/>
            <a:tailEnd/>
          </a:ln>
        </p:spPr>
        <p:txBody>
          <a:bodyPr wrap="none">
            <a:prstTxWarp prst="textNoShape">
              <a:avLst/>
            </a:prstTxWarp>
            <a:spAutoFit/>
          </a:bodyPr>
          <a:lstStyle/>
          <a:p>
            <a:r>
              <a:rPr lang="en-US"/>
              <a:t>NP</a:t>
            </a:r>
          </a:p>
        </p:txBody>
      </p:sp>
      <p:sp>
        <p:nvSpPr>
          <p:cNvPr id="78856" name="Text Box 8"/>
          <p:cNvSpPr txBox="1">
            <a:spLocks noChangeArrowheads="1"/>
          </p:cNvSpPr>
          <p:nvPr/>
        </p:nvSpPr>
        <p:spPr bwMode="auto">
          <a:xfrm>
            <a:off x="2009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8857" name="Text Box 9"/>
          <p:cNvSpPr txBox="1">
            <a:spLocks noChangeArrowheads="1"/>
          </p:cNvSpPr>
          <p:nvPr/>
        </p:nvSpPr>
        <p:spPr bwMode="auto">
          <a:xfrm>
            <a:off x="14001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8858" name="Text Box 10"/>
          <p:cNvSpPr txBox="1">
            <a:spLocks noChangeArrowheads="1"/>
          </p:cNvSpPr>
          <p:nvPr/>
        </p:nvSpPr>
        <p:spPr bwMode="auto">
          <a:xfrm>
            <a:off x="3533775" y="5272088"/>
            <a:ext cx="404813" cy="457200"/>
          </a:xfrm>
          <a:prstGeom prst="rect">
            <a:avLst/>
          </a:prstGeom>
          <a:noFill/>
          <a:ln w="9525">
            <a:noFill/>
            <a:miter lim="800000"/>
            <a:headEnd/>
            <a:tailEnd/>
          </a:ln>
        </p:spPr>
        <p:txBody>
          <a:bodyPr wrap="none">
            <a:prstTxWarp prst="textNoShape">
              <a:avLst/>
            </a:prstTxWarp>
            <a:spAutoFit/>
          </a:bodyPr>
          <a:lstStyle/>
          <a:p>
            <a:r>
              <a:rPr lang="en-US"/>
              <a:t>N</a:t>
            </a:r>
          </a:p>
        </p:txBody>
      </p:sp>
      <p:sp>
        <p:nvSpPr>
          <p:cNvPr id="78859" name="Text Box 11"/>
          <p:cNvSpPr txBox="1">
            <a:spLocks noChangeArrowheads="1"/>
          </p:cNvSpPr>
          <p:nvPr/>
        </p:nvSpPr>
        <p:spPr bwMode="auto">
          <a:xfrm>
            <a:off x="3000375" y="5272088"/>
            <a:ext cx="557213" cy="457200"/>
          </a:xfrm>
          <a:prstGeom prst="rect">
            <a:avLst/>
          </a:prstGeom>
          <a:noFill/>
          <a:ln w="9525">
            <a:noFill/>
            <a:miter lim="800000"/>
            <a:headEnd/>
            <a:tailEnd/>
          </a:ln>
        </p:spPr>
        <p:txBody>
          <a:bodyPr wrap="none">
            <a:prstTxWarp prst="textNoShape">
              <a:avLst/>
            </a:prstTxWarp>
            <a:spAutoFit/>
          </a:bodyPr>
          <a:lstStyle/>
          <a:p>
            <a:r>
              <a:rPr lang="en-US"/>
              <a:t>det</a:t>
            </a:r>
          </a:p>
        </p:txBody>
      </p:sp>
      <p:sp>
        <p:nvSpPr>
          <p:cNvPr id="78860" name="Line 12"/>
          <p:cNvSpPr>
            <a:spLocks noChangeShapeType="1"/>
          </p:cNvSpPr>
          <p:nvPr/>
        </p:nvSpPr>
        <p:spPr bwMode="auto">
          <a:xfrm flipV="1">
            <a:off x="1933575" y="3505200"/>
            <a:ext cx="914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1" name="Line 13"/>
          <p:cNvSpPr>
            <a:spLocks noChangeShapeType="1"/>
          </p:cNvSpPr>
          <p:nvPr/>
        </p:nvSpPr>
        <p:spPr bwMode="auto">
          <a:xfrm flipV="1">
            <a:off x="1704975" y="4038600"/>
            <a:ext cx="152400" cy="121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2" name="Line 14"/>
          <p:cNvSpPr>
            <a:spLocks noChangeShapeType="1"/>
          </p:cNvSpPr>
          <p:nvPr/>
        </p:nvSpPr>
        <p:spPr bwMode="auto">
          <a:xfrm flipH="1" flipV="1">
            <a:off x="1933575" y="4038600"/>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3" name="Line 15"/>
          <p:cNvSpPr>
            <a:spLocks noChangeShapeType="1"/>
          </p:cNvSpPr>
          <p:nvPr/>
        </p:nvSpPr>
        <p:spPr bwMode="auto">
          <a:xfrm>
            <a:off x="2847975" y="3505200"/>
            <a:ext cx="8382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4" name="Line 16"/>
          <p:cNvSpPr>
            <a:spLocks noChangeShapeType="1"/>
          </p:cNvSpPr>
          <p:nvPr/>
        </p:nvSpPr>
        <p:spPr bwMode="auto">
          <a:xfrm>
            <a:off x="3686175" y="4038600"/>
            <a:ext cx="45720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5" name="Line 17"/>
          <p:cNvSpPr>
            <a:spLocks noChangeShapeType="1"/>
          </p:cNvSpPr>
          <p:nvPr/>
        </p:nvSpPr>
        <p:spPr bwMode="auto">
          <a:xfrm flipV="1">
            <a:off x="3609975" y="4419600"/>
            <a:ext cx="6858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6" name="Line 18"/>
          <p:cNvSpPr>
            <a:spLocks noChangeShapeType="1"/>
          </p:cNvSpPr>
          <p:nvPr/>
        </p:nvSpPr>
        <p:spPr bwMode="auto">
          <a:xfrm flipV="1">
            <a:off x="3305175" y="4953000"/>
            <a:ext cx="152400" cy="3952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7" name="Line 19"/>
          <p:cNvSpPr>
            <a:spLocks noChangeShapeType="1"/>
          </p:cNvSpPr>
          <p:nvPr/>
        </p:nvSpPr>
        <p:spPr bwMode="auto">
          <a:xfrm>
            <a:off x="3457575" y="4953000"/>
            <a:ext cx="2286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8" name="Line 20"/>
          <p:cNvSpPr>
            <a:spLocks noChangeShapeType="1"/>
          </p:cNvSpPr>
          <p:nvPr/>
        </p:nvSpPr>
        <p:spPr bwMode="auto">
          <a:xfrm flipV="1">
            <a:off x="2695575" y="4419600"/>
            <a:ext cx="11113"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69" name="Line 21"/>
          <p:cNvSpPr>
            <a:spLocks noChangeShapeType="1"/>
          </p:cNvSpPr>
          <p:nvPr/>
        </p:nvSpPr>
        <p:spPr bwMode="auto">
          <a:xfrm>
            <a:off x="3733800" y="4038600"/>
            <a:ext cx="2438400" cy="762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78870" name="Text Box 22"/>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8871" name="Text Box 23"/>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78872" name="Text Box 24"/>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78873" name="Text Box 25"/>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78874" name="Text Box 26"/>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78875" name="Text Box 27"/>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8876" name="Text Box 28"/>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78877" name="Line 29"/>
          <p:cNvSpPr>
            <a:spLocks noChangeShapeType="1"/>
          </p:cNvSpPr>
          <p:nvPr/>
        </p:nvSpPr>
        <p:spPr bwMode="auto">
          <a:xfrm flipV="1">
            <a:off x="2924175" y="40386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78" name="Text Box 30"/>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78879" name="Line 31"/>
          <p:cNvSpPr>
            <a:spLocks noChangeShapeType="1"/>
          </p:cNvSpPr>
          <p:nvPr/>
        </p:nvSpPr>
        <p:spPr bwMode="auto">
          <a:xfrm>
            <a:off x="22383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80" name="Line 32"/>
          <p:cNvSpPr>
            <a:spLocks noChangeShapeType="1"/>
          </p:cNvSpPr>
          <p:nvPr/>
        </p:nvSpPr>
        <p:spPr bwMode="auto">
          <a:xfrm flipV="1">
            <a:off x="1706563"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81" name="Text Box 33"/>
          <p:cNvSpPr txBox="1">
            <a:spLocks noChangeArrowheads="1"/>
          </p:cNvSpPr>
          <p:nvPr/>
        </p:nvSpPr>
        <p:spPr bwMode="auto">
          <a:xfrm>
            <a:off x="1325563" y="5927725"/>
            <a:ext cx="579437"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8882" name="Text Box 34"/>
          <p:cNvSpPr txBox="1">
            <a:spLocks noChangeArrowheads="1"/>
          </p:cNvSpPr>
          <p:nvPr/>
        </p:nvSpPr>
        <p:spPr bwMode="auto">
          <a:xfrm>
            <a:off x="1933575" y="5927725"/>
            <a:ext cx="620713" cy="396875"/>
          </a:xfrm>
          <a:prstGeom prst="rect">
            <a:avLst/>
          </a:prstGeom>
          <a:noFill/>
          <a:ln w="9525">
            <a:noFill/>
            <a:miter lim="800000"/>
            <a:headEnd/>
            <a:tailEnd/>
          </a:ln>
        </p:spPr>
        <p:txBody>
          <a:bodyPr wrap="none">
            <a:prstTxWarp prst="textNoShape">
              <a:avLst/>
            </a:prstTxWarp>
            <a:spAutoFit/>
          </a:bodyPr>
          <a:lstStyle/>
          <a:p>
            <a:r>
              <a:rPr lang="en-US" sz="2000"/>
              <a:t>man</a:t>
            </a:r>
          </a:p>
        </p:txBody>
      </p:sp>
      <p:sp>
        <p:nvSpPr>
          <p:cNvPr id="78883" name="Text Box 35"/>
          <p:cNvSpPr txBox="1">
            <a:spLocks noChangeArrowheads="1"/>
          </p:cNvSpPr>
          <p:nvPr/>
        </p:nvSpPr>
        <p:spPr bwMode="auto">
          <a:xfrm>
            <a:off x="2466975" y="5927725"/>
            <a:ext cx="452438" cy="396875"/>
          </a:xfrm>
          <a:prstGeom prst="rect">
            <a:avLst/>
          </a:prstGeom>
          <a:noFill/>
          <a:ln w="9525">
            <a:noFill/>
            <a:miter lim="800000"/>
            <a:headEnd/>
            <a:tailEnd/>
          </a:ln>
        </p:spPr>
        <p:txBody>
          <a:bodyPr wrap="none">
            <a:prstTxWarp prst="textNoShape">
              <a:avLst/>
            </a:prstTxWarp>
            <a:spAutoFit/>
          </a:bodyPr>
          <a:lstStyle/>
          <a:p>
            <a:r>
              <a:rPr lang="en-US" sz="2000"/>
              <a:t>hit</a:t>
            </a:r>
          </a:p>
        </p:txBody>
      </p:sp>
      <p:sp>
        <p:nvSpPr>
          <p:cNvPr id="78884" name="Text Box 36"/>
          <p:cNvSpPr txBox="1">
            <a:spLocks noChangeArrowheads="1"/>
          </p:cNvSpPr>
          <p:nvPr/>
        </p:nvSpPr>
        <p:spPr bwMode="auto">
          <a:xfrm>
            <a:off x="3457575" y="5927725"/>
            <a:ext cx="565150" cy="396875"/>
          </a:xfrm>
          <a:prstGeom prst="rect">
            <a:avLst/>
          </a:prstGeom>
          <a:noFill/>
          <a:ln w="9525">
            <a:noFill/>
            <a:miter lim="800000"/>
            <a:headEnd/>
            <a:tailEnd/>
          </a:ln>
        </p:spPr>
        <p:txBody>
          <a:bodyPr wrap="none">
            <a:prstTxWarp prst="textNoShape">
              <a:avLst/>
            </a:prstTxWarp>
            <a:spAutoFit/>
          </a:bodyPr>
          <a:lstStyle/>
          <a:p>
            <a:r>
              <a:rPr lang="en-US" sz="2000"/>
              <a:t>dog</a:t>
            </a:r>
          </a:p>
        </p:txBody>
      </p:sp>
      <p:grpSp>
        <p:nvGrpSpPr>
          <p:cNvPr id="2" name="Group 37"/>
          <p:cNvGrpSpPr>
            <a:grpSpLocks/>
          </p:cNvGrpSpPr>
          <p:nvPr/>
        </p:nvGrpSpPr>
        <p:grpSpPr bwMode="auto">
          <a:xfrm>
            <a:off x="5486400" y="4038600"/>
            <a:ext cx="1749425" cy="1752600"/>
            <a:chOff x="2546" y="2880"/>
            <a:chExt cx="1102" cy="1104"/>
          </a:xfrm>
        </p:grpSpPr>
        <p:sp>
          <p:nvSpPr>
            <p:cNvPr id="78891" name="Text Box 38"/>
            <p:cNvSpPr txBox="1">
              <a:spLocks noChangeArrowheads="1"/>
            </p:cNvSpPr>
            <p:nvPr/>
          </p:nvSpPr>
          <p:spPr bwMode="auto">
            <a:xfrm>
              <a:off x="2946" y="2880"/>
              <a:ext cx="330" cy="288"/>
            </a:xfrm>
            <a:prstGeom prst="rect">
              <a:avLst/>
            </a:prstGeom>
            <a:noFill/>
            <a:ln w="9525">
              <a:noFill/>
              <a:miter lim="800000"/>
              <a:headEnd/>
              <a:tailEnd/>
            </a:ln>
          </p:spPr>
          <p:txBody>
            <a:bodyPr wrap="none">
              <a:prstTxWarp prst="textNoShape">
                <a:avLst/>
              </a:prstTxWarp>
              <a:spAutoFit/>
            </a:bodyPr>
            <a:lstStyle/>
            <a:p>
              <a:r>
                <a:rPr lang="en-US"/>
                <a:t>PP</a:t>
              </a:r>
            </a:p>
          </p:txBody>
        </p:sp>
        <p:sp>
          <p:nvSpPr>
            <p:cNvPr id="78892" name="Line 39"/>
            <p:cNvSpPr>
              <a:spLocks noChangeShapeType="1"/>
            </p:cNvSpPr>
            <p:nvPr/>
          </p:nvSpPr>
          <p:spPr bwMode="auto">
            <a:xfrm flipV="1">
              <a:off x="2658" y="3273"/>
              <a:ext cx="432" cy="4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93" name="Line 40"/>
            <p:cNvSpPr>
              <a:spLocks noChangeShapeType="1"/>
            </p:cNvSpPr>
            <p:nvPr/>
          </p:nvSpPr>
          <p:spPr bwMode="auto">
            <a:xfrm>
              <a:off x="3090" y="3273"/>
              <a:ext cx="432" cy="4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94" name="Line 41"/>
            <p:cNvSpPr>
              <a:spLocks noChangeShapeType="1"/>
            </p:cNvSpPr>
            <p:nvPr/>
          </p:nvSpPr>
          <p:spPr bwMode="auto">
            <a:xfrm>
              <a:off x="2658" y="3705"/>
              <a:ext cx="86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95" name="Text Box 42"/>
            <p:cNvSpPr txBox="1">
              <a:spLocks noChangeArrowheads="1"/>
            </p:cNvSpPr>
            <p:nvPr/>
          </p:nvSpPr>
          <p:spPr bwMode="auto">
            <a:xfrm>
              <a:off x="2546" y="3734"/>
              <a:ext cx="400" cy="250"/>
            </a:xfrm>
            <a:prstGeom prst="rect">
              <a:avLst/>
            </a:prstGeom>
            <a:noFill/>
            <a:ln w="9525">
              <a:noFill/>
              <a:miter lim="800000"/>
              <a:headEnd/>
              <a:tailEnd/>
            </a:ln>
          </p:spPr>
          <p:txBody>
            <a:bodyPr wrap="none">
              <a:prstTxWarp prst="textNoShape">
                <a:avLst/>
              </a:prstTxWarp>
              <a:spAutoFit/>
            </a:bodyPr>
            <a:lstStyle/>
            <a:p>
              <a:r>
                <a:rPr lang="en-US" sz="2000"/>
                <a:t>with</a:t>
              </a:r>
            </a:p>
          </p:txBody>
        </p:sp>
        <p:sp>
          <p:nvSpPr>
            <p:cNvPr id="78896" name="Text Box 43"/>
            <p:cNvSpPr txBox="1">
              <a:spLocks noChangeArrowheads="1"/>
            </p:cNvSpPr>
            <p:nvPr/>
          </p:nvSpPr>
          <p:spPr bwMode="auto">
            <a:xfrm>
              <a:off x="2931" y="3734"/>
              <a:ext cx="311" cy="250"/>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8897" name="Text Box 44"/>
            <p:cNvSpPr txBox="1">
              <a:spLocks noChangeArrowheads="1"/>
            </p:cNvSpPr>
            <p:nvPr/>
          </p:nvSpPr>
          <p:spPr bwMode="auto">
            <a:xfrm>
              <a:off x="3203" y="3734"/>
              <a:ext cx="445" cy="250"/>
            </a:xfrm>
            <a:prstGeom prst="rect">
              <a:avLst/>
            </a:prstGeom>
            <a:noFill/>
            <a:ln w="9525">
              <a:noFill/>
              <a:miter lim="800000"/>
              <a:headEnd/>
              <a:tailEnd/>
            </a:ln>
          </p:spPr>
          <p:txBody>
            <a:bodyPr wrap="none">
              <a:prstTxWarp prst="textNoShape">
                <a:avLst/>
              </a:prstTxWarp>
              <a:spAutoFit/>
            </a:bodyPr>
            <a:lstStyle/>
            <a:p>
              <a:r>
                <a:rPr lang="en-US" sz="2000"/>
                <a:t>leash</a:t>
              </a:r>
            </a:p>
          </p:txBody>
        </p:sp>
      </p:grpSp>
      <p:sp>
        <p:nvSpPr>
          <p:cNvPr id="78886" name="Text Box 45"/>
          <p:cNvSpPr txBox="1">
            <a:spLocks noChangeArrowheads="1"/>
          </p:cNvSpPr>
          <p:nvPr/>
        </p:nvSpPr>
        <p:spPr bwMode="auto">
          <a:xfrm>
            <a:off x="3000375" y="5927725"/>
            <a:ext cx="493713" cy="396875"/>
          </a:xfrm>
          <a:prstGeom prst="rect">
            <a:avLst/>
          </a:prstGeom>
          <a:noFill/>
          <a:ln w="9525">
            <a:noFill/>
            <a:miter lim="800000"/>
            <a:headEnd/>
            <a:tailEnd/>
          </a:ln>
        </p:spPr>
        <p:txBody>
          <a:bodyPr wrap="none">
            <a:prstTxWarp prst="textNoShape">
              <a:avLst/>
            </a:prstTxWarp>
            <a:spAutoFit/>
          </a:bodyPr>
          <a:lstStyle/>
          <a:p>
            <a:r>
              <a:rPr lang="en-US" sz="2000"/>
              <a:t>the</a:t>
            </a:r>
          </a:p>
        </p:txBody>
      </p:sp>
      <p:sp>
        <p:nvSpPr>
          <p:cNvPr id="78887" name="Line 46"/>
          <p:cNvSpPr>
            <a:spLocks noChangeShapeType="1"/>
          </p:cNvSpPr>
          <p:nvPr/>
        </p:nvSpPr>
        <p:spPr bwMode="auto">
          <a:xfrm>
            <a:off x="322897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888" name="Line 47"/>
          <p:cNvSpPr>
            <a:spLocks noChangeShapeType="1"/>
          </p:cNvSpPr>
          <p:nvPr/>
        </p:nvSpPr>
        <p:spPr bwMode="auto">
          <a:xfrm>
            <a:off x="3705225" y="5729288"/>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78889" name="Picture 48"/>
          <p:cNvPicPr>
            <a:picLocks noChangeAspect="1" noChangeArrowheads="1"/>
          </p:cNvPicPr>
          <p:nvPr/>
        </p:nvPicPr>
        <p:blipFill>
          <a:blip r:embed="rId3">
            <a:alphaModFix amt="50000"/>
          </a:blip>
          <a:srcRect/>
          <a:stretch>
            <a:fillRect/>
          </a:stretch>
        </p:blipFill>
        <p:spPr bwMode="auto">
          <a:xfrm>
            <a:off x="3768725" y="2438400"/>
            <a:ext cx="727075" cy="674688"/>
          </a:xfrm>
          <a:prstGeom prst="rect">
            <a:avLst/>
          </a:prstGeom>
          <a:noFill/>
          <a:ln w="9525">
            <a:noFill/>
            <a:miter lim="800000"/>
            <a:headEnd/>
            <a:tailEnd/>
          </a:ln>
        </p:spPr>
      </p:pic>
      <p:sp>
        <p:nvSpPr>
          <p:cNvPr id="499761" name="Text Box 49"/>
          <p:cNvSpPr txBox="1">
            <a:spLocks noChangeArrowheads="1"/>
          </p:cNvSpPr>
          <p:nvPr/>
        </p:nvSpPr>
        <p:spPr bwMode="auto">
          <a:xfrm>
            <a:off x="6553200" y="4343400"/>
            <a:ext cx="1657350" cy="457200"/>
          </a:xfrm>
          <a:prstGeom prst="rect">
            <a:avLst/>
          </a:prstGeom>
          <a:noFill/>
          <a:ln w="9525">
            <a:noFill/>
            <a:miter lim="800000"/>
            <a:headEnd/>
            <a:tailEnd/>
          </a:ln>
        </p:spPr>
        <p:txBody>
          <a:bodyPr wrap="none">
            <a:prstTxWarp prst="textNoShape">
              <a:avLst/>
            </a:prstTxWarp>
            <a:spAutoFit/>
          </a:bodyPr>
          <a:lstStyle/>
          <a:p>
            <a:r>
              <a:rPr lang="en-GB" b="1">
                <a:latin typeface="Times New Roman" charset="0"/>
              </a:rPr>
              <a:t>Instrument</a:t>
            </a:r>
            <a:endParaRPr lang="en-GB">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99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61" grpId="0" autoUpdateAnimBg="0"/>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62000" y="2087563"/>
            <a:ext cx="736600"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80899" name="Text Box 3"/>
          <p:cNvSpPr txBox="1">
            <a:spLocks noChangeArrowheads="1"/>
          </p:cNvSpPr>
          <p:nvPr/>
        </p:nvSpPr>
        <p:spPr bwMode="auto">
          <a:xfrm>
            <a:off x="1412875" y="2087563"/>
            <a:ext cx="796925" cy="519112"/>
          </a:xfrm>
          <a:prstGeom prst="rect">
            <a:avLst/>
          </a:prstGeom>
          <a:noFill/>
          <a:ln w="9525">
            <a:noFill/>
            <a:miter lim="800000"/>
            <a:headEnd/>
            <a:tailEnd/>
          </a:ln>
        </p:spPr>
        <p:txBody>
          <a:bodyPr wrap="none">
            <a:prstTxWarp prst="textNoShape">
              <a:avLst/>
            </a:prstTxWarp>
            <a:spAutoFit/>
          </a:bodyPr>
          <a:lstStyle/>
          <a:p>
            <a:r>
              <a:rPr lang="en-US" sz="2800"/>
              <a:t>man</a:t>
            </a:r>
          </a:p>
        </p:txBody>
      </p:sp>
      <p:sp>
        <p:nvSpPr>
          <p:cNvPr id="80900" name="Text Box 4"/>
          <p:cNvSpPr txBox="1">
            <a:spLocks noChangeArrowheads="1"/>
          </p:cNvSpPr>
          <p:nvPr/>
        </p:nvSpPr>
        <p:spPr bwMode="auto">
          <a:xfrm>
            <a:off x="2106613" y="2087563"/>
            <a:ext cx="558800" cy="519112"/>
          </a:xfrm>
          <a:prstGeom prst="rect">
            <a:avLst/>
          </a:prstGeom>
          <a:noFill/>
          <a:ln w="9525">
            <a:noFill/>
            <a:miter lim="800000"/>
            <a:headEnd/>
            <a:tailEnd/>
          </a:ln>
        </p:spPr>
        <p:txBody>
          <a:bodyPr wrap="none">
            <a:prstTxWarp prst="textNoShape">
              <a:avLst/>
            </a:prstTxWarp>
            <a:spAutoFit/>
          </a:bodyPr>
          <a:lstStyle/>
          <a:p>
            <a:r>
              <a:rPr lang="en-US" sz="2800"/>
              <a:t>hit</a:t>
            </a:r>
          </a:p>
        </p:txBody>
      </p:sp>
      <p:sp>
        <p:nvSpPr>
          <p:cNvPr id="80901" name="Text Box 5"/>
          <p:cNvSpPr txBox="1">
            <a:spLocks noChangeArrowheads="1"/>
          </p:cNvSpPr>
          <p:nvPr/>
        </p:nvSpPr>
        <p:spPr bwMode="auto">
          <a:xfrm>
            <a:off x="3048000" y="2071688"/>
            <a:ext cx="717550" cy="519112"/>
          </a:xfrm>
          <a:prstGeom prst="rect">
            <a:avLst/>
          </a:prstGeom>
          <a:noFill/>
          <a:ln w="9525">
            <a:noFill/>
            <a:miter lim="800000"/>
            <a:headEnd/>
            <a:tailEnd/>
          </a:ln>
        </p:spPr>
        <p:txBody>
          <a:bodyPr wrap="none">
            <a:prstTxWarp prst="textNoShape">
              <a:avLst/>
            </a:prstTxWarp>
            <a:spAutoFit/>
          </a:bodyPr>
          <a:lstStyle/>
          <a:p>
            <a:r>
              <a:rPr lang="en-US" sz="2800"/>
              <a:t>dog</a:t>
            </a:r>
          </a:p>
        </p:txBody>
      </p:sp>
      <p:sp>
        <p:nvSpPr>
          <p:cNvPr id="80902" name="Text Box 6"/>
          <p:cNvSpPr txBox="1">
            <a:spLocks noChangeArrowheads="1"/>
          </p:cNvSpPr>
          <p:nvPr/>
        </p:nvSpPr>
        <p:spPr bwMode="auto">
          <a:xfrm>
            <a:off x="3603625" y="2087563"/>
            <a:ext cx="815975" cy="519112"/>
          </a:xfrm>
          <a:prstGeom prst="rect">
            <a:avLst/>
          </a:prstGeom>
          <a:noFill/>
          <a:ln w="9525">
            <a:noFill/>
            <a:miter lim="800000"/>
            <a:headEnd/>
            <a:tailEnd/>
          </a:ln>
        </p:spPr>
        <p:txBody>
          <a:bodyPr wrap="none">
            <a:prstTxWarp prst="textNoShape">
              <a:avLst/>
            </a:prstTxWarp>
            <a:spAutoFit/>
          </a:bodyPr>
          <a:lstStyle/>
          <a:p>
            <a:r>
              <a:rPr lang="en-US" sz="2800"/>
              <a:t>with</a:t>
            </a:r>
          </a:p>
        </p:txBody>
      </p:sp>
      <p:sp>
        <p:nvSpPr>
          <p:cNvPr id="80903" name="Text Box 7"/>
          <p:cNvSpPr txBox="1">
            <a:spLocks noChangeArrowheads="1"/>
          </p:cNvSpPr>
          <p:nvPr/>
        </p:nvSpPr>
        <p:spPr bwMode="auto">
          <a:xfrm>
            <a:off x="4333875"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80904" name="Text Box 8"/>
          <p:cNvSpPr txBox="1">
            <a:spLocks noChangeArrowheads="1"/>
          </p:cNvSpPr>
          <p:nvPr/>
        </p:nvSpPr>
        <p:spPr bwMode="auto">
          <a:xfrm>
            <a:off x="4876800" y="2087563"/>
            <a:ext cx="1003300" cy="519112"/>
          </a:xfrm>
          <a:prstGeom prst="rect">
            <a:avLst/>
          </a:prstGeom>
          <a:noFill/>
          <a:ln w="9525">
            <a:noFill/>
            <a:miter lim="800000"/>
            <a:headEnd/>
            <a:tailEnd/>
          </a:ln>
        </p:spPr>
        <p:txBody>
          <a:bodyPr wrap="none">
            <a:prstTxWarp prst="textNoShape">
              <a:avLst/>
            </a:prstTxWarp>
            <a:spAutoFit/>
          </a:bodyPr>
          <a:lstStyle/>
          <a:p>
            <a:r>
              <a:rPr lang="en-US" sz="2800"/>
              <a:t>leash.</a:t>
            </a:r>
          </a:p>
        </p:txBody>
      </p:sp>
      <p:sp>
        <p:nvSpPr>
          <p:cNvPr id="80905" name="Text Box 9"/>
          <p:cNvSpPr txBox="1">
            <a:spLocks noChangeArrowheads="1"/>
          </p:cNvSpPr>
          <p:nvPr/>
        </p:nvSpPr>
        <p:spPr bwMode="auto">
          <a:xfrm>
            <a:off x="2514600" y="2087563"/>
            <a:ext cx="619125" cy="519112"/>
          </a:xfrm>
          <a:prstGeom prst="rect">
            <a:avLst/>
          </a:prstGeom>
          <a:noFill/>
          <a:ln w="9525">
            <a:noFill/>
            <a:miter lim="800000"/>
            <a:headEnd/>
            <a:tailEnd/>
          </a:ln>
        </p:spPr>
        <p:txBody>
          <a:bodyPr wrap="none">
            <a:prstTxWarp prst="textNoShape">
              <a:avLst/>
            </a:prstTxWarp>
            <a:spAutoFit/>
          </a:bodyPr>
          <a:lstStyle/>
          <a:p>
            <a:r>
              <a:rPr lang="en-US" sz="2800"/>
              <a:t>the</a:t>
            </a:r>
          </a:p>
        </p:txBody>
      </p:sp>
      <p:sp>
        <p:nvSpPr>
          <p:cNvPr id="80906" name="Rectangle 10"/>
          <p:cNvSpPr>
            <a:spLocks noChangeArrowheads="1"/>
          </p:cNvSpPr>
          <p:nvPr/>
        </p:nvSpPr>
        <p:spPr bwMode="auto">
          <a:xfrm>
            <a:off x="1106488" y="3694113"/>
            <a:ext cx="7351712" cy="1335087"/>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sz="2800">
                <a:latin typeface="Arial" charset="0"/>
              </a:rPr>
              <a:t>How do we know which structure to build?</a:t>
            </a:r>
            <a:endParaRPr lang="en-US" sz="3200">
              <a:latin typeface="Arial"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t>Memory and comprehension</a:t>
            </a:r>
          </a:p>
        </p:txBody>
      </p:sp>
      <p:sp>
        <p:nvSpPr>
          <p:cNvPr id="93187" name="Rectangle 4"/>
          <p:cNvSpPr>
            <a:spLocks noChangeArrowheads="1"/>
          </p:cNvSpPr>
          <p:nvPr/>
        </p:nvSpPr>
        <p:spPr bwMode="auto">
          <a:xfrm>
            <a:off x="838200" y="2133600"/>
            <a:ext cx="7086600" cy="434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sz="2000">
                <a:solidFill>
                  <a:srgbClr val="000000"/>
                </a:solidFill>
                <a:latin typeface="Arial" charset="0"/>
                <a:ea typeface="Arial" charset="0"/>
                <a:cs typeface="Arial" charset="0"/>
              </a:rPr>
              <a:t>Brief summary so far:</a:t>
            </a:r>
          </a:p>
          <a:p>
            <a:pPr marL="800100" lvl="1" indent="-342900" eaLnBrk="1" hangingPunct="1">
              <a:spcBef>
                <a:spcPct val="20000"/>
              </a:spcBef>
              <a:buClr>
                <a:schemeClr val="folHlink"/>
              </a:buClr>
              <a:buSzPct val="60000"/>
              <a:buFont typeface="Wingdings" charset="2"/>
              <a:buChar char="n"/>
            </a:pPr>
            <a:r>
              <a:rPr lang="en-US" sz="2000">
                <a:solidFill>
                  <a:srgbClr val="000000"/>
                </a:solidFill>
                <a:latin typeface="Arial" charset="0"/>
                <a:ea typeface="Arial" charset="0"/>
                <a:cs typeface="Arial" charset="0"/>
              </a:rPr>
              <a:t>What is the role of syntax in comprehension?</a:t>
            </a:r>
          </a:p>
          <a:p>
            <a:pPr marL="1257300" lvl="2" indent="-342900" eaLnBrk="1" hangingPunct="1">
              <a:spcBef>
                <a:spcPct val="20000"/>
              </a:spcBef>
              <a:buClr>
                <a:schemeClr val="folHlink"/>
              </a:buClr>
              <a:buSzPct val="60000"/>
              <a:buFont typeface="Wingdings" charset="2"/>
              <a:buChar char="n"/>
            </a:pPr>
            <a:r>
              <a:rPr lang="en-US" sz="2000">
                <a:solidFill>
                  <a:srgbClr val="3366FF"/>
                </a:solidFill>
                <a:latin typeface="Arial" charset="0"/>
                <a:ea typeface="Arial" charset="0"/>
                <a:cs typeface="Arial" charset="0"/>
              </a:rPr>
              <a:t>Syntax is important for getting the right interpretation during on-line comprehension</a:t>
            </a:r>
          </a:p>
          <a:p>
            <a:pPr marL="1257300" lvl="2" indent="-342900" eaLnBrk="1" hangingPunct="1">
              <a:spcBef>
                <a:spcPct val="20000"/>
              </a:spcBef>
              <a:buClr>
                <a:schemeClr val="folHlink"/>
              </a:buClr>
              <a:buSzPct val="60000"/>
              <a:buFont typeface="Wingdings" charset="2"/>
              <a:buChar char="n"/>
            </a:pPr>
            <a:r>
              <a:rPr lang="en-US" sz="2000">
                <a:solidFill>
                  <a:srgbClr val="3366FF"/>
                </a:solidFill>
                <a:latin typeface="Arial" charset="0"/>
                <a:ea typeface="Arial" charset="0"/>
                <a:cs typeface="Arial" charset="0"/>
              </a:rPr>
              <a:t>Memory capacity may play an important role in determining what kinds of information we can use to comprehend sentences</a:t>
            </a:r>
          </a:p>
          <a:p>
            <a:pPr marL="800100" lvl="1" indent="-342900" eaLnBrk="1" hangingPunct="1">
              <a:spcBef>
                <a:spcPct val="20000"/>
              </a:spcBef>
              <a:buClr>
                <a:schemeClr val="folHlink"/>
              </a:buClr>
              <a:buSzPct val="60000"/>
              <a:buFont typeface="Wingdings" charset="2"/>
              <a:buChar char="n"/>
            </a:pPr>
            <a:r>
              <a:rPr lang="en-US" sz="2000">
                <a:solidFill>
                  <a:srgbClr val="000000"/>
                </a:solidFill>
                <a:latin typeface="Arial" charset="0"/>
              </a:rPr>
              <a:t>What about memory for language over the longer term?  What do we remember about sentences?</a:t>
            </a:r>
          </a:p>
          <a:p>
            <a:pPr marL="1257300" lvl="2" indent="-342900" eaLnBrk="1" hangingPunct="1">
              <a:spcBef>
                <a:spcPct val="20000"/>
              </a:spcBef>
              <a:buClr>
                <a:schemeClr val="folHlink"/>
              </a:buClr>
              <a:buSzPct val="60000"/>
              <a:buFont typeface="Wingdings" charset="2"/>
              <a:buChar char="n"/>
            </a:pPr>
            <a:r>
              <a:rPr lang="en-US" sz="2000">
                <a:solidFill>
                  <a:srgbClr val="3366FF"/>
                </a:solidFill>
                <a:latin typeface="Arial" charset="0"/>
                <a:ea typeface="Arial" charset="0"/>
                <a:cs typeface="Arial" charset="0"/>
              </a:rPr>
              <a:t>Syntax may not be too important later, we remember the meaning of sentences but not so much the form (syntax) of the sentence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t>Propositions</a:t>
            </a:r>
          </a:p>
        </p:txBody>
      </p:sp>
      <p:sp>
        <p:nvSpPr>
          <p:cNvPr id="95235" name="Rectangle 3"/>
          <p:cNvSpPr>
            <a:spLocks noGrp="1" noChangeArrowheads="1"/>
          </p:cNvSpPr>
          <p:nvPr>
            <p:ph type="body" idx="1"/>
          </p:nvPr>
        </p:nvSpPr>
        <p:spPr>
          <a:xfrm>
            <a:off x="2895600" y="3810000"/>
            <a:ext cx="4151313" cy="1106488"/>
          </a:xfrm>
        </p:spPr>
        <p:txBody>
          <a:bodyPr/>
          <a:lstStyle/>
          <a:p>
            <a:pPr algn="ctr" eaLnBrk="1" hangingPunct="1">
              <a:buFont typeface="Wingdings" charset="2"/>
              <a:buNone/>
            </a:pPr>
            <a:r>
              <a:rPr lang="en-US" sz="2800" i="1"/>
              <a:t>A mouse bit a cat</a:t>
            </a:r>
            <a:endParaRPr lang="en-US" sz="2800"/>
          </a:p>
          <a:p>
            <a:pPr algn="ctr" eaLnBrk="1" hangingPunct="1">
              <a:buFont typeface="Wingdings" charset="2"/>
              <a:buNone/>
            </a:pPr>
            <a:r>
              <a:rPr lang="en-US" sz="2400" i="1"/>
              <a:t>bit</a:t>
            </a:r>
            <a:r>
              <a:rPr lang="en-US" sz="2400"/>
              <a:t> (mouse, cat)</a:t>
            </a:r>
            <a:endParaRPr lang="en-US" sz="2800"/>
          </a:p>
        </p:txBody>
      </p:sp>
      <p:sp>
        <p:nvSpPr>
          <p:cNvPr id="95236" name="Rectangle 4"/>
          <p:cNvSpPr>
            <a:spLocks noChangeArrowheads="1"/>
          </p:cNvSpPr>
          <p:nvPr/>
        </p:nvSpPr>
        <p:spPr bwMode="auto">
          <a:xfrm>
            <a:off x="1181100" y="2019300"/>
            <a:ext cx="7581900" cy="20193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sz="2800">
                <a:latin typeface="Arial" charset="0"/>
              </a:rPr>
              <a:t>Good memory for meaning but not for form</a:t>
            </a:r>
          </a:p>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How do we represent sentence meaning?</a:t>
            </a:r>
          </a:p>
          <a:p>
            <a:pPr marL="1143000" lvl="2" indent="-228600" eaLnBrk="1" hangingPunct="1">
              <a:spcBef>
                <a:spcPct val="20000"/>
              </a:spcBef>
              <a:buClr>
                <a:schemeClr val="folHlink"/>
              </a:buClr>
              <a:buSzPct val="50000"/>
              <a:buFont typeface="Wingdings" charset="2"/>
              <a:buChar char="n"/>
            </a:pPr>
            <a:r>
              <a:rPr lang="en-US" sz="2000" i="1" u="sng">
                <a:latin typeface="Arial" charset="0"/>
                <a:ea typeface="ＭＳ Ｐゴシック" charset="-128"/>
                <a:cs typeface="ＭＳ Ｐゴシック" charset="-128"/>
              </a:rPr>
              <a:t>Propositions</a:t>
            </a:r>
            <a:endParaRPr lang="en-US" sz="2000">
              <a:latin typeface="Arial" charset="0"/>
              <a:ea typeface="ＭＳ Ｐゴシック" charset="-128"/>
              <a:cs typeface="ＭＳ Ｐゴシック" charset="-128"/>
            </a:endParaRPr>
          </a:p>
          <a:p>
            <a:pPr marL="1600200" lvl="3" indent="-228600" eaLnBrk="1" hangingPunct="1">
              <a:spcBef>
                <a:spcPct val="20000"/>
              </a:spcBef>
              <a:buClr>
                <a:schemeClr val="accent2"/>
              </a:buClr>
              <a:buSzPct val="55000"/>
              <a:buFont typeface="Wingdings" charset="2"/>
              <a:buChar char="n"/>
            </a:pPr>
            <a:r>
              <a:rPr lang="en-US" sz="1800">
                <a:latin typeface="Arial" charset="0"/>
                <a:ea typeface="ＭＳ Ｐゴシック" charset="-128"/>
                <a:cs typeface="ＭＳ Ｐゴシック" charset="-128"/>
              </a:rPr>
              <a:t>Two or more concepts with a relationship between them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Psycholinguistics : A brief history</a:t>
            </a:r>
          </a:p>
        </p:txBody>
      </p:sp>
      <p:grpSp>
        <p:nvGrpSpPr>
          <p:cNvPr id="38915" name="Group 3"/>
          <p:cNvGrpSpPr>
            <a:grpSpLocks/>
          </p:cNvGrpSpPr>
          <p:nvPr/>
        </p:nvGrpSpPr>
        <p:grpSpPr bwMode="auto">
          <a:xfrm>
            <a:off x="762000" y="2362200"/>
            <a:ext cx="7696200" cy="625475"/>
            <a:chOff x="480" y="2102"/>
            <a:chExt cx="4848" cy="394"/>
          </a:xfrm>
        </p:grpSpPr>
        <p:sp>
          <p:nvSpPr>
            <p:cNvPr id="38925"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6"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7"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8"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29"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0"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1"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2"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3"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4"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5"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6"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7"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8938"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38939"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38940"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38941"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38942"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38943"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38944"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38945"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38946"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38916" name="AutoShape 26"/>
          <p:cNvSpPr>
            <a:spLocks/>
          </p:cNvSpPr>
          <p:nvPr/>
        </p:nvSpPr>
        <p:spPr bwMode="auto">
          <a:xfrm>
            <a:off x="2286000" y="3616325"/>
            <a:ext cx="5486400" cy="528638"/>
          </a:xfrm>
          <a:prstGeom prst="callout2">
            <a:avLst>
              <a:gd name="adj1" fmla="val 21620"/>
              <a:gd name="adj2" fmla="val -1389"/>
              <a:gd name="adj3" fmla="val 21620"/>
              <a:gd name="adj4" fmla="val -10417"/>
              <a:gd name="adj5" fmla="val -128227"/>
              <a:gd name="adj6" fmla="val -19792"/>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grpSp>
        <p:nvGrpSpPr>
          <p:cNvPr id="38917" name="Group 27"/>
          <p:cNvGrpSpPr>
            <a:grpSpLocks/>
          </p:cNvGrpSpPr>
          <p:nvPr/>
        </p:nvGrpSpPr>
        <p:grpSpPr bwMode="auto">
          <a:xfrm>
            <a:off x="2270125" y="4114800"/>
            <a:ext cx="5502275" cy="1752600"/>
            <a:chOff x="1430" y="2688"/>
            <a:chExt cx="3466" cy="1104"/>
          </a:xfrm>
        </p:grpSpPr>
        <p:sp>
          <p:nvSpPr>
            <p:cNvPr id="38923"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38924" name="Text Box 29"/>
            <p:cNvSpPr txBox="1">
              <a:spLocks noChangeArrowheads="1"/>
            </p:cNvSpPr>
            <p:nvPr/>
          </p:nvSpPr>
          <p:spPr bwMode="auto">
            <a:xfrm>
              <a:off x="1430" y="2726"/>
              <a:ext cx="3002" cy="864"/>
            </a:xfrm>
            <a:prstGeom prst="rect">
              <a:avLst/>
            </a:prstGeom>
            <a:noFill/>
            <a:ln w="9525">
              <a:noFill/>
              <a:miter lim="800000"/>
              <a:headEnd/>
              <a:tailEnd/>
            </a:ln>
          </p:spPr>
          <p:txBody>
            <a:bodyPr wrap="none">
              <a:prstTxWarp prst="textNoShape">
                <a:avLst/>
              </a:prstTxWarp>
              <a:spAutoFit/>
            </a:bodyPr>
            <a:lstStyle/>
            <a:p>
              <a:r>
                <a:rPr lang="en-US"/>
                <a:t>Ferdinand de Saussure:</a:t>
              </a:r>
              <a:endParaRPr lang="en-US" sz="2000"/>
            </a:p>
            <a:p>
              <a:pPr lvl="1">
                <a:buFontTx/>
                <a:buChar char="•"/>
              </a:pPr>
              <a:r>
                <a:rPr lang="en-US" sz="2000"/>
                <a:t> Linguist</a:t>
              </a:r>
            </a:p>
            <a:p>
              <a:pPr lvl="1">
                <a:buFontTx/>
                <a:buChar char="•"/>
              </a:pPr>
              <a:r>
                <a:rPr lang="en-US" sz="2000"/>
                <a:t> Separation of historical linguistics and </a:t>
              </a:r>
            </a:p>
            <a:p>
              <a:pPr lvl="1"/>
              <a:r>
                <a:rPr lang="en-US" sz="2000"/>
                <a:t>  descriptive linguistics</a:t>
              </a:r>
            </a:p>
          </p:txBody>
        </p:sp>
      </p:grpSp>
      <p:grpSp>
        <p:nvGrpSpPr>
          <p:cNvPr id="38918" name="Group 30"/>
          <p:cNvGrpSpPr>
            <a:grpSpLocks/>
          </p:cNvGrpSpPr>
          <p:nvPr/>
        </p:nvGrpSpPr>
        <p:grpSpPr bwMode="auto">
          <a:xfrm>
            <a:off x="5867400" y="304800"/>
            <a:ext cx="2819400" cy="882650"/>
            <a:chOff x="3696" y="192"/>
            <a:chExt cx="1776" cy="556"/>
          </a:xfrm>
        </p:grpSpPr>
        <p:sp>
          <p:nvSpPr>
            <p:cNvPr id="38920"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38921"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16</a:t>
              </a:r>
            </a:p>
          </p:txBody>
        </p:sp>
        <p:sp>
          <p:nvSpPr>
            <p:cNvPr id="38922" name="Text Box 33"/>
            <p:cNvSpPr txBox="1">
              <a:spLocks noChangeArrowheads="1"/>
            </p:cNvSpPr>
            <p:nvPr/>
          </p:nvSpPr>
          <p:spPr bwMode="auto">
            <a:xfrm>
              <a:off x="4704" y="498"/>
              <a:ext cx="689" cy="250"/>
            </a:xfrm>
            <a:prstGeom prst="rect">
              <a:avLst/>
            </a:prstGeom>
            <a:noFill/>
            <a:ln w="9525">
              <a:noFill/>
              <a:miter lim="800000"/>
              <a:headEnd/>
              <a:tailEnd/>
            </a:ln>
          </p:spPr>
          <p:txBody>
            <a:bodyPr wrap="none">
              <a:prstTxWarp prst="textNoShape">
                <a:avLst/>
              </a:prstTxWarp>
              <a:spAutoFit/>
            </a:bodyPr>
            <a:lstStyle/>
            <a:p>
              <a:r>
                <a:rPr lang="en-US" sz="2000"/>
                <a:t>Pre 1920</a:t>
              </a:r>
            </a:p>
          </p:txBody>
        </p:sp>
      </p:grpSp>
      <p:pic>
        <p:nvPicPr>
          <p:cNvPr id="38919" name="Picture 34"/>
          <p:cNvPicPr>
            <a:picLocks noChangeAspect="1" noChangeArrowheads="1"/>
          </p:cNvPicPr>
          <p:nvPr/>
        </p:nvPicPr>
        <p:blipFill>
          <a:blip r:embed="rId3"/>
          <a:srcRect/>
          <a:stretch>
            <a:fillRect/>
          </a:stretch>
        </p:blipFill>
        <p:spPr bwMode="auto">
          <a:xfrm>
            <a:off x="1204913" y="4157663"/>
            <a:ext cx="1090612" cy="165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t>Propositions</a:t>
            </a:r>
          </a:p>
        </p:txBody>
      </p:sp>
      <p:sp>
        <p:nvSpPr>
          <p:cNvPr id="97283" name="Rectangle 3"/>
          <p:cNvSpPr>
            <a:spLocks noGrp="1" noChangeArrowheads="1"/>
          </p:cNvSpPr>
          <p:nvPr>
            <p:ph type="body" idx="1"/>
          </p:nvPr>
        </p:nvSpPr>
        <p:spPr>
          <a:xfrm>
            <a:off x="2895600" y="3810000"/>
            <a:ext cx="4151313" cy="1106488"/>
          </a:xfrm>
        </p:spPr>
        <p:txBody>
          <a:bodyPr/>
          <a:lstStyle/>
          <a:p>
            <a:pPr algn="ctr" eaLnBrk="1" hangingPunct="1">
              <a:buFont typeface="Wingdings" charset="2"/>
              <a:buNone/>
            </a:pPr>
            <a:r>
              <a:rPr lang="en-US" sz="2800" i="1"/>
              <a:t>A mouse bit a cat</a:t>
            </a:r>
            <a:endParaRPr lang="en-US" sz="2800"/>
          </a:p>
          <a:p>
            <a:pPr algn="ctr" eaLnBrk="1" hangingPunct="1">
              <a:buFont typeface="Wingdings" charset="2"/>
              <a:buNone/>
            </a:pPr>
            <a:r>
              <a:rPr lang="en-US" sz="2400" i="1">
                <a:solidFill>
                  <a:schemeClr val="folHlink"/>
                </a:solidFill>
              </a:rPr>
              <a:t>bit</a:t>
            </a:r>
            <a:r>
              <a:rPr lang="en-US" sz="2400"/>
              <a:t> (</a:t>
            </a:r>
            <a:r>
              <a:rPr lang="en-US" sz="2400">
                <a:solidFill>
                  <a:schemeClr val="hlink"/>
                </a:solidFill>
              </a:rPr>
              <a:t>mouse</a:t>
            </a:r>
            <a:r>
              <a:rPr lang="en-US" sz="2400"/>
              <a:t>, </a:t>
            </a:r>
            <a:r>
              <a:rPr lang="en-US" sz="2400">
                <a:solidFill>
                  <a:schemeClr val="hlink"/>
                </a:solidFill>
              </a:rPr>
              <a:t>cat</a:t>
            </a:r>
            <a:r>
              <a:rPr lang="en-US" sz="2400"/>
              <a:t>)</a:t>
            </a:r>
            <a:endParaRPr lang="en-US" sz="2800"/>
          </a:p>
        </p:txBody>
      </p:sp>
      <p:sp>
        <p:nvSpPr>
          <p:cNvPr id="97284" name="Rectangle 4"/>
          <p:cNvSpPr>
            <a:spLocks noChangeArrowheads="1"/>
          </p:cNvSpPr>
          <p:nvPr/>
        </p:nvSpPr>
        <p:spPr bwMode="auto">
          <a:xfrm>
            <a:off x="1181100" y="2019300"/>
            <a:ext cx="7581900" cy="20193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sz="2800">
                <a:latin typeface="Arial" charset="0"/>
              </a:rPr>
              <a:t>Good memory for meaning but not for form</a:t>
            </a:r>
          </a:p>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How do we represent sentence meaning?</a:t>
            </a:r>
          </a:p>
          <a:p>
            <a:pPr marL="1143000" lvl="2" indent="-228600" eaLnBrk="1" hangingPunct="1">
              <a:spcBef>
                <a:spcPct val="20000"/>
              </a:spcBef>
              <a:buClr>
                <a:schemeClr val="folHlink"/>
              </a:buClr>
              <a:buSzPct val="50000"/>
              <a:buFont typeface="Wingdings" charset="2"/>
              <a:buChar char="n"/>
            </a:pPr>
            <a:r>
              <a:rPr lang="en-US" sz="2000" i="1" u="sng">
                <a:latin typeface="Arial" charset="0"/>
                <a:ea typeface="ＭＳ Ｐゴシック" charset="-128"/>
                <a:cs typeface="ＭＳ Ｐゴシック" charset="-128"/>
              </a:rPr>
              <a:t>Propositions</a:t>
            </a:r>
            <a:endParaRPr lang="en-US" sz="2000">
              <a:latin typeface="Arial" charset="0"/>
              <a:ea typeface="ＭＳ Ｐゴシック" charset="-128"/>
              <a:cs typeface="ＭＳ Ｐゴシック" charset="-128"/>
            </a:endParaRPr>
          </a:p>
          <a:p>
            <a:pPr marL="1600200" lvl="3" indent="-228600" eaLnBrk="1" hangingPunct="1">
              <a:spcBef>
                <a:spcPct val="20000"/>
              </a:spcBef>
              <a:buClr>
                <a:schemeClr val="accent2"/>
              </a:buClr>
              <a:buSzPct val="55000"/>
              <a:buFont typeface="Wingdings" charset="2"/>
              <a:buChar char="n"/>
            </a:pPr>
            <a:r>
              <a:rPr lang="en-US" sz="1800">
                <a:solidFill>
                  <a:schemeClr val="hlink"/>
                </a:solidFill>
                <a:latin typeface="Arial" charset="0"/>
                <a:ea typeface="ＭＳ Ｐゴシック" charset="-128"/>
                <a:cs typeface="ＭＳ Ｐゴシック" charset="-128"/>
              </a:rPr>
              <a:t>Two or more concepts</a:t>
            </a:r>
            <a:r>
              <a:rPr lang="en-US" sz="1800">
                <a:latin typeface="Arial" charset="0"/>
                <a:ea typeface="ＭＳ Ｐゴシック" charset="-128"/>
                <a:cs typeface="ＭＳ Ｐゴシック" charset="-128"/>
              </a:rPr>
              <a:t> with </a:t>
            </a:r>
            <a:r>
              <a:rPr lang="en-US" sz="1800">
                <a:solidFill>
                  <a:schemeClr val="folHlink"/>
                </a:solidFill>
                <a:latin typeface="Arial" charset="0"/>
                <a:ea typeface="ＭＳ Ｐゴシック" charset="-128"/>
                <a:cs typeface="ＭＳ Ｐゴシック" charset="-128"/>
              </a:rPr>
              <a:t>a relationship</a:t>
            </a:r>
            <a:r>
              <a:rPr lang="en-US" sz="1800">
                <a:latin typeface="Arial" charset="0"/>
                <a:ea typeface="ＭＳ Ｐゴシック" charset="-128"/>
                <a:cs typeface="ＭＳ Ｐゴシック" charset="-128"/>
              </a:rPr>
              <a:t> between them</a:t>
            </a:r>
          </a:p>
        </p:txBody>
      </p:sp>
      <p:sp>
        <p:nvSpPr>
          <p:cNvPr id="97285" name="Rectangle 5"/>
          <p:cNvSpPr>
            <a:spLocks noChangeArrowheads="1"/>
          </p:cNvSpPr>
          <p:nvPr/>
        </p:nvSpPr>
        <p:spPr bwMode="auto">
          <a:xfrm>
            <a:off x="1181100" y="4989513"/>
            <a:ext cx="7504113" cy="1106487"/>
          </a:xfrm>
          <a:prstGeom prst="rect">
            <a:avLst/>
          </a:prstGeom>
          <a:noFill/>
          <a:ln w="9525">
            <a:noFill/>
            <a:miter lim="800000"/>
            <a:headEnd/>
            <a:tailEnd/>
          </a:ln>
        </p:spPr>
        <p:txBody>
          <a:bodyPr>
            <a:prstTxWarp prst="textNoShape">
              <a:avLst/>
            </a:prstTxWarp>
          </a:bodyPr>
          <a:lstStyle/>
          <a:p>
            <a:pPr marL="1600200" lvl="3" indent="-228600" eaLnBrk="1" hangingPunct="1">
              <a:spcBef>
                <a:spcPct val="20000"/>
              </a:spcBef>
              <a:buClr>
                <a:schemeClr val="accent2"/>
              </a:buClr>
              <a:buSzPct val="55000"/>
              <a:buFont typeface="Wingdings" charset="2"/>
              <a:buChar char="n"/>
            </a:pPr>
            <a:r>
              <a:rPr lang="en-US" sz="1800">
                <a:latin typeface="Arial" charset="0"/>
                <a:ea typeface="ＭＳ Ｐゴシック" charset="-128"/>
                <a:cs typeface="ＭＳ Ｐゴシック" charset="-128"/>
              </a:rPr>
              <a:t>Can represent this within a network framework</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t>Meaning as Propositions</a:t>
            </a:r>
            <a:endParaRPr lang="en-GB"/>
          </a:p>
        </p:txBody>
      </p:sp>
      <p:sp>
        <p:nvSpPr>
          <p:cNvPr id="99331" name="Rectangle 3"/>
          <p:cNvSpPr>
            <a:spLocks noGrp="1" noChangeArrowheads="1"/>
          </p:cNvSpPr>
          <p:nvPr>
            <p:ph type="body" sz="half" idx="1"/>
          </p:nvPr>
        </p:nvSpPr>
        <p:spPr/>
        <p:txBody>
          <a:bodyPr/>
          <a:lstStyle/>
          <a:p>
            <a:pPr eaLnBrk="1" hangingPunct="1">
              <a:lnSpc>
                <a:spcPct val="90000"/>
              </a:lnSpc>
            </a:pPr>
            <a:r>
              <a:rPr lang="en-US" sz="2800"/>
              <a:t>Propositions</a:t>
            </a:r>
          </a:p>
          <a:p>
            <a:pPr lvl="1" eaLnBrk="1" hangingPunct="1">
              <a:lnSpc>
                <a:spcPct val="90000"/>
              </a:lnSpc>
            </a:pPr>
            <a:r>
              <a:rPr lang="en-US" sz="2400"/>
              <a:t>A set of conceptual nodes connected by labeled pathways that expresses the meaning of a sentence</a:t>
            </a:r>
          </a:p>
          <a:p>
            <a:pPr lvl="2" eaLnBrk="1" hangingPunct="1">
              <a:lnSpc>
                <a:spcPct val="90000"/>
              </a:lnSpc>
            </a:pPr>
            <a:r>
              <a:rPr lang="en-US" sz="2000"/>
              <a:t>A mouse bit a cat</a:t>
            </a:r>
          </a:p>
          <a:p>
            <a:pPr lvl="4" eaLnBrk="1" hangingPunct="1">
              <a:lnSpc>
                <a:spcPct val="90000"/>
              </a:lnSpc>
              <a:buFont typeface="Wingdings" charset="2"/>
              <a:buNone/>
            </a:pPr>
            <a:r>
              <a:rPr lang="en-US" sz="1800"/>
              <a:t>	or</a:t>
            </a:r>
          </a:p>
          <a:p>
            <a:pPr lvl="2" eaLnBrk="1" hangingPunct="1">
              <a:lnSpc>
                <a:spcPct val="90000"/>
              </a:lnSpc>
            </a:pPr>
            <a:r>
              <a:rPr lang="en-US" sz="2000"/>
              <a:t>A cat was bitten by a mouse</a:t>
            </a:r>
            <a:endParaRPr lang="en-GB" sz="2000"/>
          </a:p>
        </p:txBody>
      </p:sp>
      <p:grpSp>
        <p:nvGrpSpPr>
          <p:cNvPr id="2" name="Group 4"/>
          <p:cNvGrpSpPr>
            <a:grpSpLocks/>
          </p:cNvGrpSpPr>
          <p:nvPr/>
        </p:nvGrpSpPr>
        <p:grpSpPr bwMode="auto">
          <a:xfrm>
            <a:off x="5257800" y="2209800"/>
            <a:ext cx="3581400" cy="3886200"/>
            <a:chOff x="3312" y="1392"/>
            <a:chExt cx="2256" cy="2448"/>
          </a:xfrm>
        </p:grpSpPr>
        <p:sp>
          <p:nvSpPr>
            <p:cNvPr id="99333" name="Oval 5"/>
            <p:cNvSpPr>
              <a:spLocks noChangeArrowheads="1"/>
            </p:cNvSpPr>
            <p:nvPr/>
          </p:nvSpPr>
          <p:spPr bwMode="auto">
            <a:xfrm>
              <a:off x="3312" y="1392"/>
              <a:ext cx="864" cy="432"/>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r>
                <a:rPr lang="en-US"/>
                <a:t>mouse</a:t>
              </a:r>
            </a:p>
          </p:txBody>
        </p:sp>
        <p:sp>
          <p:nvSpPr>
            <p:cNvPr id="99334" name="Oval 6"/>
            <p:cNvSpPr>
              <a:spLocks noChangeArrowheads="1"/>
            </p:cNvSpPr>
            <p:nvPr/>
          </p:nvSpPr>
          <p:spPr bwMode="auto">
            <a:xfrm>
              <a:off x="3312" y="3408"/>
              <a:ext cx="864" cy="432"/>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r>
                <a:rPr lang="en-US"/>
                <a:t>bit</a:t>
              </a:r>
            </a:p>
          </p:txBody>
        </p:sp>
        <p:sp>
          <p:nvSpPr>
            <p:cNvPr id="99335" name="Oval 7"/>
            <p:cNvSpPr>
              <a:spLocks noChangeArrowheads="1"/>
            </p:cNvSpPr>
            <p:nvPr/>
          </p:nvSpPr>
          <p:spPr bwMode="auto">
            <a:xfrm>
              <a:off x="4704" y="2400"/>
              <a:ext cx="864" cy="432"/>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r>
                <a:rPr lang="en-US"/>
                <a:t>cat</a:t>
              </a:r>
            </a:p>
          </p:txBody>
        </p:sp>
        <p:sp>
          <p:nvSpPr>
            <p:cNvPr id="99336" name="Oval 8"/>
            <p:cNvSpPr>
              <a:spLocks noChangeArrowheads="1"/>
            </p:cNvSpPr>
            <p:nvPr/>
          </p:nvSpPr>
          <p:spPr bwMode="auto">
            <a:xfrm>
              <a:off x="3312" y="2400"/>
              <a:ext cx="864" cy="432"/>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endParaRPr lang="en-US"/>
            </a:p>
          </p:txBody>
        </p:sp>
        <p:cxnSp>
          <p:nvCxnSpPr>
            <p:cNvPr id="99337" name="AutoShape 9"/>
            <p:cNvCxnSpPr>
              <a:cxnSpLocks noChangeShapeType="1"/>
              <a:stCxn id="99336" idx="0"/>
              <a:endCxn id="99333" idx="4"/>
            </p:cNvCxnSpPr>
            <p:nvPr/>
          </p:nvCxnSpPr>
          <p:spPr bwMode="auto">
            <a:xfrm flipV="1">
              <a:off x="3744" y="1824"/>
              <a:ext cx="0" cy="576"/>
            </a:xfrm>
            <a:prstGeom prst="straightConnector1">
              <a:avLst/>
            </a:prstGeom>
            <a:noFill/>
            <a:ln w="9525">
              <a:solidFill>
                <a:schemeClr val="tx1"/>
              </a:solidFill>
              <a:round/>
              <a:headEnd/>
              <a:tailEnd type="triangle" w="med" len="med"/>
            </a:ln>
          </p:spPr>
        </p:cxnSp>
        <p:cxnSp>
          <p:nvCxnSpPr>
            <p:cNvPr id="99338" name="AutoShape 10"/>
            <p:cNvCxnSpPr>
              <a:cxnSpLocks noChangeShapeType="1"/>
              <a:stCxn id="99336" idx="4"/>
              <a:endCxn id="99334" idx="0"/>
            </p:cNvCxnSpPr>
            <p:nvPr/>
          </p:nvCxnSpPr>
          <p:spPr bwMode="auto">
            <a:xfrm>
              <a:off x="3744" y="2832"/>
              <a:ext cx="0" cy="576"/>
            </a:xfrm>
            <a:prstGeom prst="straightConnector1">
              <a:avLst/>
            </a:prstGeom>
            <a:noFill/>
            <a:ln w="9525">
              <a:solidFill>
                <a:schemeClr val="tx1"/>
              </a:solidFill>
              <a:round/>
              <a:headEnd/>
              <a:tailEnd type="triangle" w="med" len="med"/>
            </a:ln>
          </p:spPr>
        </p:cxnSp>
        <p:cxnSp>
          <p:nvCxnSpPr>
            <p:cNvPr id="99339" name="AutoShape 11"/>
            <p:cNvCxnSpPr>
              <a:cxnSpLocks noChangeShapeType="1"/>
              <a:stCxn id="99336" idx="6"/>
              <a:endCxn id="99335" idx="2"/>
            </p:cNvCxnSpPr>
            <p:nvPr/>
          </p:nvCxnSpPr>
          <p:spPr bwMode="auto">
            <a:xfrm>
              <a:off x="4176" y="2616"/>
              <a:ext cx="528" cy="0"/>
            </a:xfrm>
            <a:prstGeom prst="straightConnector1">
              <a:avLst/>
            </a:prstGeom>
            <a:noFill/>
            <a:ln w="9525">
              <a:solidFill>
                <a:schemeClr val="tx1"/>
              </a:solidFill>
              <a:round/>
              <a:headEnd/>
              <a:tailEnd type="triangle" w="med" len="med"/>
            </a:ln>
          </p:spPr>
        </p:cxnSp>
        <p:sp>
          <p:nvSpPr>
            <p:cNvPr id="99340" name="Text Box 12"/>
            <p:cNvSpPr txBox="1">
              <a:spLocks noChangeArrowheads="1"/>
            </p:cNvSpPr>
            <p:nvPr/>
          </p:nvSpPr>
          <p:spPr bwMode="auto">
            <a:xfrm rot="5400000">
              <a:off x="3651" y="2022"/>
              <a:ext cx="436" cy="231"/>
            </a:xfrm>
            <a:prstGeom prst="rect">
              <a:avLst/>
            </a:prstGeom>
            <a:noFill/>
            <a:ln w="9525">
              <a:noFill/>
              <a:miter lim="800000"/>
              <a:headEnd/>
              <a:tailEnd/>
            </a:ln>
          </p:spPr>
          <p:txBody>
            <a:bodyPr wrap="none">
              <a:prstTxWarp prst="textNoShape">
                <a:avLst/>
              </a:prstTxWarp>
              <a:spAutoFit/>
            </a:bodyPr>
            <a:lstStyle/>
            <a:p>
              <a:r>
                <a:rPr lang="en-US" sz="1800" i="1"/>
                <a:t>agent</a:t>
              </a:r>
            </a:p>
          </p:txBody>
        </p:sp>
        <p:sp>
          <p:nvSpPr>
            <p:cNvPr id="99341" name="Text Box 13"/>
            <p:cNvSpPr txBox="1">
              <a:spLocks noChangeArrowheads="1"/>
            </p:cNvSpPr>
            <p:nvPr/>
          </p:nvSpPr>
          <p:spPr bwMode="auto">
            <a:xfrm>
              <a:off x="4128" y="2592"/>
              <a:ext cx="516" cy="231"/>
            </a:xfrm>
            <a:prstGeom prst="rect">
              <a:avLst/>
            </a:prstGeom>
            <a:noFill/>
            <a:ln w="9525">
              <a:noFill/>
              <a:miter lim="800000"/>
              <a:headEnd/>
              <a:tailEnd/>
            </a:ln>
          </p:spPr>
          <p:txBody>
            <a:bodyPr wrap="none">
              <a:prstTxWarp prst="textNoShape">
                <a:avLst/>
              </a:prstTxWarp>
              <a:spAutoFit/>
            </a:bodyPr>
            <a:lstStyle/>
            <a:p>
              <a:r>
                <a:rPr lang="en-US" sz="1800" i="1"/>
                <a:t>patient</a:t>
              </a:r>
            </a:p>
          </p:txBody>
        </p:sp>
        <p:sp>
          <p:nvSpPr>
            <p:cNvPr id="99342" name="Text Box 14"/>
            <p:cNvSpPr txBox="1">
              <a:spLocks noChangeArrowheads="1"/>
            </p:cNvSpPr>
            <p:nvPr/>
          </p:nvSpPr>
          <p:spPr bwMode="auto">
            <a:xfrm rot="5400000">
              <a:off x="3552" y="3006"/>
              <a:ext cx="572" cy="231"/>
            </a:xfrm>
            <a:prstGeom prst="rect">
              <a:avLst/>
            </a:prstGeom>
            <a:noFill/>
            <a:ln w="9525">
              <a:noFill/>
              <a:miter lim="800000"/>
              <a:headEnd/>
              <a:tailEnd/>
            </a:ln>
          </p:spPr>
          <p:txBody>
            <a:bodyPr wrap="none">
              <a:prstTxWarp prst="textNoShape">
                <a:avLst/>
              </a:prstTxWarp>
              <a:spAutoFit/>
            </a:bodyPr>
            <a:lstStyle/>
            <a:p>
              <a:r>
                <a:rPr lang="en-US" sz="1800" i="1"/>
                <a:t>relation</a:t>
              </a:r>
            </a:p>
          </p:txBody>
        </p:sp>
      </p:gr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CA"/>
              <a:t>Deriving Propositions</a:t>
            </a:r>
          </a:p>
        </p:txBody>
      </p:sp>
      <p:sp>
        <p:nvSpPr>
          <p:cNvPr id="101379" name="Rectangle 3"/>
          <p:cNvSpPr>
            <a:spLocks noGrp="1" noChangeArrowheads="1"/>
          </p:cNvSpPr>
          <p:nvPr>
            <p:ph type="body" sz="half" idx="1"/>
          </p:nvPr>
        </p:nvSpPr>
        <p:spPr>
          <a:xfrm>
            <a:off x="1182688" y="2017713"/>
            <a:ext cx="7772400" cy="2554287"/>
          </a:xfrm>
        </p:spPr>
        <p:txBody>
          <a:bodyPr/>
          <a:lstStyle/>
          <a:p>
            <a:pPr eaLnBrk="1" hangingPunct="1">
              <a:lnSpc>
                <a:spcPct val="90000"/>
              </a:lnSpc>
            </a:pPr>
            <a:r>
              <a:rPr lang="en-CA" sz="2800"/>
              <a:t>More complex example:</a:t>
            </a:r>
          </a:p>
          <a:p>
            <a:pPr lvl="1" eaLnBrk="1" hangingPunct="1">
              <a:lnSpc>
                <a:spcPct val="90000"/>
              </a:lnSpc>
            </a:pPr>
            <a:r>
              <a:rPr lang="en-CA" sz="2400"/>
              <a:t>Children who are slow eat bread that is cold</a:t>
            </a:r>
            <a:endParaRPr lang="en-CA" sz="2000"/>
          </a:p>
          <a:p>
            <a:pPr lvl="2" eaLnBrk="1" hangingPunct="1">
              <a:lnSpc>
                <a:spcPct val="90000"/>
              </a:lnSpc>
            </a:pPr>
            <a:r>
              <a:rPr lang="en-CA" sz="2000"/>
              <a:t>Slow children</a:t>
            </a:r>
          </a:p>
          <a:p>
            <a:pPr lvl="2" eaLnBrk="1" hangingPunct="1">
              <a:lnSpc>
                <a:spcPct val="90000"/>
              </a:lnSpc>
            </a:pPr>
            <a:r>
              <a:rPr lang="en-CA" sz="2000"/>
              <a:t>Children eat bread</a:t>
            </a:r>
          </a:p>
          <a:p>
            <a:pPr lvl="2" eaLnBrk="1" hangingPunct="1">
              <a:lnSpc>
                <a:spcPct val="90000"/>
              </a:lnSpc>
            </a:pPr>
            <a:r>
              <a:rPr lang="en-CA" sz="2000"/>
              <a:t>Bread is cold</a:t>
            </a:r>
            <a:endParaRPr lang="en-CA" sz="1800"/>
          </a:p>
        </p:txBody>
      </p:sp>
      <p:grpSp>
        <p:nvGrpSpPr>
          <p:cNvPr id="2" name="Group 4"/>
          <p:cNvGrpSpPr>
            <a:grpSpLocks/>
          </p:cNvGrpSpPr>
          <p:nvPr/>
        </p:nvGrpSpPr>
        <p:grpSpPr bwMode="auto">
          <a:xfrm>
            <a:off x="971550" y="4205288"/>
            <a:ext cx="7562850" cy="1585912"/>
            <a:chOff x="612" y="2496"/>
            <a:chExt cx="4764" cy="999"/>
          </a:xfrm>
        </p:grpSpPr>
        <p:sp>
          <p:nvSpPr>
            <p:cNvPr id="101381" name="Oval 5"/>
            <p:cNvSpPr>
              <a:spLocks noChangeArrowheads="1"/>
            </p:cNvSpPr>
            <p:nvPr/>
          </p:nvSpPr>
          <p:spPr bwMode="auto">
            <a:xfrm>
              <a:off x="1092" y="2496"/>
              <a:ext cx="672" cy="288"/>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r>
                <a:rPr lang="en-US"/>
                <a:t> </a:t>
              </a:r>
            </a:p>
          </p:txBody>
        </p:sp>
        <p:sp>
          <p:nvSpPr>
            <p:cNvPr id="101382" name="Oval 6"/>
            <p:cNvSpPr>
              <a:spLocks noChangeArrowheads="1"/>
            </p:cNvSpPr>
            <p:nvPr/>
          </p:nvSpPr>
          <p:spPr bwMode="auto">
            <a:xfrm>
              <a:off x="4308" y="2544"/>
              <a:ext cx="576" cy="288"/>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r>
                <a:rPr lang="en-US"/>
                <a:t> </a:t>
              </a:r>
            </a:p>
          </p:txBody>
        </p:sp>
        <p:sp>
          <p:nvSpPr>
            <p:cNvPr id="101383" name="Oval 7"/>
            <p:cNvSpPr>
              <a:spLocks noChangeArrowheads="1"/>
            </p:cNvSpPr>
            <p:nvPr/>
          </p:nvSpPr>
          <p:spPr bwMode="auto">
            <a:xfrm>
              <a:off x="2772" y="3252"/>
              <a:ext cx="576" cy="240"/>
            </a:xfrm>
            <a:prstGeom prst="ellipse">
              <a:avLst/>
            </a:prstGeom>
            <a:solidFill>
              <a:srgbClr val="CCFFFF"/>
            </a:solidFill>
            <a:ln w="9525">
              <a:solidFill>
                <a:schemeClr val="tx1"/>
              </a:solidFill>
              <a:round/>
              <a:headEnd/>
              <a:tailEnd/>
            </a:ln>
          </p:spPr>
          <p:txBody>
            <a:bodyPr wrap="none" anchor="ctr">
              <a:prstTxWarp prst="textNoShape">
                <a:avLst/>
              </a:prstTxWarp>
            </a:bodyPr>
            <a:lstStyle/>
            <a:p>
              <a:pPr algn="ctr"/>
              <a:endParaRPr lang="en-US"/>
            </a:p>
          </p:txBody>
        </p:sp>
        <p:cxnSp>
          <p:nvCxnSpPr>
            <p:cNvPr id="101384" name="AutoShape 8"/>
            <p:cNvCxnSpPr>
              <a:cxnSpLocks noChangeShapeType="1"/>
              <a:stCxn id="101381" idx="3"/>
              <a:endCxn id="101393" idx="0"/>
            </p:cNvCxnSpPr>
            <p:nvPr/>
          </p:nvCxnSpPr>
          <p:spPr bwMode="auto">
            <a:xfrm flipH="1">
              <a:off x="818" y="2742"/>
              <a:ext cx="372" cy="522"/>
            </a:xfrm>
            <a:prstGeom prst="straightConnector1">
              <a:avLst/>
            </a:prstGeom>
            <a:noFill/>
            <a:ln w="9525">
              <a:solidFill>
                <a:schemeClr val="tx1"/>
              </a:solidFill>
              <a:round/>
              <a:headEnd/>
              <a:tailEnd type="triangle" w="med" len="med"/>
            </a:ln>
          </p:spPr>
        </p:cxnSp>
        <p:cxnSp>
          <p:nvCxnSpPr>
            <p:cNvPr id="101385" name="AutoShape 9"/>
            <p:cNvCxnSpPr>
              <a:cxnSpLocks noChangeShapeType="1"/>
              <a:stCxn id="101382" idx="5"/>
              <a:endCxn id="101397" idx="0"/>
            </p:cNvCxnSpPr>
            <p:nvPr/>
          </p:nvCxnSpPr>
          <p:spPr bwMode="auto">
            <a:xfrm>
              <a:off x="4800" y="2790"/>
              <a:ext cx="378" cy="474"/>
            </a:xfrm>
            <a:prstGeom prst="straightConnector1">
              <a:avLst/>
            </a:prstGeom>
            <a:noFill/>
            <a:ln w="9525">
              <a:solidFill>
                <a:schemeClr val="tx1"/>
              </a:solidFill>
              <a:round/>
              <a:headEnd/>
              <a:tailEnd type="triangle" w="med" len="med"/>
            </a:ln>
          </p:spPr>
        </p:cxnSp>
        <p:cxnSp>
          <p:nvCxnSpPr>
            <p:cNvPr id="101386" name="AutoShape 10"/>
            <p:cNvCxnSpPr>
              <a:cxnSpLocks noChangeShapeType="1"/>
              <a:stCxn id="101382" idx="3"/>
              <a:endCxn id="101398" idx="0"/>
            </p:cNvCxnSpPr>
            <p:nvPr/>
          </p:nvCxnSpPr>
          <p:spPr bwMode="auto">
            <a:xfrm flipH="1">
              <a:off x="3934" y="2790"/>
              <a:ext cx="458" cy="471"/>
            </a:xfrm>
            <a:prstGeom prst="straightConnector1">
              <a:avLst/>
            </a:prstGeom>
            <a:noFill/>
            <a:ln w="9525">
              <a:solidFill>
                <a:schemeClr val="tx1"/>
              </a:solidFill>
              <a:round/>
              <a:headEnd/>
              <a:tailEnd type="triangle" w="med" len="med"/>
            </a:ln>
          </p:spPr>
        </p:cxnSp>
        <p:sp>
          <p:nvSpPr>
            <p:cNvPr id="101387" name="Text Box 11"/>
            <p:cNvSpPr txBox="1">
              <a:spLocks noChangeArrowheads="1"/>
            </p:cNvSpPr>
            <p:nvPr/>
          </p:nvSpPr>
          <p:spPr bwMode="auto">
            <a:xfrm rot="-4034451">
              <a:off x="3139" y="2954"/>
              <a:ext cx="572" cy="231"/>
            </a:xfrm>
            <a:prstGeom prst="rect">
              <a:avLst/>
            </a:prstGeom>
            <a:noFill/>
            <a:ln w="9525">
              <a:noFill/>
              <a:miter lim="800000"/>
              <a:headEnd/>
              <a:tailEnd/>
            </a:ln>
          </p:spPr>
          <p:txBody>
            <a:bodyPr wrap="none">
              <a:prstTxWarp prst="textNoShape">
                <a:avLst/>
              </a:prstTxWarp>
              <a:spAutoFit/>
            </a:bodyPr>
            <a:lstStyle/>
            <a:p>
              <a:r>
                <a:rPr lang="en-US" sz="1800" i="1"/>
                <a:t>relation</a:t>
              </a:r>
            </a:p>
          </p:txBody>
        </p:sp>
        <p:sp>
          <p:nvSpPr>
            <p:cNvPr id="101388" name="Text Box 12"/>
            <p:cNvSpPr txBox="1">
              <a:spLocks noChangeArrowheads="1"/>
            </p:cNvSpPr>
            <p:nvPr/>
          </p:nvSpPr>
          <p:spPr bwMode="auto">
            <a:xfrm rot="-2656426">
              <a:off x="3828" y="2832"/>
              <a:ext cx="524" cy="231"/>
            </a:xfrm>
            <a:prstGeom prst="rect">
              <a:avLst/>
            </a:prstGeom>
            <a:noFill/>
            <a:ln w="9525">
              <a:noFill/>
              <a:miter lim="800000"/>
              <a:headEnd/>
              <a:tailEnd/>
            </a:ln>
          </p:spPr>
          <p:txBody>
            <a:bodyPr wrap="none">
              <a:prstTxWarp prst="textNoShape">
                <a:avLst/>
              </a:prstTxWarp>
              <a:spAutoFit/>
            </a:bodyPr>
            <a:lstStyle/>
            <a:p>
              <a:r>
                <a:rPr lang="en-US" sz="1800" i="1"/>
                <a:t>subject</a:t>
              </a:r>
            </a:p>
          </p:txBody>
        </p:sp>
        <p:sp>
          <p:nvSpPr>
            <p:cNvPr id="101389" name="Text Box 13"/>
            <p:cNvSpPr txBox="1">
              <a:spLocks noChangeArrowheads="1"/>
            </p:cNvSpPr>
            <p:nvPr/>
          </p:nvSpPr>
          <p:spPr bwMode="auto">
            <a:xfrm rot="3258482">
              <a:off x="2427" y="2966"/>
              <a:ext cx="364" cy="231"/>
            </a:xfrm>
            <a:prstGeom prst="rect">
              <a:avLst/>
            </a:prstGeom>
            <a:noFill/>
            <a:ln w="9525">
              <a:noFill/>
              <a:miter lim="800000"/>
              <a:headEnd/>
              <a:tailEnd/>
            </a:ln>
          </p:spPr>
          <p:txBody>
            <a:bodyPr wrap="none">
              <a:prstTxWarp prst="textNoShape">
                <a:avLst/>
              </a:prstTxWarp>
              <a:spAutoFit/>
            </a:bodyPr>
            <a:lstStyle/>
            <a:p>
              <a:r>
                <a:rPr lang="en-US" sz="1800" i="1"/>
                <a:t>time</a:t>
              </a:r>
            </a:p>
          </p:txBody>
        </p:sp>
        <p:sp>
          <p:nvSpPr>
            <p:cNvPr id="101390" name="Text Box 14"/>
            <p:cNvSpPr txBox="1">
              <a:spLocks noChangeArrowheads="1"/>
            </p:cNvSpPr>
            <p:nvPr/>
          </p:nvSpPr>
          <p:spPr bwMode="auto">
            <a:xfrm rot="3280595">
              <a:off x="4810" y="2862"/>
              <a:ext cx="572" cy="231"/>
            </a:xfrm>
            <a:prstGeom prst="rect">
              <a:avLst/>
            </a:prstGeom>
            <a:noFill/>
            <a:ln w="9525">
              <a:noFill/>
              <a:miter lim="800000"/>
              <a:headEnd/>
              <a:tailEnd/>
            </a:ln>
          </p:spPr>
          <p:txBody>
            <a:bodyPr wrap="none">
              <a:prstTxWarp prst="textNoShape">
                <a:avLst/>
              </a:prstTxWarp>
              <a:spAutoFit/>
            </a:bodyPr>
            <a:lstStyle/>
            <a:p>
              <a:r>
                <a:rPr lang="en-US" sz="1800" i="1"/>
                <a:t>relation</a:t>
              </a:r>
            </a:p>
          </p:txBody>
        </p:sp>
        <p:sp>
          <p:nvSpPr>
            <p:cNvPr id="101391" name="Text Box 15"/>
            <p:cNvSpPr txBox="1">
              <a:spLocks noChangeArrowheads="1"/>
            </p:cNvSpPr>
            <p:nvPr/>
          </p:nvSpPr>
          <p:spPr bwMode="auto">
            <a:xfrm rot="-3355879">
              <a:off x="634" y="2862"/>
              <a:ext cx="572" cy="231"/>
            </a:xfrm>
            <a:prstGeom prst="rect">
              <a:avLst/>
            </a:prstGeom>
            <a:noFill/>
            <a:ln w="9525">
              <a:noFill/>
              <a:miter lim="800000"/>
              <a:headEnd/>
              <a:tailEnd/>
            </a:ln>
          </p:spPr>
          <p:txBody>
            <a:bodyPr wrap="none">
              <a:prstTxWarp prst="textNoShape">
                <a:avLst/>
              </a:prstTxWarp>
              <a:spAutoFit/>
            </a:bodyPr>
            <a:lstStyle/>
            <a:p>
              <a:r>
                <a:rPr lang="en-US" sz="1800" i="1"/>
                <a:t>relation</a:t>
              </a:r>
            </a:p>
          </p:txBody>
        </p:sp>
        <p:sp>
          <p:nvSpPr>
            <p:cNvPr id="101392" name="Text Box 16"/>
            <p:cNvSpPr txBox="1">
              <a:spLocks noChangeArrowheads="1"/>
            </p:cNvSpPr>
            <p:nvPr/>
          </p:nvSpPr>
          <p:spPr bwMode="auto">
            <a:xfrm rot="3288430">
              <a:off x="1666" y="2838"/>
              <a:ext cx="524" cy="231"/>
            </a:xfrm>
            <a:prstGeom prst="rect">
              <a:avLst/>
            </a:prstGeom>
            <a:noFill/>
            <a:ln w="9525">
              <a:noFill/>
              <a:miter lim="800000"/>
              <a:headEnd/>
              <a:tailEnd/>
            </a:ln>
          </p:spPr>
          <p:txBody>
            <a:bodyPr wrap="none">
              <a:prstTxWarp prst="textNoShape">
                <a:avLst/>
              </a:prstTxWarp>
              <a:spAutoFit/>
            </a:bodyPr>
            <a:lstStyle/>
            <a:p>
              <a:r>
                <a:rPr lang="en-US" sz="1800" i="1"/>
                <a:t>subject</a:t>
              </a:r>
            </a:p>
          </p:txBody>
        </p:sp>
        <p:sp>
          <p:nvSpPr>
            <p:cNvPr id="101393" name="Text Box 17"/>
            <p:cNvSpPr txBox="1">
              <a:spLocks noChangeArrowheads="1"/>
            </p:cNvSpPr>
            <p:nvPr/>
          </p:nvSpPr>
          <p:spPr bwMode="auto">
            <a:xfrm>
              <a:off x="612" y="3264"/>
              <a:ext cx="412" cy="231"/>
            </a:xfrm>
            <a:prstGeom prst="rect">
              <a:avLst/>
            </a:prstGeom>
            <a:noFill/>
            <a:ln w="9525">
              <a:noFill/>
              <a:miter lim="800000"/>
              <a:headEnd/>
              <a:tailEnd/>
            </a:ln>
          </p:spPr>
          <p:txBody>
            <a:bodyPr wrap="none">
              <a:prstTxWarp prst="textNoShape">
                <a:avLst/>
              </a:prstTxWarp>
              <a:spAutoFit/>
            </a:bodyPr>
            <a:lstStyle/>
            <a:p>
              <a:r>
                <a:rPr lang="en-US" sz="1800"/>
                <a:t>Slow</a:t>
              </a:r>
              <a:endParaRPr lang="en-US" sz="1800" i="1"/>
            </a:p>
          </p:txBody>
        </p:sp>
        <p:sp>
          <p:nvSpPr>
            <p:cNvPr id="101394" name="Text Box 18"/>
            <p:cNvSpPr txBox="1">
              <a:spLocks noChangeArrowheads="1"/>
            </p:cNvSpPr>
            <p:nvPr/>
          </p:nvSpPr>
          <p:spPr bwMode="auto">
            <a:xfrm>
              <a:off x="1720" y="3264"/>
              <a:ext cx="620" cy="231"/>
            </a:xfrm>
            <a:prstGeom prst="rect">
              <a:avLst/>
            </a:prstGeom>
            <a:noFill/>
            <a:ln w="9525">
              <a:noFill/>
              <a:miter lim="800000"/>
              <a:headEnd/>
              <a:tailEnd/>
            </a:ln>
          </p:spPr>
          <p:txBody>
            <a:bodyPr wrap="none">
              <a:prstTxWarp prst="textNoShape">
                <a:avLst/>
              </a:prstTxWarp>
              <a:spAutoFit/>
            </a:bodyPr>
            <a:lstStyle/>
            <a:p>
              <a:r>
                <a:rPr lang="en-US" sz="1800"/>
                <a:t>Children</a:t>
              </a:r>
              <a:endParaRPr lang="en-US" sz="1800" i="1"/>
            </a:p>
          </p:txBody>
        </p:sp>
        <p:sp>
          <p:nvSpPr>
            <p:cNvPr id="101395" name="Text Box 19"/>
            <p:cNvSpPr txBox="1">
              <a:spLocks noChangeArrowheads="1"/>
            </p:cNvSpPr>
            <p:nvPr/>
          </p:nvSpPr>
          <p:spPr bwMode="auto">
            <a:xfrm>
              <a:off x="2292" y="2496"/>
              <a:ext cx="356" cy="231"/>
            </a:xfrm>
            <a:prstGeom prst="rect">
              <a:avLst/>
            </a:prstGeom>
            <a:noFill/>
            <a:ln w="9525">
              <a:noFill/>
              <a:miter lim="800000"/>
              <a:headEnd/>
              <a:tailEnd/>
            </a:ln>
          </p:spPr>
          <p:txBody>
            <a:bodyPr wrap="none">
              <a:prstTxWarp prst="textNoShape">
                <a:avLst/>
              </a:prstTxWarp>
              <a:spAutoFit/>
            </a:bodyPr>
            <a:lstStyle/>
            <a:p>
              <a:r>
                <a:rPr lang="en-US" sz="1800"/>
                <a:t>Past</a:t>
              </a:r>
              <a:endParaRPr lang="en-US" sz="1800" i="1"/>
            </a:p>
          </p:txBody>
        </p:sp>
        <p:sp>
          <p:nvSpPr>
            <p:cNvPr id="101396" name="Text Box 20"/>
            <p:cNvSpPr txBox="1">
              <a:spLocks noChangeArrowheads="1"/>
            </p:cNvSpPr>
            <p:nvPr/>
          </p:nvSpPr>
          <p:spPr bwMode="auto">
            <a:xfrm>
              <a:off x="3328" y="2496"/>
              <a:ext cx="308" cy="231"/>
            </a:xfrm>
            <a:prstGeom prst="rect">
              <a:avLst/>
            </a:prstGeom>
            <a:noFill/>
            <a:ln w="9525">
              <a:noFill/>
              <a:miter lim="800000"/>
              <a:headEnd/>
              <a:tailEnd/>
            </a:ln>
          </p:spPr>
          <p:txBody>
            <a:bodyPr wrap="none">
              <a:prstTxWarp prst="textNoShape">
                <a:avLst/>
              </a:prstTxWarp>
              <a:spAutoFit/>
            </a:bodyPr>
            <a:lstStyle/>
            <a:p>
              <a:r>
                <a:rPr lang="en-US" sz="1800"/>
                <a:t>Eat</a:t>
              </a:r>
              <a:endParaRPr lang="en-US" sz="1800" i="1"/>
            </a:p>
          </p:txBody>
        </p:sp>
        <p:sp>
          <p:nvSpPr>
            <p:cNvPr id="101397" name="Text Box 21"/>
            <p:cNvSpPr txBox="1">
              <a:spLocks noChangeArrowheads="1"/>
            </p:cNvSpPr>
            <p:nvPr/>
          </p:nvSpPr>
          <p:spPr bwMode="auto">
            <a:xfrm>
              <a:off x="4980" y="3264"/>
              <a:ext cx="396" cy="231"/>
            </a:xfrm>
            <a:prstGeom prst="rect">
              <a:avLst/>
            </a:prstGeom>
            <a:noFill/>
            <a:ln w="9525">
              <a:noFill/>
              <a:miter lim="800000"/>
              <a:headEnd/>
              <a:tailEnd/>
            </a:ln>
          </p:spPr>
          <p:txBody>
            <a:bodyPr wrap="none">
              <a:prstTxWarp prst="textNoShape">
                <a:avLst/>
              </a:prstTxWarp>
              <a:spAutoFit/>
            </a:bodyPr>
            <a:lstStyle/>
            <a:p>
              <a:r>
                <a:rPr lang="en-US" sz="1800"/>
                <a:t>Cold</a:t>
              </a:r>
              <a:endParaRPr lang="en-US" sz="1800" i="1"/>
            </a:p>
          </p:txBody>
        </p:sp>
        <p:sp>
          <p:nvSpPr>
            <p:cNvPr id="101398" name="Text Box 22"/>
            <p:cNvSpPr txBox="1">
              <a:spLocks noChangeArrowheads="1"/>
            </p:cNvSpPr>
            <p:nvPr/>
          </p:nvSpPr>
          <p:spPr bwMode="auto">
            <a:xfrm>
              <a:off x="3704" y="3261"/>
              <a:ext cx="460" cy="231"/>
            </a:xfrm>
            <a:prstGeom prst="rect">
              <a:avLst/>
            </a:prstGeom>
            <a:noFill/>
            <a:ln w="9525">
              <a:noFill/>
              <a:miter lim="800000"/>
              <a:headEnd/>
              <a:tailEnd/>
            </a:ln>
          </p:spPr>
          <p:txBody>
            <a:bodyPr wrap="none">
              <a:prstTxWarp prst="textNoShape">
                <a:avLst/>
              </a:prstTxWarp>
              <a:spAutoFit/>
            </a:bodyPr>
            <a:lstStyle/>
            <a:p>
              <a:r>
                <a:rPr lang="en-US" sz="1800"/>
                <a:t>Bread</a:t>
              </a:r>
              <a:endParaRPr lang="en-US" sz="1800" i="1"/>
            </a:p>
          </p:txBody>
        </p:sp>
        <p:cxnSp>
          <p:nvCxnSpPr>
            <p:cNvPr id="101399" name="AutoShape 23"/>
            <p:cNvCxnSpPr>
              <a:cxnSpLocks noChangeShapeType="1"/>
              <a:stCxn id="101381" idx="5"/>
              <a:endCxn id="101394" idx="0"/>
            </p:cNvCxnSpPr>
            <p:nvPr/>
          </p:nvCxnSpPr>
          <p:spPr bwMode="auto">
            <a:xfrm>
              <a:off x="1666" y="2742"/>
              <a:ext cx="364" cy="522"/>
            </a:xfrm>
            <a:prstGeom prst="straightConnector1">
              <a:avLst/>
            </a:prstGeom>
            <a:noFill/>
            <a:ln w="9525">
              <a:solidFill>
                <a:schemeClr val="tx1"/>
              </a:solidFill>
              <a:round/>
              <a:headEnd/>
              <a:tailEnd type="triangle" w="med" len="med"/>
            </a:ln>
          </p:spPr>
        </p:cxnSp>
        <p:cxnSp>
          <p:nvCxnSpPr>
            <p:cNvPr id="101400" name="AutoShape 24"/>
            <p:cNvCxnSpPr>
              <a:cxnSpLocks noChangeShapeType="1"/>
              <a:stCxn id="101383" idx="2"/>
              <a:endCxn id="101394" idx="3"/>
            </p:cNvCxnSpPr>
            <p:nvPr/>
          </p:nvCxnSpPr>
          <p:spPr bwMode="auto">
            <a:xfrm flipH="1">
              <a:off x="2340" y="3372"/>
              <a:ext cx="432" cy="8"/>
            </a:xfrm>
            <a:prstGeom prst="straightConnector1">
              <a:avLst/>
            </a:prstGeom>
            <a:noFill/>
            <a:ln w="9525">
              <a:solidFill>
                <a:schemeClr val="tx1"/>
              </a:solidFill>
              <a:round/>
              <a:headEnd/>
              <a:tailEnd type="triangle" w="med" len="med"/>
            </a:ln>
          </p:spPr>
        </p:cxnSp>
        <p:cxnSp>
          <p:nvCxnSpPr>
            <p:cNvPr id="101401" name="AutoShape 25"/>
            <p:cNvCxnSpPr>
              <a:cxnSpLocks noChangeShapeType="1"/>
              <a:stCxn id="101383" idx="1"/>
              <a:endCxn id="101395" idx="2"/>
            </p:cNvCxnSpPr>
            <p:nvPr/>
          </p:nvCxnSpPr>
          <p:spPr bwMode="auto">
            <a:xfrm flipH="1" flipV="1">
              <a:off x="2470" y="2727"/>
              <a:ext cx="386" cy="560"/>
            </a:xfrm>
            <a:prstGeom prst="straightConnector1">
              <a:avLst/>
            </a:prstGeom>
            <a:noFill/>
            <a:ln w="9525">
              <a:solidFill>
                <a:schemeClr val="tx1"/>
              </a:solidFill>
              <a:round/>
              <a:headEnd/>
              <a:tailEnd type="triangle" w="med" len="med"/>
            </a:ln>
          </p:spPr>
        </p:cxnSp>
        <p:cxnSp>
          <p:nvCxnSpPr>
            <p:cNvPr id="101402" name="AutoShape 26"/>
            <p:cNvCxnSpPr>
              <a:cxnSpLocks noChangeShapeType="1"/>
              <a:stCxn id="101383" idx="7"/>
              <a:endCxn id="101396" idx="2"/>
            </p:cNvCxnSpPr>
            <p:nvPr/>
          </p:nvCxnSpPr>
          <p:spPr bwMode="auto">
            <a:xfrm flipV="1">
              <a:off x="3264" y="2727"/>
              <a:ext cx="218" cy="560"/>
            </a:xfrm>
            <a:prstGeom prst="straightConnector1">
              <a:avLst/>
            </a:prstGeom>
            <a:noFill/>
            <a:ln w="9525">
              <a:solidFill>
                <a:schemeClr val="tx1"/>
              </a:solidFill>
              <a:round/>
              <a:headEnd/>
              <a:tailEnd type="triangle" w="med" len="med"/>
            </a:ln>
          </p:spPr>
        </p:cxnSp>
        <p:cxnSp>
          <p:nvCxnSpPr>
            <p:cNvPr id="101403" name="AutoShape 27"/>
            <p:cNvCxnSpPr>
              <a:cxnSpLocks noChangeShapeType="1"/>
              <a:stCxn id="101383" idx="6"/>
              <a:endCxn id="101398" idx="1"/>
            </p:cNvCxnSpPr>
            <p:nvPr/>
          </p:nvCxnSpPr>
          <p:spPr bwMode="auto">
            <a:xfrm>
              <a:off x="3348" y="3372"/>
              <a:ext cx="356" cy="5"/>
            </a:xfrm>
            <a:prstGeom prst="straightConnector1">
              <a:avLst/>
            </a:prstGeom>
            <a:noFill/>
            <a:ln w="9525">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CA"/>
              <a:t>Evidence for Propositions</a:t>
            </a:r>
          </a:p>
        </p:txBody>
      </p:sp>
      <p:sp>
        <p:nvSpPr>
          <p:cNvPr id="103427" name="Rectangle 3"/>
          <p:cNvSpPr>
            <a:spLocks noGrp="1" noChangeArrowheads="1"/>
          </p:cNvSpPr>
          <p:nvPr>
            <p:ph type="body" sz="half" idx="1"/>
          </p:nvPr>
        </p:nvSpPr>
        <p:spPr>
          <a:xfrm>
            <a:off x="1182688" y="2017713"/>
            <a:ext cx="7772400" cy="1030287"/>
          </a:xfrm>
        </p:spPr>
        <p:txBody>
          <a:bodyPr/>
          <a:lstStyle/>
          <a:p>
            <a:pPr eaLnBrk="1" hangingPunct="1"/>
            <a:r>
              <a:rPr lang="en-CA" sz="2800"/>
              <a:t>Memory better for sentences with fewer propositions</a:t>
            </a:r>
            <a:endParaRPr lang="en-CA" sz="1600">
              <a:solidFill>
                <a:srgbClr val="000000"/>
              </a:solidFill>
              <a:latin typeface="Times New Roman" charset="0"/>
            </a:endParaRPr>
          </a:p>
        </p:txBody>
      </p:sp>
      <p:sp>
        <p:nvSpPr>
          <p:cNvPr id="103428" name="Rectangle 4"/>
          <p:cNvSpPr>
            <a:spLocks noChangeArrowheads="1"/>
          </p:cNvSpPr>
          <p:nvPr/>
        </p:nvSpPr>
        <p:spPr bwMode="auto">
          <a:xfrm>
            <a:off x="609600" y="4648200"/>
            <a:ext cx="66294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CA" sz="2000" i="1">
                <a:latin typeface="Arial" charset="0"/>
              </a:rPr>
              <a:t>“The </a:t>
            </a:r>
            <a:r>
              <a:rPr lang="en-CA" sz="2000" i="1" u="sng">
                <a:latin typeface="Arial" charset="0"/>
              </a:rPr>
              <a:t>horse</a:t>
            </a:r>
            <a:r>
              <a:rPr lang="en-CA" sz="2000" i="1">
                <a:latin typeface="Arial" charset="0"/>
              </a:rPr>
              <a:t> </a:t>
            </a:r>
            <a:r>
              <a:rPr lang="en-CA" sz="2000" i="1" u="sng">
                <a:latin typeface="Arial" charset="0"/>
              </a:rPr>
              <a:t>stumbled</a:t>
            </a:r>
            <a:r>
              <a:rPr lang="en-CA" sz="2000" i="1">
                <a:latin typeface="Arial" charset="0"/>
              </a:rPr>
              <a:t> and </a:t>
            </a:r>
            <a:r>
              <a:rPr lang="en-CA" sz="2000" i="1" u="sng">
                <a:latin typeface="Arial" charset="0"/>
              </a:rPr>
              <a:t>broke</a:t>
            </a:r>
            <a:r>
              <a:rPr lang="en-CA" sz="2000" i="1">
                <a:latin typeface="Arial" charset="0"/>
              </a:rPr>
              <a:t> a </a:t>
            </a:r>
            <a:r>
              <a:rPr lang="en-CA" sz="2000" i="1" u="sng">
                <a:latin typeface="Arial" charset="0"/>
              </a:rPr>
              <a:t>leg</a:t>
            </a:r>
            <a:r>
              <a:rPr lang="en-CA" sz="2000" i="1">
                <a:latin typeface="Arial" charset="0"/>
              </a:rPr>
              <a:t>”</a:t>
            </a:r>
          </a:p>
          <a:p>
            <a:pPr marL="742950" lvl="1" indent="-285750" eaLnBrk="1" hangingPunct="1">
              <a:spcBef>
                <a:spcPct val="20000"/>
              </a:spcBef>
              <a:buClr>
                <a:schemeClr val="hlink"/>
              </a:buClr>
              <a:buSzPct val="55000"/>
              <a:buFont typeface="Wingdings" charset="2"/>
              <a:buChar char="n"/>
            </a:pPr>
            <a:r>
              <a:rPr lang="en-CA" sz="2000" i="1">
                <a:latin typeface="Arial" charset="0"/>
                <a:ea typeface="ＭＳ Ｐゴシック" charset="-128"/>
                <a:cs typeface="ＭＳ Ｐゴシック" charset="-128"/>
              </a:rPr>
              <a:t>horse stumbled</a:t>
            </a:r>
          </a:p>
          <a:p>
            <a:pPr marL="742950" lvl="1" indent="-285750" eaLnBrk="1" hangingPunct="1">
              <a:spcBef>
                <a:spcPct val="20000"/>
              </a:spcBef>
              <a:buClr>
                <a:schemeClr val="hlink"/>
              </a:buClr>
              <a:buSzPct val="55000"/>
              <a:buFont typeface="Wingdings" charset="2"/>
              <a:buChar char="n"/>
            </a:pPr>
            <a:r>
              <a:rPr lang="en-CA" sz="2000" i="1">
                <a:latin typeface="Arial" charset="0"/>
                <a:ea typeface="ＭＳ Ｐゴシック" charset="-128"/>
                <a:cs typeface="ＭＳ Ｐゴシック" charset="-128"/>
              </a:rPr>
              <a:t>horse broke leg</a:t>
            </a:r>
          </a:p>
        </p:txBody>
      </p:sp>
      <p:sp>
        <p:nvSpPr>
          <p:cNvPr id="103429" name="Rectangle 5"/>
          <p:cNvSpPr>
            <a:spLocks noChangeArrowheads="1"/>
          </p:cNvSpPr>
          <p:nvPr/>
        </p:nvSpPr>
        <p:spPr bwMode="auto">
          <a:xfrm>
            <a:off x="5105400" y="3695700"/>
            <a:ext cx="32004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CA">
                <a:latin typeface="Arial" charset="0"/>
              </a:rPr>
              <a:t>Three propositions</a:t>
            </a:r>
            <a:endParaRPr lang="en-CA" i="1">
              <a:latin typeface="Arial" charset="0"/>
            </a:endParaRPr>
          </a:p>
        </p:txBody>
      </p:sp>
      <p:sp>
        <p:nvSpPr>
          <p:cNvPr id="103430" name="Rectangle 6"/>
          <p:cNvSpPr>
            <a:spLocks noChangeArrowheads="1"/>
          </p:cNvSpPr>
          <p:nvPr/>
        </p:nvSpPr>
        <p:spPr bwMode="auto">
          <a:xfrm>
            <a:off x="4495800" y="5105400"/>
            <a:ext cx="32004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CA">
                <a:latin typeface="Arial" charset="0"/>
              </a:rPr>
              <a:t>Two propositions</a:t>
            </a:r>
            <a:endParaRPr lang="en-CA" i="1">
              <a:latin typeface="Arial" charset="0"/>
            </a:endParaRPr>
          </a:p>
        </p:txBody>
      </p:sp>
      <p:sp>
        <p:nvSpPr>
          <p:cNvPr id="103431" name="AutoShape 7"/>
          <p:cNvSpPr>
            <a:spLocks/>
          </p:cNvSpPr>
          <p:nvPr/>
        </p:nvSpPr>
        <p:spPr bwMode="auto">
          <a:xfrm>
            <a:off x="4191000" y="3505200"/>
            <a:ext cx="228600" cy="990600"/>
          </a:xfrm>
          <a:prstGeom prst="rightBrace">
            <a:avLst>
              <a:gd name="adj1" fmla="val 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103432" name="AutoShape 8"/>
          <p:cNvSpPr>
            <a:spLocks/>
          </p:cNvSpPr>
          <p:nvPr/>
        </p:nvSpPr>
        <p:spPr bwMode="auto">
          <a:xfrm>
            <a:off x="3352800" y="5029200"/>
            <a:ext cx="228600" cy="762000"/>
          </a:xfrm>
          <a:prstGeom prst="rightBrace">
            <a:avLst>
              <a:gd name="adj1" fmla="val 0"/>
              <a:gd name="adj2" fmla="val 50000"/>
            </a:avLst>
          </a:prstGeom>
          <a:noFill/>
          <a:ln w="9525">
            <a:solidFill>
              <a:schemeClr val="tx1"/>
            </a:solidFill>
            <a:round/>
            <a:headEnd/>
            <a:tailEnd/>
          </a:ln>
        </p:spPr>
        <p:txBody>
          <a:bodyPr wrap="none" anchor="ctr">
            <a:prstTxWarp prst="textNoShape">
              <a:avLst/>
            </a:prstTxWarp>
          </a:bodyPr>
          <a:lstStyle/>
          <a:p>
            <a:endParaRPr lang="en-US"/>
          </a:p>
        </p:txBody>
      </p:sp>
      <p:cxnSp>
        <p:nvCxnSpPr>
          <p:cNvPr id="103433" name="AutoShape 9"/>
          <p:cNvCxnSpPr>
            <a:cxnSpLocks noChangeShapeType="1"/>
            <a:stCxn id="103432" idx="1"/>
            <a:endCxn id="103430" idx="1"/>
          </p:cNvCxnSpPr>
          <p:nvPr/>
        </p:nvCxnSpPr>
        <p:spPr bwMode="auto">
          <a:xfrm>
            <a:off x="3581400" y="5410200"/>
            <a:ext cx="914400" cy="0"/>
          </a:xfrm>
          <a:prstGeom prst="straightConnector1">
            <a:avLst/>
          </a:prstGeom>
          <a:noFill/>
          <a:ln w="9525">
            <a:solidFill>
              <a:schemeClr val="tx1"/>
            </a:solidFill>
            <a:round/>
            <a:headEnd/>
            <a:tailEnd/>
          </a:ln>
        </p:spPr>
      </p:cxnSp>
      <p:cxnSp>
        <p:nvCxnSpPr>
          <p:cNvPr id="103434" name="AutoShape 10"/>
          <p:cNvCxnSpPr>
            <a:cxnSpLocks noChangeShapeType="1"/>
            <a:stCxn id="103431" idx="1"/>
            <a:endCxn id="103429" idx="1"/>
          </p:cNvCxnSpPr>
          <p:nvPr/>
        </p:nvCxnSpPr>
        <p:spPr bwMode="auto">
          <a:xfrm>
            <a:off x="4419600" y="4000500"/>
            <a:ext cx="685800" cy="0"/>
          </a:xfrm>
          <a:prstGeom prst="straightConnector1">
            <a:avLst/>
          </a:prstGeom>
          <a:noFill/>
          <a:ln w="9525">
            <a:solidFill>
              <a:schemeClr val="tx1"/>
            </a:solidFill>
            <a:round/>
            <a:headEnd/>
            <a:tailEnd/>
          </a:ln>
        </p:spPr>
      </p:cxnSp>
      <p:sp>
        <p:nvSpPr>
          <p:cNvPr id="103435" name="Rectangle 11"/>
          <p:cNvSpPr>
            <a:spLocks noChangeArrowheads="1"/>
          </p:cNvSpPr>
          <p:nvPr/>
        </p:nvSpPr>
        <p:spPr bwMode="auto">
          <a:xfrm>
            <a:off x="609600" y="3124200"/>
            <a:ext cx="79248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CA" sz="2000" i="1">
                <a:latin typeface="Arial" charset="0"/>
              </a:rPr>
              <a:t>“The </a:t>
            </a:r>
            <a:r>
              <a:rPr lang="en-CA" sz="2000" i="1" u="sng">
                <a:latin typeface="Arial" charset="0"/>
              </a:rPr>
              <a:t>crowded</a:t>
            </a:r>
            <a:r>
              <a:rPr lang="en-CA" sz="2000" i="1">
                <a:latin typeface="Arial" charset="0"/>
              </a:rPr>
              <a:t> </a:t>
            </a:r>
            <a:r>
              <a:rPr lang="en-CA" sz="2000" i="1" u="sng">
                <a:latin typeface="Arial" charset="0"/>
              </a:rPr>
              <a:t>passengers</a:t>
            </a:r>
            <a:r>
              <a:rPr lang="en-CA" sz="2000" i="1">
                <a:latin typeface="Arial" charset="0"/>
              </a:rPr>
              <a:t> </a:t>
            </a:r>
            <a:r>
              <a:rPr lang="en-CA" sz="2000" i="1" u="sng">
                <a:latin typeface="Arial" charset="0"/>
              </a:rPr>
              <a:t>squirmed</a:t>
            </a:r>
            <a:r>
              <a:rPr lang="en-CA" sz="2000" i="1">
                <a:latin typeface="Arial" charset="0"/>
              </a:rPr>
              <a:t> </a:t>
            </a:r>
            <a:r>
              <a:rPr lang="en-CA" sz="2000" i="1" u="sng">
                <a:latin typeface="Arial" charset="0"/>
              </a:rPr>
              <a:t>uncomfortably</a:t>
            </a:r>
            <a:r>
              <a:rPr lang="en-CA" sz="2000" i="1">
                <a:latin typeface="Arial" charset="0"/>
              </a:rPr>
              <a:t>”</a:t>
            </a:r>
          </a:p>
          <a:p>
            <a:pPr marL="742950" lvl="1" indent="-285750" eaLnBrk="1" hangingPunct="1">
              <a:spcBef>
                <a:spcPct val="20000"/>
              </a:spcBef>
              <a:buClr>
                <a:schemeClr val="hlink"/>
              </a:buClr>
              <a:buSzPct val="55000"/>
              <a:buFont typeface="Wingdings" charset="2"/>
              <a:buChar char="n"/>
            </a:pPr>
            <a:r>
              <a:rPr lang="en-CA" sz="1800" i="1">
                <a:latin typeface="Arial" charset="0"/>
                <a:ea typeface="ＭＳ Ｐゴシック" charset="-128"/>
                <a:cs typeface="ＭＳ Ｐゴシック" charset="-128"/>
              </a:rPr>
              <a:t>passengers crowded</a:t>
            </a:r>
          </a:p>
          <a:p>
            <a:pPr marL="742950" lvl="1" indent="-285750" eaLnBrk="1" hangingPunct="1">
              <a:spcBef>
                <a:spcPct val="20000"/>
              </a:spcBef>
              <a:buClr>
                <a:schemeClr val="hlink"/>
              </a:buClr>
              <a:buSzPct val="55000"/>
              <a:buFont typeface="Wingdings" charset="2"/>
              <a:buChar char="n"/>
            </a:pPr>
            <a:r>
              <a:rPr lang="en-CA" sz="1800" i="1">
                <a:latin typeface="Arial" charset="0"/>
                <a:ea typeface="ＭＳ Ｐゴシック" charset="-128"/>
                <a:cs typeface="ＭＳ Ｐゴシック" charset="-128"/>
              </a:rPr>
              <a:t>passengers squirmed</a:t>
            </a:r>
          </a:p>
          <a:p>
            <a:pPr marL="742950" lvl="1" indent="-285750" eaLnBrk="1" hangingPunct="1">
              <a:spcBef>
                <a:spcPct val="20000"/>
              </a:spcBef>
              <a:buClr>
                <a:schemeClr val="hlink"/>
              </a:buClr>
              <a:buSzPct val="55000"/>
              <a:buFont typeface="Wingdings" charset="2"/>
              <a:buChar char="n"/>
            </a:pPr>
            <a:r>
              <a:rPr lang="en-CA" sz="1800" i="1">
                <a:latin typeface="Arial" charset="0"/>
                <a:ea typeface="ＭＳ Ｐゴシック" charset="-128"/>
                <a:cs typeface="ＭＳ Ｐゴシック" charset="-128"/>
              </a:rPr>
              <a:t>passengers uncomfortable</a:t>
            </a:r>
            <a:endParaRPr lang="en-CA" sz="2000" i="1">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CA"/>
              <a:t>Evidence for Propositions</a:t>
            </a:r>
          </a:p>
        </p:txBody>
      </p:sp>
      <p:sp>
        <p:nvSpPr>
          <p:cNvPr id="105475" name="Rectangle 3"/>
          <p:cNvSpPr>
            <a:spLocks noGrp="1" noChangeArrowheads="1"/>
          </p:cNvSpPr>
          <p:nvPr>
            <p:ph type="body" sz="half" idx="1"/>
          </p:nvPr>
        </p:nvSpPr>
        <p:spPr>
          <a:xfrm>
            <a:off x="1182688" y="2017713"/>
            <a:ext cx="7772400" cy="573087"/>
          </a:xfrm>
        </p:spPr>
        <p:txBody>
          <a:bodyPr/>
          <a:lstStyle/>
          <a:p>
            <a:pPr eaLnBrk="1" hangingPunct="1"/>
            <a:r>
              <a:rPr lang="en-US" sz="2800">
                <a:solidFill>
                  <a:srgbClr val="000000"/>
                </a:solidFill>
              </a:rPr>
              <a:t>Bransford &amp; Franks, 1971</a:t>
            </a:r>
            <a:endParaRPr lang="en-CA" sz="1600">
              <a:solidFill>
                <a:srgbClr val="000000"/>
              </a:solidFill>
            </a:endParaRPr>
          </a:p>
        </p:txBody>
      </p:sp>
      <p:sp>
        <p:nvSpPr>
          <p:cNvPr id="105476" name="Rectangle 4"/>
          <p:cNvSpPr>
            <a:spLocks noChangeArrowheads="1"/>
          </p:cNvSpPr>
          <p:nvPr/>
        </p:nvSpPr>
        <p:spPr bwMode="auto">
          <a:xfrm>
            <a:off x="1181100" y="2667000"/>
            <a:ext cx="7505700" cy="29718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solidFill>
                  <a:srgbClr val="000000"/>
                </a:solidFill>
                <a:latin typeface="Arial" charset="0"/>
                <a:ea typeface="ＭＳ Ｐゴシック" charset="-128"/>
                <a:cs typeface="ＭＳ Ｐゴシック" charset="-128"/>
              </a:rPr>
              <a:t>Constructed four-fact sentences, and broke them down into smaller sentences:</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4 - The ants in the kitchen ate the sweet jelly that was on the table.</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3 - The ants in the kitchen ate the sweet jelly</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2 - The ants in the kitchen ate the jelly.</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1 - The jelly was sweet.</a:t>
            </a:r>
            <a:endParaRPr lang="en-CA" sz="2000" i="1">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CA"/>
              <a:t>Evidence for Propositions</a:t>
            </a:r>
          </a:p>
        </p:txBody>
      </p:sp>
      <p:sp>
        <p:nvSpPr>
          <p:cNvPr id="107523" name="Rectangle 3"/>
          <p:cNvSpPr>
            <a:spLocks noGrp="1" noChangeArrowheads="1"/>
          </p:cNvSpPr>
          <p:nvPr>
            <p:ph type="body" sz="half" idx="1"/>
          </p:nvPr>
        </p:nvSpPr>
        <p:spPr>
          <a:xfrm>
            <a:off x="1182688" y="2017713"/>
            <a:ext cx="7772400" cy="573087"/>
          </a:xfrm>
        </p:spPr>
        <p:txBody>
          <a:bodyPr/>
          <a:lstStyle/>
          <a:p>
            <a:pPr eaLnBrk="1" hangingPunct="1"/>
            <a:r>
              <a:rPr lang="en-US" sz="2800">
                <a:solidFill>
                  <a:srgbClr val="000000"/>
                </a:solidFill>
              </a:rPr>
              <a:t>Bransford &amp; Franks, 1971</a:t>
            </a:r>
            <a:endParaRPr lang="en-CA" sz="1600">
              <a:solidFill>
                <a:srgbClr val="000000"/>
              </a:solidFill>
            </a:endParaRPr>
          </a:p>
        </p:txBody>
      </p:sp>
      <p:sp>
        <p:nvSpPr>
          <p:cNvPr id="107524" name="Rectangle 4"/>
          <p:cNvSpPr>
            <a:spLocks noChangeArrowheads="1"/>
          </p:cNvSpPr>
          <p:nvPr/>
        </p:nvSpPr>
        <p:spPr bwMode="auto">
          <a:xfrm>
            <a:off x="1181100" y="2667000"/>
            <a:ext cx="7581900" cy="35814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solidFill>
                  <a:srgbClr val="000000"/>
                </a:solidFill>
                <a:latin typeface="Arial" charset="0"/>
                <a:ea typeface="ＭＳ Ｐゴシック" charset="-128"/>
                <a:cs typeface="ＭＳ Ｐゴシック" charset="-128"/>
              </a:rPr>
              <a:t>Study: Heard 1-, 2-, and 3-fact sentences only</a:t>
            </a:r>
          </a:p>
          <a:p>
            <a:pPr marL="742950" lvl="1" indent="-285750" eaLnBrk="1" hangingPunct="1">
              <a:spcBef>
                <a:spcPct val="20000"/>
              </a:spcBef>
              <a:buClr>
                <a:schemeClr val="hlink"/>
              </a:buClr>
              <a:buSzPct val="55000"/>
              <a:buFont typeface="Wingdings" charset="2"/>
              <a:buChar char="n"/>
            </a:pPr>
            <a:r>
              <a:rPr lang="en-US" sz="2800">
                <a:solidFill>
                  <a:srgbClr val="000000"/>
                </a:solidFill>
                <a:latin typeface="Arial" charset="0"/>
                <a:ea typeface="ＭＳ Ｐゴシック" charset="-128"/>
                <a:cs typeface="ＭＳ Ｐゴシック" charset="-128"/>
              </a:rPr>
              <a:t>Test: Heard 1-, 2-, 3-, 4-fact sentences </a:t>
            </a:r>
            <a:r>
              <a:rPr lang="en-US" sz="2000">
                <a:solidFill>
                  <a:srgbClr val="000000"/>
                </a:solidFill>
                <a:latin typeface="Arial" charset="0"/>
                <a:ea typeface="ＭＳ Ｐゴシック" charset="-128"/>
                <a:cs typeface="ＭＳ Ｐゴシック" charset="-128"/>
              </a:rPr>
              <a:t>(most of which were never presented)</a:t>
            </a:r>
            <a:endParaRPr lang="en-US">
              <a:solidFill>
                <a:srgbClr val="00000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CA"/>
              <a:t>Evidence for Propositions</a:t>
            </a:r>
          </a:p>
        </p:txBody>
      </p:sp>
      <p:sp>
        <p:nvSpPr>
          <p:cNvPr id="109571" name="Rectangle 3"/>
          <p:cNvSpPr>
            <a:spLocks noGrp="1" noChangeArrowheads="1"/>
          </p:cNvSpPr>
          <p:nvPr>
            <p:ph type="body" sz="half" idx="1"/>
          </p:nvPr>
        </p:nvSpPr>
        <p:spPr>
          <a:xfrm>
            <a:off x="1182688" y="2017713"/>
            <a:ext cx="7772400" cy="573087"/>
          </a:xfrm>
        </p:spPr>
        <p:txBody>
          <a:bodyPr/>
          <a:lstStyle/>
          <a:p>
            <a:pPr eaLnBrk="1" hangingPunct="1"/>
            <a:r>
              <a:rPr lang="en-US" sz="2800">
                <a:solidFill>
                  <a:srgbClr val="000000"/>
                </a:solidFill>
              </a:rPr>
              <a:t>Bransford &amp; Franks, 1971</a:t>
            </a:r>
            <a:endParaRPr lang="en-CA" sz="1600">
              <a:solidFill>
                <a:srgbClr val="000000"/>
              </a:solidFill>
            </a:endParaRPr>
          </a:p>
        </p:txBody>
      </p:sp>
      <p:sp>
        <p:nvSpPr>
          <p:cNvPr id="109572" name="Rectangle 4"/>
          <p:cNvSpPr>
            <a:spLocks noChangeArrowheads="1"/>
          </p:cNvSpPr>
          <p:nvPr/>
        </p:nvSpPr>
        <p:spPr bwMode="auto">
          <a:xfrm>
            <a:off x="1181100" y="2667000"/>
            <a:ext cx="7658100" cy="29718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solidFill>
                  <a:srgbClr val="000000"/>
                </a:solidFill>
                <a:latin typeface="Arial" charset="0"/>
                <a:ea typeface="ＭＳ Ｐゴシック" charset="-128"/>
                <a:cs typeface="ＭＳ Ｐゴシック" charset="-128"/>
              </a:rPr>
              <a:t>Results:</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the more facts in the sentences, the more likely Ss would judge them as “old” and with higher confidence</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Even if they hadn’t actually seen the sentence</a:t>
            </a:r>
          </a:p>
          <a:p>
            <a:pPr marL="742950" lvl="1" indent="-285750" eaLnBrk="1" hangingPunct="1">
              <a:spcBef>
                <a:spcPct val="20000"/>
              </a:spcBef>
              <a:buClr>
                <a:schemeClr val="hlink"/>
              </a:buClr>
              <a:buSzPct val="55000"/>
              <a:buFont typeface="Wingdings" charset="2"/>
              <a:buChar char="n"/>
            </a:pPr>
            <a:r>
              <a:rPr lang="en-US" i="1" u="sng">
                <a:solidFill>
                  <a:srgbClr val="000000"/>
                </a:solidFill>
                <a:latin typeface="Arial" charset="0"/>
                <a:ea typeface="ＭＳ Ｐゴシック" charset="-128"/>
                <a:cs typeface="ＭＳ Ｐゴシック" charset="-128"/>
              </a:rPr>
              <a:t>Constructive Model</a:t>
            </a:r>
            <a:r>
              <a:rPr lang="en-US">
                <a:solidFill>
                  <a:srgbClr val="000000"/>
                </a:solidFill>
                <a:latin typeface="Arial" charset="0"/>
                <a:ea typeface="ＭＳ Ｐゴシック" charset="-128"/>
                <a:cs typeface="ＭＳ Ｐゴシック" charset="-128"/>
              </a:rPr>
              <a:t>: we integrate info from individual sentences in order to construct larger ideas</a:t>
            </a:r>
          </a:p>
          <a:p>
            <a:pPr marL="1143000" lvl="2" indent="-228600" eaLnBrk="1" hangingPunct="1">
              <a:spcBef>
                <a:spcPct val="20000"/>
              </a:spcBef>
              <a:buClr>
                <a:schemeClr val="folHlink"/>
              </a:buClr>
              <a:buSzPct val="50000"/>
              <a:buFont typeface="Wingdings" charset="2"/>
              <a:buChar char="n"/>
            </a:pPr>
            <a:r>
              <a:rPr lang="en-US" sz="2000">
                <a:solidFill>
                  <a:srgbClr val="000000"/>
                </a:solidFill>
                <a:latin typeface="Arial" charset="0"/>
                <a:ea typeface="ＭＳ Ｐゴシック" charset="-128"/>
                <a:cs typeface="ＭＳ Ｐゴシック" charset="-128"/>
              </a:rPr>
              <a:t>emphasizes the active nature of our cognitive processes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CA"/>
              <a:t>Alternative Representations</a:t>
            </a:r>
          </a:p>
        </p:txBody>
      </p:sp>
      <p:sp>
        <p:nvSpPr>
          <p:cNvPr id="115715" name="Rectangle 3"/>
          <p:cNvSpPr>
            <a:spLocks noChangeArrowheads="1"/>
          </p:cNvSpPr>
          <p:nvPr/>
        </p:nvSpPr>
        <p:spPr bwMode="auto">
          <a:xfrm>
            <a:off x="1182688" y="2017713"/>
            <a:ext cx="7275512" cy="4306887"/>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CA" sz="2800">
                <a:latin typeface="Arial" charset="0"/>
              </a:rPr>
              <a:t>Propositions are symbolic</a:t>
            </a:r>
          </a:p>
          <a:p>
            <a:pPr marL="742950" lvl="1" indent="-285750" eaLnBrk="1" hangingPunct="1">
              <a:spcBef>
                <a:spcPct val="20000"/>
              </a:spcBef>
              <a:buClr>
                <a:schemeClr val="hlink"/>
              </a:buClr>
              <a:buSzPct val="55000"/>
              <a:buFont typeface="Wingdings" charset="2"/>
              <a:buChar char="n"/>
            </a:pPr>
            <a:r>
              <a:rPr lang="en-CA">
                <a:latin typeface="Arial" charset="0"/>
                <a:ea typeface="ＭＳ Ｐゴシック" charset="-128"/>
                <a:cs typeface="ＭＳ Ｐゴシック" charset="-128"/>
              </a:rPr>
              <a:t>Problems:</a:t>
            </a:r>
          </a:p>
          <a:p>
            <a:pPr marL="1143000" lvl="2" indent="-228600" eaLnBrk="1" hangingPunct="1">
              <a:spcBef>
                <a:spcPct val="20000"/>
              </a:spcBef>
              <a:buClr>
                <a:schemeClr val="folHlink"/>
              </a:buClr>
              <a:buSzPct val="50000"/>
              <a:buFont typeface="Wingdings" charset="2"/>
              <a:buChar char="n"/>
            </a:pPr>
            <a:r>
              <a:rPr lang="es-ES_tradnl" sz="2000">
                <a:latin typeface="Arial" charset="0"/>
                <a:ea typeface="ＭＳ Ｐゴシック" charset="-128"/>
                <a:cs typeface="ＭＳ Ｐゴシック" charset="-128"/>
              </a:rPr>
              <a:t>The referential problem</a:t>
            </a:r>
          </a:p>
          <a:p>
            <a:pPr marL="1143000" lvl="2" indent="-228600" eaLnBrk="1" hangingPunct="1">
              <a:spcBef>
                <a:spcPct val="20000"/>
              </a:spcBef>
              <a:buClr>
                <a:schemeClr val="folHlink"/>
              </a:buClr>
              <a:buSzPct val="50000"/>
              <a:buFont typeface="Wingdings" charset="2"/>
              <a:buChar char="n"/>
            </a:pPr>
            <a:r>
              <a:rPr lang="es-ES_tradnl" sz="2000">
                <a:latin typeface="Arial" charset="0"/>
                <a:ea typeface="ＭＳ Ｐゴシック" charset="-128"/>
                <a:cs typeface="ＭＳ Ｐゴシック" charset="-128"/>
              </a:rPr>
              <a:t>The implementation problem</a:t>
            </a:r>
            <a:endParaRPr lang="en-CA" sz="2000">
              <a:latin typeface="Arial" charset="0"/>
              <a:ea typeface="ＭＳ Ｐゴシック" charset="-128"/>
              <a:cs typeface="ＭＳ Ｐゴシック" charset="-128"/>
            </a:endParaRPr>
          </a:p>
          <a:p>
            <a:pPr marL="1143000" lvl="2" indent="-228600" eaLnBrk="1" hangingPunct="1">
              <a:spcBef>
                <a:spcPct val="20000"/>
              </a:spcBef>
              <a:buClr>
                <a:schemeClr val="folHlink"/>
              </a:buClr>
              <a:buSzPct val="50000"/>
              <a:buFont typeface="Wingdings" charset="2"/>
              <a:buChar char="n"/>
            </a:pPr>
            <a:r>
              <a:rPr lang="es-ES_tradnl" sz="2000">
                <a:latin typeface="Arial" charset="0"/>
                <a:ea typeface="ＭＳ Ｐゴシック" charset="-128"/>
                <a:cs typeface="ＭＳ Ｐゴシック" charset="-128"/>
              </a:rPr>
              <a:t>The lack of scientific productivity</a:t>
            </a:r>
            <a:endParaRPr lang="en-CA" sz="2000">
              <a:latin typeface="Arial" charset="0"/>
              <a:ea typeface="ＭＳ Ｐゴシック" charset="-128"/>
              <a:cs typeface="ＭＳ Ｐゴシック" charset="-128"/>
            </a:endParaRPr>
          </a:p>
          <a:p>
            <a:pPr marL="1143000" lvl="2" indent="-228600" eaLnBrk="1" hangingPunct="1">
              <a:spcBef>
                <a:spcPct val="20000"/>
              </a:spcBef>
              <a:buClr>
                <a:schemeClr val="folHlink"/>
              </a:buClr>
              <a:buSzPct val="50000"/>
              <a:buFont typeface="Wingdings" charset="2"/>
              <a:buChar char="n"/>
            </a:pPr>
            <a:r>
              <a:rPr lang="es-ES_tradnl" sz="2000">
                <a:latin typeface="Arial" charset="0"/>
                <a:ea typeface="ＭＳ Ｐゴシック" charset="-128"/>
                <a:cs typeface="ＭＳ Ｐゴシック" charset="-128"/>
              </a:rPr>
              <a:t>The lack of a biological foundation</a:t>
            </a:r>
            <a:endParaRPr lang="en-CA" sz="2000">
              <a:latin typeface="Arial" charset="0"/>
              <a:ea typeface="ＭＳ Ｐゴシック" charset="-128"/>
              <a:cs typeface="ＭＳ Ｐゴシック" charset="-128"/>
            </a:endParaRPr>
          </a:p>
          <a:p>
            <a:pPr marL="342900" indent="-342900" eaLnBrk="1" hangingPunct="1">
              <a:spcBef>
                <a:spcPct val="20000"/>
              </a:spcBef>
              <a:buClr>
                <a:schemeClr val="folHlink"/>
              </a:buClr>
              <a:buSzPct val="60000"/>
              <a:buFont typeface="Wingdings" charset="2"/>
              <a:buChar char="n"/>
            </a:pPr>
            <a:r>
              <a:rPr lang="en-CA" sz="2800">
                <a:latin typeface="Arial" charset="0"/>
              </a:rPr>
              <a:t>Alternative</a:t>
            </a:r>
          </a:p>
          <a:p>
            <a:pPr marL="742950" lvl="1" indent="-285750" eaLnBrk="1" hangingPunct="1">
              <a:spcBef>
                <a:spcPct val="20000"/>
              </a:spcBef>
              <a:buClr>
                <a:schemeClr val="hlink"/>
              </a:buClr>
              <a:buSzPct val="55000"/>
              <a:buFont typeface="Wingdings" charset="2"/>
              <a:buChar char="n"/>
            </a:pPr>
            <a:r>
              <a:rPr lang="en-CA">
                <a:latin typeface="Arial" charset="0"/>
                <a:ea typeface="ＭＳ Ｐゴシック" charset="-128"/>
                <a:cs typeface="ＭＳ Ｐゴシック" charset="-128"/>
              </a:rPr>
              <a:t>Embodied representations (e.g., </a:t>
            </a:r>
            <a:r>
              <a:rPr lang="es-ES_tradnl">
                <a:latin typeface="Arial" charset="0"/>
                <a:ea typeface="ＭＳ Ｐゴシック" charset="-128"/>
                <a:cs typeface="ＭＳ Ｐゴシック" charset="-128"/>
              </a:rPr>
              <a:t>Barsalou; 1999; Glenberg, 1999)</a:t>
            </a:r>
            <a:endParaRPr lang="en-CA">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CA" sz="4000"/>
              <a:t>Arguments against propositions</a:t>
            </a:r>
            <a:endParaRPr lang="en-CA"/>
          </a:p>
        </p:txBody>
      </p:sp>
      <p:sp>
        <p:nvSpPr>
          <p:cNvPr id="911363" name="Rectangle 3"/>
          <p:cNvSpPr>
            <a:spLocks noChangeArrowheads="1"/>
          </p:cNvSpPr>
          <p:nvPr/>
        </p:nvSpPr>
        <p:spPr bwMode="auto">
          <a:xfrm>
            <a:off x="1182688" y="2017713"/>
            <a:ext cx="7275512" cy="4306887"/>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CA">
                <a:latin typeface="Arial" charset="0"/>
              </a:rPr>
              <a:t>Propositions are symbolic and amodal</a:t>
            </a:r>
          </a:p>
          <a:p>
            <a:pPr marL="742950" lvl="1" indent="-285750" eaLnBrk="1" hangingPunct="1">
              <a:spcBef>
                <a:spcPct val="20000"/>
              </a:spcBef>
              <a:buClr>
                <a:schemeClr val="hlink"/>
              </a:buClr>
              <a:buSzPct val="55000"/>
              <a:buFont typeface="Wingdings" charset="2"/>
              <a:buChar char="n"/>
            </a:pPr>
            <a:r>
              <a:rPr lang="en-CA" sz="2000">
                <a:latin typeface="Arial" charset="0"/>
                <a:ea typeface="ＭＳ Ｐゴシック" charset="-128"/>
                <a:cs typeface="ＭＳ Ｐゴシック" charset="-128"/>
              </a:rPr>
              <a:t>Referential problem: </a:t>
            </a:r>
          </a:p>
          <a:p>
            <a:pPr marL="1143000" lvl="2" indent="-228600" eaLnBrk="1" hangingPunct="1">
              <a:spcBef>
                <a:spcPct val="20000"/>
              </a:spcBef>
              <a:buClr>
                <a:schemeClr val="folHlink"/>
              </a:buClr>
              <a:buSzPct val="50000"/>
              <a:buFont typeface="Wingdings" charset="2"/>
              <a:buChar char="n"/>
            </a:pPr>
            <a:r>
              <a:rPr lang="en-CA" sz="1800">
                <a:latin typeface="Arial" charset="0"/>
                <a:ea typeface="ＭＳ Ｐゴシック" charset="-128"/>
                <a:cs typeface="ＭＳ Ｐゴシック" charset="-128"/>
              </a:rPr>
              <a:t>Disconnected with outside world (symbols referring to other symbols)</a:t>
            </a:r>
          </a:p>
          <a:p>
            <a:pPr marL="742950" lvl="1" indent="-285750" eaLnBrk="1" hangingPunct="1">
              <a:spcBef>
                <a:spcPct val="20000"/>
              </a:spcBef>
              <a:buClr>
                <a:schemeClr val="hlink"/>
              </a:buClr>
              <a:buSzPct val="55000"/>
              <a:buFont typeface="Wingdings" charset="2"/>
              <a:buChar char="n"/>
            </a:pPr>
            <a:r>
              <a:rPr lang="en-CA" sz="2000">
                <a:latin typeface="Arial" charset="0"/>
                <a:ea typeface="ＭＳ Ｐゴシック" charset="-128"/>
                <a:cs typeface="ＭＳ Ｐゴシック" charset="-128"/>
              </a:rPr>
              <a:t>Implementation problem: </a:t>
            </a:r>
          </a:p>
          <a:p>
            <a:pPr marL="1143000" lvl="2" indent="-228600" eaLnBrk="1" hangingPunct="1">
              <a:spcBef>
                <a:spcPct val="20000"/>
              </a:spcBef>
              <a:buClr>
                <a:schemeClr val="folHlink"/>
              </a:buClr>
              <a:buSzPct val="50000"/>
              <a:buFont typeface="Wingdings" charset="2"/>
              <a:buChar char="n"/>
            </a:pPr>
            <a:r>
              <a:rPr lang="en-CA" sz="1800">
                <a:latin typeface="Arial" charset="0"/>
                <a:ea typeface="ＭＳ Ｐゴシック" charset="-128"/>
                <a:cs typeface="ＭＳ Ｐゴシック" charset="-128"/>
              </a:rPr>
              <a:t>Has been very difficult to develop a propositional parser</a:t>
            </a:r>
          </a:p>
          <a:p>
            <a:pPr marL="742950" lvl="1" indent="-285750" eaLnBrk="1" hangingPunct="1">
              <a:spcBef>
                <a:spcPct val="20000"/>
              </a:spcBef>
              <a:buClr>
                <a:schemeClr val="hlink"/>
              </a:buClr>
              <a:buSzPct val="55000"/>
              <a:buFont typeface="Wingdings" charset="2"/>
              <a:buChar char="n"/>
            </a:pPr>
            <a:r>
              <a:rPr lang="en-CA" sz="2000">
                <a:latin typeface="Arial" charset="0"/>
                <a:ea typeface="ＭＳ Ｐゴシック" charset="-128"/>
                <a:cs typeface="ＭＳ Ｐゴシック" charset="-128"/>
              </a:rPr>
              <a:t>Lack of scientific productivity: </a:t>
            </a:r>
          </a:p>
          <a:p>
            <a:pPr marL="1143000" lvl="2" indent="-228600" eaLnBrk="1" hangingPunct="1">
              <a:spcBef>
                <a:spcPct val="20000"/>
              </a:spcBef>
              <a:buClr>
                <a:schemeClr val="folHlink"/>
              </a:buClr>
              <a:buSzPct val="50000"/>
              <a:buFont typeface="Wingdings" charset="2"/>
              <a:buChar char="n"/>
            </a:pPr>
            <a:r>
              <a:rPr lang="en-CA" sz="1800">
                <a:latin typeface="Arial" charset="0"/>
                <a:ea typeface="ＭＳ Ｐゴシック" charset="-128"/>
                <a:cs typeface="ＭＳ Ｐゴシック" charset="-128"/>
              </a:rPr>
              <a:t>More work on what you can do with propositions than is there evidence of the psychological reality of propositions</a:t>
            </a:r>
          </a:p>
          <a:p>
            <a:pPr marL="742950" lvl="1" indent="-285750" eaLnBrk="1" hangingPunct="1">
              <a:spcBef>
                <a:spcPct val="20000"/>
              </a:spcBef>
              <a:buClr>
                <a:schemeClr val="hlink"/>
              </a:buClr>
              <a:buSzPct val="55000"/>
              <a:buFont typeface="Wingdings" charset="2"/>
              <a:buChar char="n"/>
            </a:pPr>
            <a:r>
              <a:rPr lang="en-CA" sz="2000">
                <a:latin typeface="Arial" charset="0"/>
                <a:ea typeface="ＭＳ Ｐゴシック" charset="-128"/>
                <a:cs typeface="ＭＳ Ｐゴシック" charset="-128"/>
              </a:rPr>
              <a:t>Lack of a biological foundation: </a:t>
            </a:r>
          </a:p>
          <a:p>
            <a:pPr marL="1143000" lvl="2" indent="-228600" eaLnBrk="1" hangingPunct="1">
              <a:spcBef>
                <a:spcPct val="20000"/>
              </a:spcBef>
              <a:buClr>
                <a:schemeClr val="folHlink"/>
              </a:buClr>
              <a:buSzPct val="50000"/>
              <a:buFont typeface="Wingdings" charset="2"/>
              <a:buChar char="n"/>
            </a:pPr>
            <a:r>
              <a:rPr lang="en-CA" sz="1800">
                <a:latin typeface="Arial" charset="0"/>
                <a:ea typeface="ＭＳ Ｐゴシック" charset="-128"/>
                <a:cs typeface="ＭＳ Ｐゴシック" charset="-128"/>
              </a:rPr>
              <a:t>How do biological (or neurological) data constrain propositions</a:t>
            </a:r>
            <a:endParaRPr lang="en-CA">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113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113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11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3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113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113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11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3" grpId="0" build="p" bldLvl="2" autoUpdateAnimBg="0"/>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Embodiment in language</a:t>
            </a:r>
          </a:p>
        </p:txBody>
      </p:sp>
      <p:sp>
        <p:nvSpPr>
          <p:cNvPr id="60419" name="Rectangle 3"/>
          <p:cNvSpPr>
            <a:spLocks noGrp="1" noChangeArrowheads="1"/>
          </p:cNvSpPr>
          <p:nvPr>
            <p:ph type="body" idx="1"/>
          </p:nvPr>
        </p:nvSpPr>
        <p:spPr/>
        <p:txBody>
          <a:bodyPr/>
          <a:lstStyle/>
          <a:p>
            <a:pPr eaLnBrk="1" hangingPunct="1"/>
            <a:r>
              <a:rPr lang="en-CA" sz="2400" b="1" smtClean="0"/>
              <a:t>Embodied Representations</a:t>
            </a:r>
            <a:r>
              <a:rPr lang="en-US" sz="2400" b="1" smtClean="0"/>
              <a:t> </a:t>
            </a:r>
            <a:r>
              <a:rPr lang="en-US" sz="2400" smtClean="0"/>
              <a:t> </a:t>
            </a:r>
          </a:p>
          <a:p>
            <a:pPr lvl="1" eaLnBrk="1" hangingPunct="1"/>
            <a:r>
              <a:rPr lang="en-US" sz="2000" smtClean="0"/>
              <a:t>Perceptual and motor systems play a central role in language production and comprehension</a:t>
            </a:r>
          </a:p>
          <a:p>
            <a:pPr lvl="1" eaLnBrk="1" hangingPunct="1"/>
            <a:r>
              <a:rPr lang="en-US" sz="2000" smtClean="0"/>
              <a:t>Theoretical proposals from many disciplines</a:t>
            </a:r>
          </a:p>
          <a:p>
            <a:pPr lvl="2" eaLnBrk="1" hangingPunct="1"/>
            <a:r>
              <a:rPr lang="en-US" sz="1800" b="1" smtClean="0"/>
              <a:t>Linguistics</a:t>
            </a:r>
            <a:r>
              <a:rPr lang="en-US" sz="1800" smtClean="0"/>
              <a:t>: Lakoff, Langacker, Talmy</a:t>
            </a:r>
          </a:p>
          <a:p>
            <a:pPr lvl="2" eaLnBrk="1" hangingPunct="1"/>
            <a:r>
              <a:rPr lang="en-US" sz="1800" b="1" smtClean="0"/>
              <a:t>Neuroscience</a:t>
            </a:r>
            <a:r>
              <a:rPr lang="en-US" sz="1800" smtClean="0"/>
              <a:t>: Damasio, Edelman </a:t>
            </a:r>
          </a:p>
          <a:p>
            <a:pPr lvl="2" eaLnBrk="1" hangingPunct="1"/>
            <a:r>
              <a:rPr lang="en-US" sz="1800" b="1" smtClean="0"/>
              <a:t>Cognitive psychology</a:t>
            </a:r>
            <a:r>
              <a:rPr lang="en-US" sz="1800" smtClean="0"/>
              <a:t>: Barsalou, Gibbs, Glenberg, MacWhinney, Zwaan</a:t>
            </a:r>
          </a:p>
          <a:p>
            <a:pPr lvl="2" eaLnBrk="1" hangingPunct="1"/>
            <a:r>
              <a:rPr lang="en-US" sz="1800" b="1" smtClean="0"/>
              <a:t>Computer science</a:t>
            </a:r>
            <a:r>
              <a:rPr lang="en-US" sz="1800" smtClean="0"/>
              <a:t>: Steels, Feldman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a:t>Psycholinguistics : A brief history</a:t>
            </a:r>
          </a:p>
        </p:txBody>
      </p:sp>
      <p:grpSp>
        <p:nvGrpSpPr>
          <p:cNvPr id="40963" name="Group 3"/>
          <p:cNvGrpSpPr>
            <a:grpSpLocks/>
          </p:cNvGrpSpPr>
          <p:nvPr/>
        </p:nvGrpSpPr>
        <p:grpSpPr bwMode="auto">
          <a:xfrm>
            <a:off x="762000" y="2362200"/>
            <a:ext cx="7696200" cy="625475"/>
            <a:chOff x="480" y="2102"/>
            <a:chExt cx="4848" cy="394"/>
          </a:xfrm>
        </p:grpSpPr>
        <p:sp>
          <p:nvSpPr>
            <p:cNvPr id="40976"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3"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4"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5"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6"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8"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9"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40990"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40991"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40992"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40993"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40994"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40995"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40996"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40997"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40964"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Pre-psycholinguistics:</a:t>
            </a:r>
            <a:endParaRPr lang="en-US"/>
          </a:p>
        </p:txBody>
      </p:sp>
      <p:grpSp>
        <p:nvGrpSpPr>
          <p:cNvPr id="40965" name="Group 27"/>
          <p:cNvGrpSpPr>
            <a:grpSpLocks/>
          </p:cNvGrpSpPr>
          <p:nvPr/>
        </p:nvGrpSpPr>
        <p:grpSpPr bwMode="auto">
          <a:xfrm>
            <a:off x="2270125" y="4114800"/>
            <a:ext cx="5572125" cy="1752600"/>
            <a:chOff x="1430" y="2688"/>
            <a:chExt cx="3510" cy="1104"/>
          </a:xfrm>
        </p:grpSpPr>
        <p:sp>
          <p:nvSpPr>
            <p:cNvPr id="40974"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40975" name="Text Box 29"/>
            <p:cNvSpPr txBox="1">
              <a:spLocks noChangeArrowheads="1"/>
            </p:cNvSpPr>
            <p:nvPr/>
          </p:nvSpPr>
          <p:spPr bwMode="auto">
            <a:xfrm>
              <a:off x="1430" y="2755"/>
              <a:ext cx="3510" cy="980"/>
            </a:xfrm>
            <a:prstGeom prst="rect">
              <a:avLst/>
            </a:prstGeom>
            <a:noFill/>
            <a:ln w="9525">
              <a:noFill/>
              <a:miter lim="800000"/>
              <a:headEnd/>
              <a:tailEnd/>
            </a:ln>
          </p:spPr>
          <p:txBody>
            <a:bodyPr wrap="none">
              <a:prstTxWarp prst="textNoShape">
                <a:avLst/>
              </a:prstTxWarp>
              <a:spAutoFit/>
            </a:bodyPr>
            <a:lstStyle/>
            <a:p>
              <a:pPr>
                <a:buFontTx/>
                <a:buChar char="•"/>
              </a:pPr>
              <a:r>
                <a:rPr lang="en-US" sz="2000"/>
                <a:t> From the 1920’s to the mid 1950’s Psychology was</a:t>
              </a:r>
            </a:p>
            <a:p>
              <a:r>
                <a:rPr lang="en-US" sz="2000"/>
                <a:t>  dominated by behaviorism </a:t>
              </a:r>
            </a:p>
            <a:p>
              <a:pPr lvl="1">
                <a:buFontTx/>
                <a:buChar char="•"/>
              </a:pPr>
              <a:r>
                <a:rPr lang="en-US" sz="2000"/>
                <a:t> John B. Watson (1920): </a:t>
              </a:r>
              <a:r>
                <a:rPr lang="en-US" sz="1600">
                  <a:latin typeface="Times New Roman" charset="0"/>
                </a:rPr>
                <a:t>Is thinking merely the </a:t>
              </a:r>
            </a:p>
            <a:p>
              <a:pPr lvl="1"/>
              <a:r>
                <a:rPr lang="en-US" sz="1600">
                  <a:latin typeface="Times New Roman" charset="0"/>
                </a:rPr>
                <a:t>          action of language mechanisms?</a:t>
              </a:r>
              <a:endParaRPr lang="en-US" sz="2000"/>
            </a:p>
            <a:p>
              <a:pPr lvl="1">
                <a:buFontTx/>
                <a:buChar char="•"/>
              </a:pPr>
              <a:r>
                <a:rPr lang="en-US" sz="2000"/>
                <a:t> Leonard Bloomfield (1935): </a:t>
              </a:r>
              <a:r>
                <a:rPr lang="en-US" sz="2000" i="1"/>
                <a:t>Language</a:t>
              </a:r>
            </a:p>
          </p:txBody>
        </p:sp>
      </p:grpSp>
      <p:cxnSp>
        <p:nvCxnSpPr>
          <p:cNvPr id="40966" name="AutoShape 30"/>
          <p:cNvCxnSpPr>
            <a:cxnSpLocks noChangeShapeType="1"/>
            <a:stCxn id="40967" idx="1"/>
          </p:cNvCxnSpPr>
          <p:nvPr/>
        </p:nvCxnSpPr>
        <p:spPr bwMode="auto">
          <a:xfrm flipH="1" flipV="1">
            <a:off x="2971800" y="2971800"/>
            <a:ext cx="227013" cy="609600"/>
          </a:xfrm>
          <a:prstGeom prst="straightConnector1">
            <a:avLst/>
          </a:prstGeom>
          <a:noFill/>
          <a:ln w="9525">
            <a:solidFill>
              <a:schemeClr val="tx1"/>
            </a:solidFill>
            <a:round/>
            <a:headEnd/>
            <a:tailEnd type="triangle" w="med" len="med"/>
          </a:ln>
        </p:spPr>
      </p:cxnSp>
      <p:sp>
        <p:nvSpPr>
          <p:cNvPr id="40967" name="Line 31"/>
          <p:cNvSpPr>
            <a:spLocks noChangeShapeType="1"/>
          </p:cNvSpPr>
          <p:nvPr/>
        </p:nvSpPr>
        <p:spPr bwMode="auto">
          <a:xfrm flipV="1">
            <a:off x="3048000" y="3581400"/>
            <a:ext cx="152400" cy="0"/>
          </a:xfrm>
          <a:prstGeom prst="line">
            <a:avLst/>
          </a:prstGeom>
          <a:noFill/>
          <a:ln w="9525">
            <a:noFill/>
            <a:round/>
            <a:headEnd/>
            <a:tailEnd/>
          </a:ln>
        </p:spPr>
        <p:txBody>
          <a:bodyPr wrap="none" anchor="ctr">
            <a:prstTxWarp prst="textNoShape">
              <a:avLst/>
            </a:prstTxWarp>
          </a:bodyPr>
          <a:lstStyle/>
          <a:p>
            <a:endParaRPr lang="en-US"/>
          </a:p>
        </p:txBody>
      </p:sp>
      <p:grpSp>
        <p:nvGrpSpPr>
          <p:cNvPr id="40968" name="Group 32"/>
          <p:cNvGrpSpPr>
            <a:grpSpLocks/>
          </p:cNvGrpSpPr>
          <p:nvPr/>
        </p:nvGrpSpPr>
        <p:grpSpPr bwMode="auto">
          <a:xfrm>
            <a:off x="5867400" y="304800"/>
            <a:ext cx="2819400" cy="882650"/>
            <a:chOff x="3696" y="192"/>
            <a:chExt cx="1776" cy="556"/>
          </a:xfrm>
        </p:grpSpPr>
        <p:sp>
          <p:nvSpPr>
            <p:cNvPr id="40971"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40972"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3990</a:t>
              </a:r>
            </a:p>
          </p:txBody>
        </p:sp>
        <p:sp>
          <p:nvSpPr>
            <p:cNvPr id="40973"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1920-50</a:t>
              </a:r>
            </a:p>
          </p:txBody>
        </p:sp>
      </p:grpSp>
      <p:pic>
        <p:nvPicPr>
          <p:cNvPr id="40969" name="Picture 36"/>
          <p:cNvPicPr>
            <a:picLocks noChangeAspect="1" noChangeArrowheads="1"/>
          </p:cNvPicPr>
          <p:nvPr/>
        </p:nvPicPr>
        <p:blipFill>
          <a:blip r:embed="rId3"/>
          <a:srcRect/>
          <a:stretch>
            <a:fillRect/>
          </a:stretch>
        </p:blipFill>
        <p:spPr bwMode="auto">
          <a:xfrm>
            <a:off x="323850" y="4114800"/>
            <a:ext cx="1004888" cy="1443038"/>
          </a:xfrm>
          <a:prstGeom prst="rect">
            <a:avLst/>
          </a:prstGeom>
          <a:noFill/>
          <a:ln w="9525">
            <a:noFill/>
            <a:miter lim="800000"/>
            <a:headEnd/>
            <a:tailEnd/>
          </a:ln>
        </p:spPr>
      </p:pic>
      <p:pic>
        <p:nvPicPr>
          <p:cNvPr id="40970" name="Picture 37"/>
          <p:cNvPicPr>
            <a:picLocks noChangeAspect="1" noChangeArrowheads="1"/>
          </p:cNvPicPr>
          <p:nvPr/>
        </p:nvPicPr>
        <p:blipFill>
          <a:blip r:embed="rId4"/>
          <a:srcRect/>
          <a:stretch>
            <a:fillRect/>
          </a:stretch>
        </p:blipFill>
        <p:spPr bwMode="auto">
          <a:xfrm>
            <a:off x="1314450" y="4100513"/>
            <a:ext cx="9715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Embodiment in language</a:t>
            </a:r>
          </a:p>
        </p:txBody>
      </p:sp>
      <p:sp>
        <p:nvSpPr>
          <p:cNvPr id="62467" name="Rectangle 3"/>
          <p:cNvSpPr>
            <a:spLocks noGrp="1" noChangeArrowheads="1"/>
          </p:cNvSpPr>
          <p:nvPr>
            <p:ph type="body" idx="1"/>
          </p:nvPr>
        </p:nvSpPr>
        <p:spPr>
          <a:xfrm>
            <a:off x="1182688" y="2017713"/>
            <a:ext cx="7656512" cy="1716087"/>
          </a:xfrm>
        </p:spPr>
        <p:txBody>
          <a:bodyPr/>
          <a:lstStyle/>
          <a:p>
            <a:pPr eaLnBrk="1" hangingPunct="1"/>
            <a:r>
              <a:rPr lang="en-CA" sz="2400" b="1"/>
              <a:t>Embodied Representations</a:t>
            </a:r>
            <a:r>
              <a:rPr lang="en-US" sz="2400" b="1"/>
              <a:t> </a:t>
            </a:r>
          </a:p>
          <a:p>
            <a:pPr lvl="1" eaLnBrk="1" hangingPunct="1"/>
            <a:r>
              <a:rPr lang="en-US" sz="2000"/>
              <a:t>Perceptual and motor systems play a central role in language production and comprehension</a:t>
            </a:r>
          </a:p>
        </p:txBody>
      </p:sp>
      <p:sp>
        <p:nvSpPr>
          <p:cNvPr id="62468" name="Rectangle 6"/>
          <p:cNvSpPr>
            <a:spLocks noChangeArrowheads="1"/>
          </p:cNvSpPr>
          <p:nvPr/>
        </p:nvSpPr>
        <p:spPr bwMode="auto">
          <a:xfrm>
            <a:off x="914400" y="31242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Words and sentences are usually grounded to perceptual, motoric, and emotional experiences.</a:t>
            </a: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In absence of immediate sensory-motor referents, words and sentences refer to mental models or simulations of experience</a:t>
            </a:r>
            <a:endParaRPr lang="en-US" sz="1600">
              <a:latin typeface="Arial" charset="0"/>
              <a:ea typeface="MS Mincho" pitchFamily="49" charset="-128"/>
              <a:cs typeface="MS Mincho" pitchFamily="49" charset="-128"/>
            </a:endParaRPr>
          </a:p>
        </p:txBody>
      </p:sp>
      <p:sp>
        <p:nvSpPr>
          <p:cNvPr id="62469" name="Rectangle 7"/>
          <p:cNvSpPr>
            <a:spLocks noChangeArrowheads="1"/>
          </p:cNvSpPr>
          <p:nvPr/>
        </p:nvSpPr>
        <p:spPr bwMode="auto">
          <a:xfrm>
            <a:off x="1752600" y="4267200"/>
            <a:ext cx="6858000" cy="1752600"/>
          </a:xfrm>
          <a:prstGeom prst="rect">
            <a:avLst/>
          </a:prstGeom>
          <a:noFill/>
          <a:ln w="9525">
            <a:noFill/>
            <a:miter lim="800000"/>
            <a:headEnd/>
            <a:tailEnd/>
          </a:ln>
        </p:spPr>
        <p:txBody>
          <a:bodyPr lIns="0" tIns="0" rIns="0" bIns="0">
            <a:prstTxWarp prst="textNoShape">
              <a:avLst/>
            </a:prstTxWarp>
          </a:bodyPr>
          <a:lstStyle/>
          <a:p>
            <a:pPr marL="431800" indent="-323850" defTabSz="457200" eaLnBrk="1" hangingPunct="1">
              <a:lnSpc>
                <a:spcPct val="98000"/>
              </a:lnSpc>
              <a:spcBef>
                <a:spcPct val="20000"/>
              </a:spcBef>
              <a:buClr>
                <a:schemeClr val="folHlink"/>
              </a:buClr>
              <a:buSzPct val="60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a:latin typeface="Arial" charset="0"/>
              </a:rPr>
              <a:t>	</a:t>
            </a:r>
            <a:r>
              <a:rPr lang="en-GB" sz="1800" b="1">
                <a:latin typeface="Arial" charset="0"/>
              </a:rPr>
              <a:t>Simulation hypothesis</a:t>
            </a:r>
            <a:endParaRPr lang="en-GB" sz="1800">
              <a:latin typeface="Arial" charset="0"/>
            </a:endParaRPr>
          </a:p>
          <a:p>
            <a:pPr marL="863600" lvl="1" indent="-287338" defTabSz="457200" eaLnBrk="1" hangingPunct="1">
              <a:lnSpc>
                <a:spcPct val="98000"/>
              </a:lnSpc>
              <a:spcBef>
                <a:spcPct val="20000"/>
              </a:spcBef>
              <a:buClr>
                <a:schemeClr val="hlink"/>
              </a:buClr>
              <a:buSzPct val="5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a:latin typeface="Arial" charset="0"/>
                <a:ea typeface="ＭＳ Ｐゴシック" charset="-128"/>
                <a:cs typeface="ＭＳ Ｐゴシック" charset="-128"/>
              </a:rPr>
              <a:t>Simulation exploits some of the </a:t>
            </a:r>
            <a:r>
              <a:rPr lang="en-GB" sz="1800" b="1">
                <a:latin typeface="Arial" charset="0"/>
                <a:ea typeface="ＭＳ Ｐゴシック" charset="-128"/>
                <a:cs typeface="ＭＳ Ｐゴシック" charset="-128"/>
              </a:rPr>
              <a:t>same neural structures </a:t>
            </a:r>
            <a:r>
              <a:rPr lang="en-GB" sz="1800">
                <a:latin typeface="Arial" charset="0"/>
                <a:ea typeface="ＭＳ Ｐゴシック" charset="-128"/>
                <a:cs typeface="ＭＳ Ｐゴシック" charset="-128"/>
              </a:rPr>
              <a:t>activated during performance, perception, imagining, memory…</a:t>
            </a:r>
          </a:p>
          <a:p>
            <a:pPr marL="1295400" lvl="2" indent="-215900" defTabSz="457200" eaLnBrk="1" hangingPunct="1">
              <a:spcBef>
                <a:spcPct val="20000"/>
              </a:spcBef>
              <a:buClr>
                <a:schemeClr val="folHlink"/>
              </a:buClr>
              <a:buSzPct val="50000"/>
              <a:buFont typeface="Wingdings"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a:latin typeface="Arial" charset="0"/>
                <a:ea typeface="ＭＳ Ｐゴシック" charset="-128"/>
                <a:cs typeface="ＭＳ Ｐゴシック" charset="-128"/>
              </a:rPr>
              <a:t>Language gives us enough information to simulate</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Embodiment in language</a:t>
            </a:r>
          </a:p>
        </p:txBody>
      </p:sp>
      <p:sp>
        <p:nvSpPr>
          <p:cNvPr id="64515" name="Rectangle 3"/>
          <p:cNvSpPr>
            <a:spLocks noGrp="1" noChangeArrowheads="1"/>
          </p:cNvSpPr>
          <p:nvPr>
            <p:ph type="body" idx="1"/>
          </p:nvPr>
        </p:nvSpPr>
        <p:spPr>
          <a:xfrm>
            <a:off x="1182688" y="2017713"/>
            <a:ext cx="7656512" cy="725487"/>
          </a:xfrm>
        </p:spPr>
        <p:txBody>
          <a:bodyPr/>
          <a:lstStyle/>
          <a:p>
            <a:pPr eaLnBrk="1" hangingPunct="1"/>
            <a:r>
              <a:rPr lang="en-CA" sz="2400" smtClean="0"/>
              <a:t>Evidence for </a:t>
            </a:r>
            <a:r>
              <a:rPr lang="en-CA" sz="2400" b="1" smtClean="0"/>
              <a:t>Embodied representations</a:t>
            </a:r>
            <a:r>
              <a:rPr lang="en-US" sz="2400" b="1" smtClean="0"/>
              <a:t> </a:t>
            </a:r>
          </a:p>
        </p:txBody>
      </p:sp>
      <p:sp>
        <p:nvSpPr>
          <p:cNvPr id="64516" name="Rectangle 6"/>
          <p:cNvSpPr>
            <a:spLocks noChangeArrowheads="1"/>
          </p:cNvSpPr>
          <p:nvPr/>
        </p:nvSpPr>
        <p:spPr bwMode="auto">
          <a:xfrm>
            <a:off x="914400" y="25146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Stanfied &amp; Zwaan (2001)</a:t>
            </a: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Presented participants with sentences</a:t>
            </a:r>
          </a:p>
          <a:p>
            <a:pPr marL="1295400" lvl="2" indent="-381000" eaLnBrk="1" hangingPunct="1">
              <a:spcBef>
                <a:spcPct val="20000"/>
              </a:spcBef>
              <a:buClr>
                <a:schemeClr val="folHlink"/>
              </a:buClr>
              <a:buSzPct val="50000"/>
              <a:buFont typeface="Wingdings" charset="2"/>
              <a:buChar char="n"/>
            </a:pPr>
            <a:endParaRPr lang="en-US" sz="1600">
              <a:latin typeface="Arial" charset="0"/>
              <a:ea typeface="MS Mincho" pitchFamily="49" charset="-128"/>
              <a:cs typeface="MS Mincho" pitchFamily="49" charset="-128"/>
            </a:endParaRPr>
          </a:p>
        </p:txBody>
      </p:sp>
      <p:sp>
        <p:nvSpPr>
          <p:cNvPr id="6" name="Rectangle 6"/>
          <p:cNvSpPr>
            <a:spLocks noChangeArrowheads="1"/>
          </p:cNvSpPr>
          <p:nvPr/>
        </p:nvSpPr>
        <p:spPr bwMode="auto">
          <a:xfrm>
            <a:off x="1676400" y="3429000"/>
            <a:ext cx="54102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John put the pencil in the cup.</a:t>
            </a:r>
          </a:p>
          <a:p>
            <a:pPr marL="1295400" lvl="2"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John put the pencil in the drawer</a:t>
            </a:r>
          </a:p>
        </p:txBody>
      </p:sp>
      <p:pic>
        <p:nvPicPr>
          <p:cNvPr id="7" name="Picture 17"/>
          <p:cNvPicPr>
            <a:picLocks noChangeAspect="1" noChangeArrowheads="1"/>
          </p:cNvPicPr>
          <p:nvPr/>
        </p:nvPicPr>
        <p:blipFill>
          <a:blip r:embed="rId3"/>
          <a:srcRect/>
          <a:stretch>
            <a:fillRect/>
          </a:stretch>
        </p:blipFill>
        <p:spPr bwMode="auto">
          <a:xfrm>
            <a:off x="3597275" y="4876800"/>
            <a:ext cx="822325" cy="750888"/>
          </a:xfrm>
          <a:prstGeom prst="rect">
            <a:avLst/>
          </a:prstGeom>
          <a:noFill/>
          <a:ln w="9525">
            <a:noFill/>
            <a:miter lim="800000"/>
            <a:headEnd/>
            <a:tailEnd/>
          </a:ln>
        </p:spPr>
      </p:pic>
      <p:pic>
        <p:nvPicPr>
          <p:cNvPr id="8" name="Picture 21"/>
          <p:cNvPicPr>
            <a:picLocks noChangeAspect="1" noChangeArrowheads="1"/>
          </p:cNvPicPr>
          <p:nvPr/>
        </p:nvPicPr>
        <p:blipFill>
          <a:blip r:embed="rId4"/>
          <a:srcRect/>
          <a:stretch>
            <a:fillRect/>
          </a:stretch>
        </p:blipFill>
        <p:spPr bwMode="auto">
          <a:xfrm>
            <a:off x="4800600" y="4800600"/>
            <a:ext cx="966788" cy="966788"/>
          </a:xfrm>
          <a:prstGeom prst="rect">
            <a:avLst/>
          </a:prstGeom>
          <a:noFill/>
          <a:ln w="9525">
            <a:noFill/>
            <a:miter lim="800000"/>
            <a:headEnd/>
            <a:tailEnd/>
          </a:ln>
        </p:spPr>
      </p:pic>
      <p:sp>
        <p:nvSpPr>
          <p:cNvPr id="9" name="Rectangle 6"/>
          <p:cNvSpPr>
            <a:spLocks noChangeArrowheads="1"/>
          </p:cNvSpPr>
          <p:nvPr/>
        </p:nvSpPr>
        <p:spPr bwMode="auto">
          <a:xfrm>
            <a:off x="914400" y="53340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endParaRPr lang="en-US" sz="1800">
              <a:latin typeface="Arial" charset="0"/>
              <a:ea typeface="MS Mincho" pitchFamily="49" charset="-128"/>
              <a:cs typeface="MS Mincho" pitchFamily="49" charset="-128"/>
            </a:endParaRP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Reults: faster at saying horizontal pencil with drawer and vertical pencil with cup</a:t>
            </a:r>
          </a:p>
          <a:p>
            <a:pPr marL="1295400" lvl="2" indent="-381000" eaLnBrk="1" hangingPunct="1">
              <a:spcBef>
                <a:spcPct val="20000"/>
              </a:spcBef>
              <a:buClr>
                <a:schemeClr val="folHlink"/>
              </a:buClr>
              <a:buSzPct val="50000"/>
              <a:buFont typeface="Wingdings" charset="2"/>
              <a:buChar char="n"/>
            </a:pPr>
            <a:endParaRPr lang="en-US" sz="1600">
              <a:latin typeface="Arial" charset="0"/>
              <a:ea typeface="MS Mincho" pitchFamily="49" charset="-128"/>
              <a:cs typeface="MS Mincho" pitchFamily="49" charset="-128"/>
            </a:endParaRPr>
          </a:p>
        </p:txBody>
      </p:sp>
      <p:sp>
        <p:nvSpPr>
          <p:cNvPr id="10" name="Rectangle 6"/>
          <p:cNvSpPr>
            <a:spLocks noChangeArrowheads="1"/>
          </p:cNvSpPr>
          <p:nvPr/>
        </p:nvSpPr>
        <p:spPr bwMode="auto">
          <a:xfrm>
            <a:off x="914400" y="38862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endParaRPr lang="en-US" sz="1800">
              <a:latin typeface="Arial" charset="0"/>
              <a:ea typeface="MS Mincho" pitchFamily="49" charset="-128"/>
              <a:cs typeface="MS Mincho" pitchFamily="49" charset="-128"/>
            </a:endParaRP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See a picture and ask “does this describe what you read about?”</a:t>
            </a:r>
            <a:endParaRPr lang="en-US" sz="1600">
              <a:latin typeface="Arial" charset="0"/>
              <a:ea typeface="MS Mincho" pitchFamily="49" charset="-128"/>
              <a:cs typeface="MS Mincho" pitchFamily="49"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Embodiment in language</a:t>
            </a:r>
          </a:p>
        </p:txBody>
      </p:sp>
      <p:sp>
        <p:nvSpPr>
          <p:cNvPr id="66563" name="Rectangle 3"/>
          <p:cNvSpPr>
            <a:spLocks noGrp="1" noChangeArrowheads="1"/>
          </p:cNvSpPr>
          <p:nvPr>
            <p:ph type="body" idx="1"/>
          </p:nvPr>
        </p:nvSpPr>
        <p:spPr>
          <a:xfrm>
            <a:off x="1182688" y="2017713"/>
            <a:ext cx="7656512" cy="725487"/>
          </a:xfrm>
        </p:spPr>
        <p:txBody>
          <a:bodyPr/>
          <a:lstStyle/>
          <a:p>
            <a:pPr eaLnBrk="1" hangingPunct="1"/>
            <a:r>
              <a:rPr lang="en-CA" sz="2400" smtClean="0"/>
              <a:t>Evidence for </a:t>
            </a:r>
            <a:r>
              <a:rPr lang="en-CA" sz="2400" b="1" smtClean="0"/>
              <a:t>Embodied Representations</a:t>
            </a:r>
            <a:r>
              <a:rPr lang="en-US" sz="2400" b="1" smtClean="0"/>
              <a:t> </a:t>
            </a:r>
          </a:p>
        </p:txBody>
      </p:sp>
      <p:sp>
        <p:nvSpPr>
          <p:cNvPr id="66564" name="Rectangle 6"/>
          <p:cNvSpPr>
            <a:spLocks noChangeArrowheads="1"/>
          </p:cNvSpPr>
          <p:nvPr/>
        </p:nvSpPr>
        <p:spPr bwMode="auto">
          <a:xfrm>
            <a:off x="914400" y="25146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Zwaan et al (2004)</a:t>
            </a: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Presented participants with a sentence</a:t>
            </a:r>
          </a:p>
          <a:p>
            <a:pPr marL="1295400" lvl="2" indent="-381000" eaLnBrk="1" hangingPunct="1">
              <a:spcBef>
                <a:spcPct val="20000"/>
              </a:spcBef>
              <a:buClr>
                <a:schemeClr val="folHlink"/>
              </a:buClr>
              <a:buSzPct val="50000"/>
              <a:buFont typeface="Wingdings" charset="2"/>
              <a:buChar char="n"/>
            </a:pPr>
            <a:endParaRPr lang="en-US" sz="1600">
              <a:latin typeface="Arial" charset="0"/>
              <a:ea typeface="MS Mincho" pitchFamily="49" charset="-128"/>
              <a:cs typeface="MS Mincho" pitchFamily="49" charset="-128"/>
            </a:endParaRPr>
          </a:p>
        </p:txBody>
      </p:sp>
      <p:sp>
        <p:nvSpPr>
          <p:cNvPr id="6" name="Rectangle 6"/>
          <p:cNvSpPr>
            <a:spLocks noChangeArrowheads="1"/>
          </p:cNvSpPr>
          <p:nvPr/>
        </p:nvSpPr>
        <p:spPr bwMode="auto">
          <a:xfrm>
            <a:off x="1676400" y="3276600"/>
            <a:ext cx="54102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A: The pitcher hurled the softball at you.</a:t>
            </a:r>
          </a:p>
          <a:p>
            <a:pPr marL="1295400" lvl="2"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B: You hurled the softball at the pitcher.</a:t>
            </a:r>
          </a:p>
        </p:txBody>
      </p:sp>
      <p:sp>
        <p:nvSpPr>
          <p:cNvPr id="9" name="Rectangle 6"/>
          <p:cNvSpPr>
            <a:spLocks noChangeArrowheads="1"/>
          </p:cNvSpPr>
          <p:nvPr/>
        </p:nvSpPr>
        <p:spPr bwMode="auto">
          <a:xfrm>
            <a:off x="914400" y="54864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endParaRPr lang="en-US" sz="1800">
              <a:latin typeface="Arial" charset="0"/>
              <a:ea typeface="MS Mincho" pitchFamily="49" charset="-128"/>
              <a:cs typeface="MS Mincho" pitchFamily="49" charset="-128"/>
            </a:endParaRP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Reults: faster at saying ‘Yes’ when sentence matched the pictures (e.g., sentence A and pictures in A, if the ball is small and then gets big, it is coming towards you)</a:t>
            </a:r>
          </a:p>
          <a:p>
            <a:pPr marL="1295400" lvl="2" indent="-381000" eaLnBrk="1" hangingPunct="1">
              <a:spcBef>
                <a:spcPct val="20000"/>
              </a:spcBef>
              <a:buClr>
                <a:schemeClr val="folHlink"/>
              </a:buClr>
              <a:buSzPct val="50000"/>
              <a:buFont typeface="Wingdings" charset="2"/>
              <a:buChar char="n"/>
            </a:pPr>
            <a:endParaRPr lang="en-US" sz="1600">
              <a:latin typeface="Arial" charset="0"/>
              <a:ea typeface="MS Mincho" pitchFamily="49" charset="-128"/>
              <a:cs typeface="MS Mincho" pitchFamily="49" charset="-128"/>
            </a:endParaRPr>
          </a:p>
        </p:txBody>
      </p:sp>
      <p:sp>
        <p:nvSpPr>
          <p:cNvPr id="10" name="Rectangle 6"/>
          <p:cNvSpPr>
            <a:spLocks noChangeArrowheads="1"/>
          </p:cNvSpPr>
          <p:nvPr/>
        </p:nvSpPr>
        <p:spPr bwMode="auto">
          <a:xfrm>
            <a:off x="914400" y="3581400"/>
            <a:ext cx="8001000" cy="1295400"/>
          </a:xfrm>
          <a:prstGeom prst="rect">
            <a:avLst/>
          </a:prstGeom>
          <a:noFill/>
          <a:ln w="9525">
            <a:noFill/>
            <a:miter lim="800000"/>
            <a:headEnd/>
            <a:tailEnd/>
          </a:ln>
        </p:spPr>
        <p:txBody>
          <a:bodyPr>
            <a:prstTxWarp prst="textNoShape">
              <a:avLst/>
            </a:prstTxWarp>
          </a:bodyPr>
          <a:lstStyle/>
          <a:p>
            <a:pPr marL="1295400" lvl="2" indent="-381000" eaLnBrk="1" hangingPunct="1">
              <a:spcBef>
                <a:spcPct val="20000"/>
              </a:spcBef>
              <a:buClr>
                <a:schemeClr val="folHlink"/>
              </a:buClr>
              <a:buSzPct val="50000"/>
              <a:buFont typeface="Wingdings" charset="2"/>
              <a:buChar char="n"/>
            </a:pPr>
            <a:endParaRPr lang="en-US" sz="1800">
              <a:latin typeface="Arial" charset="0"/>
              <a:ea typeface="MS Mincho" pitchFamily="49" charset="-128"/>
              <a:cs typeface="MS Mincho" pitchFamily="49" charset="-128"/>
            </a:endParaRPr>
          </a:p>
          <a:p>
            <a:pPr marL="1295400" lvl="2" indent="-381000" eaLnBrk="1" hangingPunct="1">
              <a:spcBef>
                <a:spcPct val="20000"/>
              </a:spcBef>
              <a:buClr>
                <a:schemeClr val="folHlink"/>
              </a:buClr>
              <a:buSzPct val="50000"/>
              <a:buFont typeface="Wingdings" charset="2"/>
              <a:buChar char="n"/>
            </a:pPr>
            <a:r>
              <a:rPr lang="en-US" sz="1800">
                <a:latin typeface="Arial" charset="0"/>
                <a:ea typeface="MS Mincho" pitchFamily="49" charset="-128"/>
                <a:cs typeface="MS Mincho" pitchFamily="49" charset="-128"/>
              </a:rPr>
              <a:t>See two pictures and ask “are these pictures the same object”</a:t>
            </a:r>
            <a:endParaRPr lang="en-US" sz="1600">
              <a:latin typeface="Arial" charset="0"/>
              <a:ea typeface="MS Mincho" pitchFamily="49" charset="-128"/>
              <a:cs typeface="MS Mincho" pitchFamily="49" charset="-128"/>
            </a:endParaRPr>
          </a:p>
        </p:txBody>
      </p:sp>
      <p:grpSp>
        <p:nvGrpSpPr>
          <p:cNvPr id="2" name="Group 21"/>
          <p:cNvGrpSpPr>
            <a:grpSpLocks/>
          </p:cNvGrpSpPr>
          <p:nvPr/>
        </p:nvGrpSpPr>
        <p:grpSpPr bwMode="auto">
          <a:xfrm>
            <a:off x="1524000" y="4370388"/>
            <a:ext cx="3429000" cy="1192212"/>
            <a:chOff x="838200" y="4522536"/>
            <a:chExt cx="3429000" cy="1192464"/>
          </a:xfrm>
        </p:grpSpPr>
        <p:pic>
          <p:nvPicPr>
            <p:cNvPr id="66575" name="Picture 18"/>
            <p:cNvPicPr>
              <a:picLocks noChangeAspect="1" noChangeArrowheads="1"/>
            </p:cNvPicPr>
            <p:nvPr/>
          </p:nvPicPr>
          <p:blipFill>
            <a:blip r:embed="rId3"/>
            <a:srcRect/>
            <a:stretch>
              <a:fillRect/>
            </a:stretch>
          </p:blipFill>
          <p:spPr bwMode="auto">
            <a:xfrm>
              <a:off x="1066800" y="4724400"/>
              <a:ext cx="838200" cy="838200"/>
            </a:xfrm>
            <a:prstGeom prst="rect">
              <a:avLst/>
            </a:prstGeom>
            <a:noFill/>
            <a:ln w="9525">
              <a:noFill/>
              <a:miter lim="800000"/>
              <a:headEnd/>
              <a:tailEnd/>
            </a:ln>
          </p:spPr>
        </p:pic>
        <p:pic>
          <p:nvPicPr>
            <p:cNvPr id="66576" name="Picture 19"/>
            <p:cNvPicPr>
              <a:picLocks noChangeAspect="1" noChangeArrowheads="1"/>
            </p:cNvPicPr>
            <p:nvPr/>
          </p:nvPicPr>
          <p:blipFill>
            <a:blip r:embed="rId3"/>
            <a:srcRect/>
            <a:stretch>
              <a:fillRect/>
            </a:stretch>
          </p:blipFill>
          <p:spPr bwMode="auto">
            <a:xfrm>
              <a:off x="3048000" y="4648200"/>
              <a:ext cx="990600" cy="990600"/>
            </a:xfrm>
            <a:prstGeom prst="rect">
              <a:avLst/>
            </a:prstGeom>
            <a:noFill/>
            <a:ln w="9525">
              <a:noFill/>
              <a:miter lim="800000"/>
              <a:headEnd/>
              <a:tailEnd/>
            </a:ln>
          </p:spPr>
        </p:pic>
        <p:sp>
          <p:nvSpPr>
            <p:cNvPr id="66577" name="Right Arrow 14"/>
            <p:cNvSpPr>
              <a:spLocks noChangeArrowheads="1"/>
            </p:cNvSpPr>
            <p:nvPr/>
          </p:nvSpPr>
          <p:spPr bwMode="auto">
            <a:xfrm>
              <a:off x="1981200" y="4953000"/>
              <a:ext cx="990600" cy="304800"/>
            </a:xfrm>
            <a:prstGeom prst="rightArrow">
              <a:avLst>
                <a:gd name="adj1" fmla="val 50000"/>
                <a:gd name="adj2" fmla="val 49999"/>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66578" name="Rectangle 16"/>
            <p:cNvSpPr>
              <a:spLocks noChangeArrowheads="1"/>
            </p:cNvSpPr>
            <p:nvPr/>
          </p:nvSpPr>
          <p:spPr bwMode="auto">
            <a:xfrm>
              <a:off x="838200" y="4572000"/>
              <a:ext cx="3429000" cy="1143000"/>
            </a:xfrm>
            <a:prstGeom prst="rect">
              <a:avLst/>
            </a:prstGeom>
            <a:noFill/>
            <a:ln w="9525">
              <a:solidFill>
                <a:schemeClr val="tx1"/>
              </a:solidFill>
              <a:round/>
              <a:headEnd/>
              <a:tailEnd/>
            </a:ln>
          </p:spPr>
          <p:txBody>
            <a:bodyPr>
              <a:prstTxWarp prst="textNoShape">
                <a:avLst/>
              </a:prstTxWarp>
            </a:bodyPr>
            <a:lstStyle/>
            <a:p>
              <a:endParaRPr lang="en-US"/>
            </a:p>
          </p:txBody>
        </p:sp>
        <p:sp>
          <p:nvSpPr>
            <p:cNvPr id="66579" name="Rectangle 6"/>
            <p:cNvSpPr>
              <a:spLocks noChangeArrowheads="1"/>
            </p:cNvSpPr>
            <p:nvPr/>
          </p:nvSpPr>
          <p:spPr bwMode="auto">
            <a:xfrm>
              <a:off x="838200" y="4522536"/>
              <a:ext cx="533400" cy="609600"/>
            </a:xfrm>
            <a:prstGeom prst="rect">
              <a:avLst/>
            </a:prstGeom>
            <a:noFill/>
            <a:ln w="9525">
              <a:noFill/>
              <a:miter lim="800000"/>
              <a:headEnd/>
              <a:tailEnd/>
            </a:ln>
          </p:spPr>
          <p:txBody>
            <a:bodyPr>
              <a:prstTxWarp prst="textNoShape">
                <a:avLst/>
              </a:prstTxWarp>
            </a:bodyPr>
            <a:lstStyle/>
            <a:p>
              <a:pPr marL="381000"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A</a:t>
              </a:r>
            </a:p>
          </p:txBody>
        </p:sp>
      </p:grpSp>
      <p:grpSp>
        <p:nvGrpSpPr>
          <p:cNvPr id="3" name="Group 20"/>
          <p:cNvGrpSpPr>
            <a:grpSpLocks/>
          </p:cNvGrpSpPr>
          <p:nvPr/>
        </p:nvGrpSpPr>
        <p:grpSpPr bwMode="auto">
          <a:xfrm>
            <a:off x="5334000" y="4343400"/>
            <a:ext cx="3429000" cy="1219200"/>
            <a:chOff x="5715000" y="4495800"/>
            <a:chExt cx="3429000" cy="1219200"/>
          </a:xfrm>
        </p:grpSpPr>
        <p:pic>
          <p:nvPicPr>
            <p:cNvPr id="66570" name="Picture 20"/>
            <p:cNvPicPr>
              <a:picLocks noChangeAspect="1" noChangeArrowheads="1"/>
            </p:cNvPicPr>
            <p:nvPr/>
          </p:nvPicPr>
          <p:blipFill>
            <a:blip r:embed="rId3"/>
            <a:srcRect/>
            <a:stretch>
              <a:fillRect/>
            </a:stretch>
          </p:blipFill>
          <p:spPr bwMode="auto">
            <a:xfrm>
              <a:off x="6019800" y="4648200"/>
              <a:ext cx="990600" cy="990600"/>
            </a:xfrm>
            <a:prstGeom prst="rect">
              <a:avLst/>
            </a:prstGeom>
            <a:noFill/>
            <a:ln w="9525">
              <a:noFill/>
              <a:miter lim="800000"/>
              <a:headEnd/>
              <a:tailEnd/>
            </a:ln>
          </p:spPr>
        </p:pic>
        <p:pic>
          <p:nvPicPr>
            <p:cNvPr id="66571" name="Picture 21"/>
            <p:cNvPicPr>
              <a:picLocks noChangeAspect="1" noChangeArrowheads="1"/>
            </p:cNvPicPr>
            <p:nvPr/>
          </p:nvPicPr>
          <p:blipFill>
            <a:blip r:embed="rId3"/>
            <a:srcRect/>
            <a:stretch>
              <a:fillRect/>
            </a:stretch>
          </p:blipFill>
          <p:spPr bwMode="auto">
            <a:xfrm>
              <a:off x="8077200" y="4724400"/>
              <a:ext cx="838200" cy="838200"/>
            </a:xfrm>
            <a:prstGeom prst="rect">
              <a:avLst/>
            </a:prstGeom>
            <a:noFill/>
            <a:ln w="9525">
              <a:noFill/>
              <a:miter lim="800000"/>
              <a:headEnd/>
              <a:tailEnd/>
            </a:ln>
          </p:spPr>
        </p:pic>
        <p:sp>
          <p:nvSpPr>
            <p:cNvPr id="66572" name="Right Arrow 15"/>
            <p:cNvSpPr>
              <a:spLocks noChangeArrowheads="1"/>
            </p:cNvSpPr>
            <p:nvPr/>
          </p:nvSpPr>
          <p:spPr bwMode="auto">
            <a:xfrm>
              <a:off x="7086600" y="4953000"/>
              <a:ext cx="990600" cy="304800"/>
            </a:xfrm>
            <a:prstGeom prst="rightArrow">
              <a:avLst>
                <a:gd name="adj1" fmla="val 50000"/>
                <a:gd name="adj2" fmla="val 49999"/>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66573" name="Rectangle 17"/>
            <p:cNvSpPr>
              <a:spLocks noChangeArrowheads="1"/>
            </p:cNvSpPr>
            <p:nvPr/>
          </p:nvSpPr>
          <p:spPr bwMode="auto">
            <a:xfrm>
              <a:off x="5715000" y="4572000"/>
              <a:ext cx="3429000" cy="1143000"/>
            </a:xfrm>
            <a:prstGeom prst="rect">
              <a:avLst/>
            </a:prstGeom>
            <a:noFill/>
            <a:ln w="9525">
              <a:solidFill>
                <a:schemeClr val="tx1"/>
              </a:solidFill>
              <a:round/>
              <a:headEnd/>
              <a:tailEnd/>
            </a:ln>
          </p:spPr>
          <p:txBody>
            <a:bodyPr>
              <a:prstTxWarp prst="textNoShape">
                <a:avLst/>
              </a:prstTxWarp>
            </a:bodyPr>
            <a:lstStyle/>
            <a:p>
              <a:endParaRPr lang="en-US"/>
            </a:p>
          </p:txBody>
        </p:sp>
        <p:sp>
          <p:nvSpPr>
            <p:cNvPr id="66574" name="Rectangle 6"/>
            <p:cNvSpPr>
              <a:spLocks noChangeArrowheads="1"/>
            </p:cNvSpPr>
            <p:nvPr/>
          </p:nvSpPr>
          <p:spPr bwMode="auto">
            <a:xfrm>
              <a:off x="5715000" y="4495800"/>
              <a:ext cx="533400" cy="609600"/>
            </a:xfrm>
            <a:prstGeom prst="rect">
              <a:avLst/>
            </a:prstGeom>
            <a:noFill/>
            <a:ln w="9525">
              <a:noFill/>
              <a:miter lim="800000"/>
              <a:headEnd/>
              <a:tailEnd/>
            </a:ln>
          </p:spPr>
          <p:txBody>
            <a:bodyPr>
              <a:prstTxWarp prst="textNoShape">
                <a:avLst/>
              </a:prstTxWarp>
            </a:bodyPr>
            <a:lstStyle/>
            <a:p>
              <a:pPr marL="381000" indent="-381000" eaLnBrk="1" hangingPunct="1">
                <a:spcBef>
                  <a:spcPct val="20000"/>
                </a:spcBef>
                <a:buClr>
                  <a:schemeClr val="folHlink"/>
                </a:buClr>
                <a:buSzPct val="50000"/>
              </a:pPr>
              <a:r>
                <a:rPr lang="en-US" sz="1800" i="1">
                  <a:latin typeface="Arial" charset="0"/>
                  <a:ea typeface="MS Mincho" pitchFamily="49" charset="-128"/>
                  <a:cs typeface="MS Mincho" pitchFamily="49" charset="-128"/>
                </a:rPr>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a:t>Psycholinguistics : A brief history</a:t>
            </a:r>
          </a:p>
        </p:txBody>
      </p:sp>
      <p:grpSp>
        <p:nvGrpSpPr>
          <p:cNvPr id="43011" name="Group 3"/>
          <p:cNvGrpSpPr>
            <a:grpSpLocks/>
          </p:cNvGrpSpPr>
          <p:nvPr/>
        </p:nvGrpSpPr>
        <p:grpSpPr bwMode="auto">
          <a:xfrm>
            <a:off x="762000" y="2362200"/>
            <a:ext cx="7696200" cy="625475"/>
            <a:chOff x="480" y="2102"/>
            <a:chExt cx="4848" cy="394"/>
          </a:xfrm>
        </p:grpSpPr>
        <p:sp>
          <p:nvSpPr>
            <p:cNvPr id="43022"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3"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4"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5"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6"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7"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8"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9"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0"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1"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2"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3"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4"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35"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43036"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43037"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43038"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43039"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43040"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43041"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43042"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43043"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43012"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43013" name="Group 27"/>
          <p:cNvGrpSpPr>
            <a:grpSpLocks/>
          </p:cNvGrpSpPr>
          <p:nvPr/>
        </p:nvGrpSpPr>
        <p:grpSpPr bwMode="auto">
          <a:xfrm>
            <a:off x="2270125" y="4114800"/>
            <a:ext cx="5502275" cy="1752600"/>
            <a:chOff x="1430" y="2688"/>
            <a:chExt cx="3466" cy="1104"/>
          </a:xfrm>
        </p:grpSpPr>
        <p:sp>
          <p:nvSpPr>
            <p:cNvPr id="43020"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43021" name="Text Box 29"/>
            <p:cNvSpPr txBox="1">
              <a:spLocks noChangeArrowheads="1"/>
            </p:cNvSpPr>
            <p:nvPr/>
          </p:nvSpPr>
          <p:spPr bwMode="auto">
            <a:xfrm>
              <a:off x="1430" y="2726"/>
              <a:ext cx="3384" cy="1056"/>
            </a:xfrm>
            <a:prstGeom prst="rect">
              <a:avLst/>
            </a:prstGeom>
            <a:noFill/>
            <a:ln w="9525">
              <a:noFill/>
              <a:miter lim="800000"/>
              <a:headEnd/>
              <a:tailEnd/>
            </a:ln>
          </p:spPr>
          <p:txBody>
            <a:bodyPr wrap="none">
              <a:prstTxWarp prst="textNoShape">
                <a:avLst/>
              </a:prstTxWarp>
              <a:spAutoFit/>
            </a:bodyPr>
            <a:lstStyle/>
            <a:p>
              <a:r>
                <a:rPr lang="en-US"/>
                <a:t>Lashley (1951):</a:t>
              </a:r>
              <a:endParaRPr lang="en-US" sz="2000"/>
            </a:p>
            <a:p>
              <a:pPr lvl="1">
                <a:buFontTx/>
                <a:buChar char="•"/>
              </a:pPr>
              <a:r>
                <a:rPr lang="en-US" sz="2000"/>
                <a:t> Neuropsychologist</a:t>
              </a:r>
            </a:p>
            <a:p>
              <a:pPr lvl="1">
                <a:buFontTx/>
                <a:buChar char="•"/>
              </a:pPr>
              <a:r>
                <a:rPr lang="en-US" sz="2000"/>
                <a:t> Argued that the structure of a sentences must</a:t>
              </a:r>
            </a:p>
            <a:p>
              <a:pPr lvl="1"/>
              <a:r>
                <a:rPr lang="en-US" sz="2000"/>
                <a:t>  be more than just associations between </a:t>
              </a:r>
            </a:p>
            <a:p>
              <a:pPr lvl="1"/>
              <a:r>
                <a:rPr lang="en-US" sz="2000"/>
                <a:t>  adjacent words</a:t>
              </a:r>
            </a:p>
          </p:txBody>
        </p:sp>
      </p:grpSp>
      <p:pic>
        <p:nvPicPr>
          <p:cNvPr id="43014" name="Picture 30"/>
          <p:cNvPicPr>
            <a:picLocks noChangeAspect="1" noChangeArrowheads="1"/>
          </p:cNvPicPr>
          <p:nvPr/>
        </p:nvPicPr>
        <p:blipFill>
          <a:blip r:embed="rId3"/>
          <a:srcRect/>
          <a:stretch>
            <a:fillRect/>
          </a:stretch>
        </p:blipFill>
        <p:spPr bwMode="auto">
          <a:xfrm>
            <a:off x="1209675" y="4114800"/>
            <a:ext cx="1093788" cy="1751013"/>
          </a:xfrm>
          <a:prstGeom prst="rect">
            <a:avLst/>
          </a:prstGeom>
          <a:noFill/>
          <a:ln w="9525">
            <a:noFill/>
            <a:miter lim="800000"/>
            <a:headEnd/>
            <a:tailEnd/>
          </a:ln>
        </p:spPr>
      </p:pic>
      <p:cxnSp>
        <p:nvCxnSpPr>
          <p:cNvPr id="43015" name="AutoShape 31"/>
          <p:cNvCxnSpPr>
            <a:cxnSpLocks noChangeShapeType="1"/>
            <a:stCxn id="43012" idx="0"/>
          </p:cNvCxnSpPr>
          <p:nvPr/>
        </p:nvCxnSpPr>
        <p:spPr bwMode="auto">
          <a:xfrm flipH="1" flipV="1">
            <a:off x="3962400" y="2895600"/>
            <a:ext cx="1066800" cy="700088"/>
          </a:xfrm>
          <a:prstGeom prst="straightConnector1">
            <a:avLst/>
          </a:prstGeom>
          <a:noFill/>
          <a:ln w="9525">
            <a:solidFill>
              <a:schemeClr val="tx1"/>
            </a:solidFill>
            <a:round/>
            <a:headEnd/>
            <a:tailEnd type="triangle" w="med" len="med"/>
          </a:ln>
        </p:spPr>
      </p:cxnSp>
      <p:grpSp>
        <p:nvGrpSpPr>
          <p:cNvPr id="43016" name="Group 32"/>
          <p:cNvGrpSpPr>
            <a:grpSpLocks/>
          </p:cNvGrpSpPr>
          <p:nvPr/>
        </p:nvGrpSpPr>
        <p:grpSpPr bwMode="auto">
          <a:xfrm>
            <a:off x="5867400" y="304800"/>
            <a:ext cx="2819400" cy="882650"/>
            <a:chOff x="3696" y="192"/>
            <a:chExt cx="1776" cy="556"/>
          </a:xfrm>
        </p:grpSpPr>
        <p:sp>
          <p:nvSpPr>
            <p:cNvPr id="43017"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43018"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43019"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a:t>Psycholinguistics : A brief history</a:t>
            </a:r>
          </a:p>
        </p:txBody>
      </p:sp>
      <p:grpSp>
        <p:nvGrpSpPr>
          <p:cNvPr id="45059" name="Group 3"/>
          <p:cNvGrpSpPr>
            <a:grpSpLocks/>
          </p:cNvGrpSpPr>
          <p:nvPr/>
        </p:nvGrpSpPr>
        <p:grpSpPr bwMode="auto">
          <a:xfrm>
            <a:off x="762000" y="2362200"/>
            <a:ext cx="7696200" cy="625475"/>
            <a:chOff x="480" y="2102"/>
            <a:chExt cx="4848" cy="394"/>
          </a:xfrm>
        </p:grpSpPr>
        <p:sp>
          <p:nvSpPr>
            <p:cNvPr id="45070"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1"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2"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3"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4"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5"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6"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7"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8"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79"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80"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81"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82"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83"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45084"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45085"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45086"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45087"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45088"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45089"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45090"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45091"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45060"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45061" name="Group 27"/>
          <p:cNvGrpSpPr>
            <a:grpSpLocks/>
          </p:cNvGrpSpPr>
          <p:nvPr/>
        </p:nvGrpSpPr>
        <p:grpSpPr bwMode="auto">
          <a:xfrm>
            <a:off x="2270125" y="4114800"/>
            <a:ext cx="5502275" cy="1752600"/>
            <a:chOff x="1430" y="2688"/>
            <a:chExt cx="3466" cy="1104"/>
          </a:xfrm>
        </p:grpSpPr>
        <p:sp>
          <p:nvSpPr>
            <p:cNvPr id="45068"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45069" name="Text Box 29"/>
            <p:cNvSpPr txBox="1">
              <a:spLocks noChangeArrowheads="1"/>
            </p:cNvSpPr>
            <p:nvPr/>
          </p:nvSpPr>
          <p:spPr bwMode="auto">
            <a:xfrm>
              <a:off x="1430" y="2726"/>
              <a:ext cx="3308" cy="1056"/>
            </a:xfrm>
            <a:prstGeom prst="rect">
              <a:avLst/>
            </a:prstGeom>
            <a:noFill/>
            <a:ln w="9525">
              <a:noFill/>
              <a:miter lim="800000"/>
              <a:headEnd/>
              <a:tailEnd/>
            </a:ln>
          </p:spPr>
          <p:txBody>
            <a:bodyPr wrap="none">
              <a:prstTxWarp prst="textNoShape">
                <a:avLst/>
              </a:prstTxWarp>
              <a:spAutoFit/>
            </a:bodyPr>
            <a:lstStyle/>
            <a:p>
              <a:r>
                <a:rPr lang="en-US"/>
                <a:t>1951: Social Science Research Council</a:t>
              </a:r>
              <a:endParaRPr lang="en-US" sz="2000"/>
            </a:p>
            <a:p>
              <a:pPr lvl="1">
                <a:buFontTx/>
                <a:buChar char="•"/>
              </a:pPr>
              <a:r>
                <a:rPr lang="en-US" sz="2000"/>
                <a:t> Conference which invited many of the most</a:t>
              </a:r>
            </a:p>
            <a:p>
              <a:pPr lvl="1"/>
              <a:r>
                <a:rPr lang="en-US" sz="2000"/>
                <a:t>  prominent psychologists and linguists</a:t>
              </a:r>
            </a:p>
            <a:p>
              <a:pPr lvl="1">
                <a:buFontTx/>
                <a:buChar char="•"/>
              </a:pPr>
              <a:r>
                <a:rPr lang="en-US" sz="2000"/>
                <a:t> Often identified as the “birth” of </a:t>
              </a:r>
            </a:p>
            <a:p>
              <a:pPr lvl="1"/>
              <a:r>
                <a:rPr lang="en-US" sz="2000"/>
                <a:t>   psycholinguistics</a:t>
              </a:r>
            </a:p>
          </p:txBody>
        </p:sp>
      </p:grpSp>
      <p:cxnSp>
        <p:nvCxnSpPr>
          <p:cNvPr id="45062" name="AutoShape 30"/>
          <p:cNvCxnSpPr>
            <a:cxnSpLocks noChangeShapeType="1"/>
            <a:stCxn id="45060" idx="0"/>
          </p:cNvCxnSpPr>
          <p:nvPr/>
        </p:nvCxnSpPr>
        <p:spPr bwMode="auto">
          <a:xfrm flipH="1" flipV="1">
            <a:off x="3962400" y="2895600"/>
            <a:ext cx="1066800" cy="700088"/>
          </a:xfrm>
          <a:prstGeom prst="straightConnector1">
            <a:avLst/>
          </a:prstGeom>
          <a:noFill/>
          <a:ln w="9525">
            <a:solidFill>
              <a:schemeClr val="tx1"/>
            </a:solidFill>
            <a:round/>
            <a:headEnd/>
            <a:tailEnd type="triangle" w="med" len="med"/>
          </a:ln>
        </p:spPr>
      </p:cxnSp>
      <p:pic>
        <p:nvPicPr>
          <p:cNvPr id="45063" name="Picture 31"/>
          <p:cNvPicPr>
            <a:picLocks noChangeAspect="1" noChangeArrowheads="1"/>
          </p:cNvPicPr>
          <p:nvPr/>
        </p:nvPicPr>
        <p:blipFill>
          <a:blip r:embed="rId3"/>
          <a:srcRect/>
          <a:stretch>
            <a:fillRect/>
          </a:stretch>
        </p:blipFill>
        <p:spPr bwMode="auto">
          <a:xfrm>
            <a:off x="990600" y="4343400"/>
            <a:ext cx="1195388" cy="1219200"/>
          </a:xfrm>
          <a:prstGeom prst="rect">
            <a:avLst/>
          </a:prstGeom>
          <a:noFill/>
          <a:ln w="9525">
            <a:noFill/>
            <a:miter lim="800000"/>
            <a:headEnd/>
            <a:tailEnd/>
          </a:ln>
        </p:spPr>
      </p:pic>
      <p:grpSp>
        <p:nvGrpSpPr>
          <p:cNvPr id="45064" name="Group 32"/>
          <p:cNvGrpSpPr>
            <a:grpSpLocks/>
          </p:cNvGrpSpPr>
          <p:nvPr/>
        </p:nvGrpSpPr>
        <p:grpSpPr bwMode="auto">
          <a:xfrm>
            <a:off x="5867400" y="304800"/>
            <a:ext cx="2819400" cy="882650"/>
            <a:chOff x="3696" y="192"/>
            <a:chExt cx="1776" cy="556"/>
          </a:xfrm>
        </p:grpSpPr>
        <p:sp>
          <p:nvSpPr>
            <p:cNvPr id="45065"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45066"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45067"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a:t>Psycholinguistics : A brief history</a:t>
            </a:r>
          </a:p>
        </p:txBody>
      </p:sp>
      <p:grpSp>
        <p:nvGrpSpPr>
          <p:cNvPr id="47107" name="Group 3"/>
          <p:cNvGrpSpPr>
            <a:grpSpLocks/>
          </p:cNvGrpSpPr>
          <p:nvPr/>
        </p:nvGrpSpPr>
        <p:grpSpPr bwMode="auto">
          <a:xfrm>
            <a:off x="762000" y="2362200"/>
            <a:ext cx="7696200" cy="625475"/>
            <a:chOff x="480" y="2102"/>
            <a:chExt cx="4848" cy="394"/>
          </a:xfrm>
        </p:grpSpPr>
        <p:sp>
          <p:nvSpPr>
            <p:cNvPr id="47118"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19"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0"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1"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2"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3"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4"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5"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6"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7"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8"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29"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30"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7131"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47132"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47133"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47134"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47135"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47136"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47137"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47138"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47139"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47108"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47109" name="Group 27"/>
          <p:cNvGrpSpPr>
            <a:grpSpLocks/>
          </p:cNvGrpSpPr>
          <p:nvPr/>
        </p:nvGrpSpPr>
        <p:grpSpPr bwMode="auto">
          <a:xfrm>
            <a:off x="2270125" y="4114800"/>
            <a:ext cx="5508625" cy="1752600"/>
            <a:chOff x="1430" y="2688"/>
            <a:chExt cx="3470" cy="1104"/>
          </a:xfrm>
        </p:grpSpPr>
        <p:sp>
          <p:nvSpPr>
            <p:cNvPr id="47116"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47117" name="Text Box 29"/>
            <p:cNvSpPr txBox="1">
              <a:spLocks noChangeArrowheads="1"/>
            </p:cNvSpPr>
            <p:nvPr/>
          </p:nvSpPr>
          <p:spPr bwMode="auto">
            <a:xfrm>
              <a:off x="1430" y="2726"/>
              <a:ext cx="3470" cy="1056"/>
            </a:xfrm>
            <a:prstGeom prst="rect">
              <a:avLst/>
            </a:prstGeom>
            <a:noFill/>
            <a:ln w="9525">
              <a:noFill/>
              <a:miter lim="800000"/>
              <a:headEnd/>
              <a:tailEnd/>
            </a:ln>
          </p:spPr>
          <p:txBody>
            <a:bodyPr wrap="none">
              <a:prstTxWarp prst="textNoShape">
                <a:avLst/>
              </a:prstTxWarp>
              <a:spAutoFit/>
            </a:bodyPr>
            <a:lstStyle/>
            <a:p>
              <a:r>
                <a:rPr lang="en-US"/>
                <a:t>1953: Another conference</a:t>
              </a:r>
              <a:endParaRPr lang="en-US" sz="2000"/>
            </a:p>
            <a:p>
              <a:pPr lvl="1">
                <a:buFontTx/>
                <a:buChar char="•"/>
              </a:pPr>
              <a:r>
                <a:rPr lang="en-US" sz="2000"/>
                <a:t> Included psychologists, linguists, </a:t>
              </a:r>
            </a:p>
            <a:p>
              <a:pPr lvl="1"/>
              <a:r>
                <a:rPr lang="en-US" sz="2000"/>
                <a:t>  anthropologists, and communication engineers</a:t>
              </a:r>
            </a:p>
            <a:p>
              <a:pPr lvl="1">
                <a:buFontTx/>
                <a:buChar char="•"/>
              </a:pPr>
              <a:r>
                <a:rPr lang="en-US" sz="2000"/>
                <a:t> First time the term psycholinguistics is used</a:t>
              </a:r>
            </a:p>
            <a:p>
              <a:pPr lvl="1">
                <a:buFontTx/>
                <a:buChar char="•"/>
              </a:pPr>
              <a:r>
                <a:rPr lang="en-US" sz="2000"/>
                <a:t> ‘Birth’ of Cognitive Science</a:t>
              </a:r>
            </a:p>
          </p:txBody>
        </p:sp>
      </p:grpSp>
      <p:cxnSp>
        <p:nvCxnSpPr>
          <p:cNvPr id="47110" name="AutoShape 30"/>
          <p:cNvCxnSpPr>
            <a:cxnSpLocks noChangeShapeType="1"/>
            <a:stCxn id="47108" idx="0"/>
          </p:cNvCxnSpPr>
          <p:nvPr/>
        </p:nvCxnSpPr>
        <p:spPr bwMode="auto">
          <a:xfrm flipH="1" flipV="1">
            <a:off x="4191000" y="2895600"/>
            <a:ext cx="838200" cy="700088"/>
          </a:xfrm>
          <a:prstGeom prst="straightConnector1">
            <a:avLst/>
          </a:prstGeom>
          <a:noFill/>
          <a:ln w="9525">
            <a:solidFill>
              <a:schemeClr val="tx1"/>
            </a:solidFill>
            <a:round/>
            <a:headEnd/>
            <a:tailEnd type="triangle" w="med" len="med"/>
          </a:ln>
        </p:spPr>
      </p:cxnSp>
      <p:pic>
        <p:nvPicPr>
          <p:cNvPr id="47111" name="Picture 31"/>
          <p:cNvPicPr>
            <a:picLocks noChangeAspect="1" noChangeArrowheads="1"/>
          </p:cNvPicPr>
          <p:nvPr/>
        </p:nvPicPr>
        <p:blipFill>
          <a:blip r:embed="rId3"/>
          <a:srcRect/>
          <a:stretch>
            <a:fillRect/>
          </a:stretch>
        </p:blipFill>
        <p:spPr bwMode="auto">
          <a:xfrm>
            <a:off x="990600" y="4343400"/>
            <a:ext cx="1195388" cy="1219200"/>
          </a:xfrm>
          <a:prstGeom prst="rect">
            <a:avLst/>
          </a:prstGeom>
          <a:noFill/>
          <a:ln w="9525">
            <a:noFill/>
            <a:miter lim="800000"/>
            <a:headEnd/>
            <a:tailEnd/>
          </a:ln>
        </p:spPr>
      </p:pic>
      <p:grpSp>
        <p:nvGrpSpPr>
          <p:cNvPr id="47112" name="Group 32"/>
          <p:cNvGrpSpPr>
            <a:grpSpLocks/>
          </p:cNvGrpSpPr>
          <p:nvPr/>
        </p:nvGrpSpPr>
        <p:grpSpPr bwMode="auto">
          <a:xfrm>
            <a:off x="5867400" y="304800"/>
            <a:ext cx="2819400" cy="882650"/>
            <a:chOff x="3696" y="192"/>
            <a:chExt cx="1776" cy="556"/>
          </a:xfrm>
        </p:grpSpPr>
        <p:sp>
          <p:nvSpPr>
            <p:cNvPr id="47113"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47114"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47115"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a:t>Psycholinguistics : A brief history</a:t>
            </a:r>
          </a:p>
        </p:txBody>
      </p:sp>
      <p:grpSp>
        <p:nvGrpSpPr>
          <p:cNvPr id="49155" name="Group 3"/>
          <p:cNvGrpSpPr>
            <a:grpSpLocks/>
          </p:cNvGrpSpPr>
          <p:nvPr/>
        </p:nvGrpSpPr>
        <p:grpSpPr bwMode="auto">
          <a:xfrm>
            <a:off x="762000" y="2362200"/>
            <a:ext cx="7696200" cy="625475"/>
            <a:chOff x="480" y="2102"/>
            <a:chExt cx="4848" cy="394"/>
          </a:xfrm>
        </p:grpSpPr>
        <p:sp>
          <p:nvSpPr>
            <p:cNvPr id="49166"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67"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68"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69"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0"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1"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2"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3"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4"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5"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6"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7"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8"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179"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49180"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49181"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49182"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49183"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49184"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49185"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49186"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49187"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49156"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49157" name="Group 27"/>
          <p:cNvGrpSpPr>
            <a:grpSpLocks/>
          </p:cNvGrpSpPr>
          <p:nvPr/>
        </p:nvGrpSpPr>
        <p:grpSpPr bwMode="auto">
          <a:xfrm>
            <a:off x="2270125" y="4114800"/>
            <a:ext cx="5502275" cy="1752600"/>
            <a:chOff x="1430" y="2688"/>
            <a:chExt cx="3466" cy="1104"/>
          </a:xfrm>
        </p:grpSpPr>
        <p:sp>
          <p:nvSpPr>
            <p:cNvPr id="49164"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49165" name="Text Box 29"/>
            <p:cNvSpPr txBox="1">
              <a:spLocks noChangeArrowheads="1"/>
            </p:cNvSpPr>
            <p:nvPr/>
          </p:nvSpPr>
          <p:spPr bwMode="auto">
            <a:xfrm>
              <a:off x="1430" y="2726"/>
              <a:ext cx="3051" cy="1056"/>
            </a:xfrm>
            <a:prstGeom prst="rect">
              <a:avLst/>
            </a:prstGeom>
            <a:noFill/>
            <a:ln w="9525">
              <a:noFill/>
              <a:miter lim="800000"/>
              <a:headEnd/>
              <a:tailEnd/>
            </a:ln>
          </p:spPr>
          <p:txBody>
            <a:bodyPr wrap="none">
              <a:prstTxWarp prst="textNoShape">
                <a:avLst/>
              </a:prstTxWarp>
              <a:spAutoFit/>
            </a:bodyPr>
            <a:lstStyle/>
            <a:p>
              <a:r>
                <a:rPr lang="en-US"/>
                <a:t>Defense department funds projects:</a:t>
              </a:r>
            </a:p>
            <a:p>
              <a:pPr lvl="1">
                <a:buFontTx/>
                <a:buChar char="•"/>
              </a:pPr>
              <a:r>
                <a:rPr lang="en-US" sz="2000"/>
                <a:t>  Machine translators</a:t>
              </a:r>
            </a:p>
            <a:p>
              <a:pPr lvl="1">
                <a:buFontTx/>
                <a:buChar char="•"/>
              </a:pPr>
              <a:r>
                <a:rPr lang="en-US" sz="2000"/>
                <a:t>  Machine speech processors</a:t>
              </a:r>
            </a:p>
            <a:p>
              <a:pPr lvl="1">
                <a:buFontTx/>
                <a:buChar char="•"/>
              </a:pPr>
              <a:r>
                <a:rPr lang="en-US" sz="2000"/>
                <a:t>  The beginnings of the field of artificial </a:t>
              </a:r>
            </a:p>
            <a:p>
              <a:pPr lvl="1"/>
              <a:r>
                <a:rPr lang="en-US" sz="2000"/>
                <a:t>    intelligence research</a:t>
              </a:r>
            </a:p>
          </p:txBody>
        </p:sp>
      </p:grpSp>
      <p:cxnSp>
        <p:nvCxnSpPr>
          <p:cNvPr id="49158" name="AutoShape 30"/>
          <p:cNvCxnSpPr>
            <a:cxnSpLocks noChangeShapeType="1"/>
          </p:cNvCxnSpPr>
          <p:nvPr/>
        </p:nvCxnSpPr>
        <p:spPr bwMode="auto">
          <a:xfrm flipH="1" flipV="1">
            <a:off x="4343400" y="2895600"/>
            <a:ext cx="685800" cy="700088"/>
          </a:xfrm>
          <a:prstGeom prst="straightConnector1">
            <a:avLst/>
          </a:prstGeom>
          <a:noFill/>
          <a:ln w="9525">
            <a:solidFill>
              <a:schemeClr val="tx1"/>
            </a:solidFill>
            <a:round/>
            <a:headEnd/>
            <a:tailEnd type="triangle" w="med" len="med"/>
          </a:ln>
        </p:spPr>
      </p:cxnSp>
      <p:grpSp>
        <p:nvGrpSpPr>
          <p:cNvPr id="49159" name="Group 31"/>
          <p:cNvGrpSpPr>
            <a:grpSpLocks/>
          </p:cNvGrpSpPr>
          <p:nvPr/>
        </p:nvGrpSpPr>
        <p:grpSpPr bwMode="auto">
          <a:xfrm>
            <a:off x="5867400" y="304800"/>
            <a:ext cx="2819400" cy="882650"/>
            <a:chOff x="3696" y="192"/>
            <a:chExt cx="1776" cy="556"/>
          </a:xfrm>
        </p:grpSpPr>
        <p:sp>
          <p:nvSpPr>
            <p:cNvPr id="49161" name="Rectangle 32"/>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49162" name="Rectangle 33"/>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49163" name="Text Box 34"/>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pic>
        <p:nvPicPr>
          <p:cNvPr id="49160" name="Picture 35"/>
          <p:cNvPicPr>
            <a:picLocks noChangeAspect="1" noChangeArrowheads="1"/>
          </p:cNvPicPr>
          <p:nvPr/>
        </p:nvPicPr>
        <p:blipFill>
          <a:blip r:embed="rId3"/>
          <a:srcRect/>
          <a:stretch>
            <a:fillRect/>
          </a:stretch>
        </p:blipFill>
        <p:spPr bwMode="auto">
          <a:xfrm>
            <a:off x="685800" y="4495800"/>
            <a:ext cx="15494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a:t>Psycholinguistics : A brief history</a:t>
            </a:r>
          </a:p>
        </p:txBody>
      </p:sp>
      <p:grpSp>
        <p:nvGrpSpPr>
          <p:cNvPr id="51203" name="Group 3"/>
          <p:cNvGrpSpPr>
            <a:grpSpLocks/>
          </p:cNvGrpSpPr>
          <p:nvPr/>
        </p:nvGrpSpPr>
        <p:grpSpPr bwMode="auto">
          <a:xfrm>
            <a:off x="762000" y="2362200"/>
            <a:ext cx="7696200" cy="625475"/>
            <a:chOff x="480" y="2102"/>
            <a:chExt cx="4848" cy="394"/>
          </a:xfrm>
        </p:grpSpPr>
        <p:sp>
          <p:nvSpPr>
            <p:cNvPr id="51214"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5"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6"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7"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8"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19"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0"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1"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2"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3"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4"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5"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6"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227"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51228"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51229"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51230"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51231"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51232"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51233"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51234"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51235"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51204"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51205" name="Group 27"/>
          <p:cNvGrpSpPr>
            <a:grpSpLocks/>
          </p:cNvGrpSpPr>
          <p:nvPr/>
        </p:nvGrpSpPr>
        <p:grpSpPr bwMode="auto">
          <a:xfrm>
            <a:off x="2270125" y="4114800"/>
            <a:ext cx="5502275" cy="1752600"/>
            <a:chOff x="1430" y="2688"/>
            <a:chExt cx="3466" cy="1104"/>
          </a:xfrm>
        </p:grpSpPr>
        <p:sp>
          <p:nvSpPr>
            <p:cNvPr id="51212"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51213" name="Text Box 29"/>
            <p:cNvSpPr txBox="1">
              <a:spLocks noChangeArrowheads="1"/>
            </p:cNvSpPr>
            <p:nvPr/>
          </p:nvSpPr>
          <p:spPr bwMode="auto">
            <a:xfrm>
              <a:off x="1430" y="2726"/>
              <a:ext cx="3073" cy="1056"/>
            </a:xfrm>
            <a:prstGeom prst="rect">
              <a:avLst/>
            </a:prstGeom>
            <a:noFill/>
            <a:ln w="9525">
              <a:noFill/>
              <a:miter lim="800000"/>
              <a:headEnd/>
              <a:tailEnd/>
            </a:ln>
          </p:spPr>
          <p:txBody>
            <a:bodyPr wrap="none">
              <a:prstTxWarp prst="textNoShape">
                <a:avLst/>
              </a:prstTxWarp>
              <a:spAutoFit/>
            </a:bodyPr>
            <a:lstStyle/>
            <a:p>
              <a:r>
                <a:rPr lang="en-US"/>
                <a:t>B. F. Skinner (1957):</a:t>
              </a:r>
              <a:endParaRPr lang="en-US" sz="2000"/>
            </a:p>
            <a:p>
              <a:pPr lvl="1">
                <a:buFontTx/>
                <a:buChar char="•"/>
              </a:pPr>
              <a:r>
                <a:rPr lang="en-US" sz="2000"/>
                <a:t> Behavioral psychologist</a:t>
              </a:r>
            </a:p>
            <a:p>
              <a:pPr lvl="1">
                <a:buFontTx/>
                <a:buChar char="•"/>
              </a:pPr>
              <a:r>
                <a:rPr lang="en-US" sz="2000"/>
                <a:t> Published </a:t>
              </a:r>
              <a:r>
                <a:rPr lang="en-US" sz="2000" i="1"/>
                <a:t>Verbal Behavior</a:t>
              </a:r>
              <a:endParaRPr lang="en-US" sz="2000"/>
            </a:p>
            <a:p>
              <a:pPr lvl="1">
                <a:buFontTx/>
                <a:buChar char="•"/>
              </a:pPr>
              <a:r>
                <a:rPr lang="en-US" sz="2000"/>
                <a:t> In-depth analysis of language within the</a:t>
              </a:r>
            </a:p>
            <a:p>
              <a:pPr lvl="1"/>
              <a:r>
                <a:rPr lang="en-US" sz="2000"/>
                <a:t>   behavioral framework</a:t>
              </a:r>
            </a:p>
          </p:txBody>
        </p:sp>
      </p:grpSp>
      <p:cxnSp>
        <p:nvCxnSpPr>
          <p:cNvPr id="51206" name="AutoShape 30"/>
          <p:cNvCxnSpPr>
            <a:cxnSpLocks noChangeShapeType="1"/>
            <a:stCxn id="51204" idx="0"/>
          </p:cNvCxnSpPr>
          <p:nvPr/>
        </p:nvCxnSpPr>
        <p:spPr bwMode="auto">
          <a:xfrm flipH="1" flipV="1">
            <a:off x="4419600" y="2895600"/>
            <a:ext cx="609600" cy="700088"/>
          </a:xfrm>
          <a:prstGeom prst="straightConnector1">
            <a:avLst/>
          </a:prstGeom>
          <a:noFill/>
          <a:ln w="9525">
            <a:solidFill>
              <a:schemeClr val="tx1"/>
            </a:solidFill>
            <a:round/>
            <a:headEnd/>
            <a:tailEnd type="triangle" w="med" len="med"/>
          </a:ln>
        </p:spPr>
      </p:cxnSp>
      <p:pic>
        <p:nvPicPr>
          <p:cNvPr id="51207" name="Picture 31"/>
          <p:cNvPicPr>
            <a:picLocks noChangeAspect="1" noChangeArrowheads="1"/>
          </p:cNvPicPr>
          <p:nvPr/>
        </p:nvPicPr>
        <p:blipFill>
          <a:blip r:embed="rId3"/>
          <a:srcRect/>
          <a:stretch>
            <a:fillRect/>
          </a:stretch>
        </p:blipFill>
        <p:spPr bwMode="auto">
          <a:xfrm>
            <a:off x="842963" y="4114800"/>
            <a:ext cx="1479550" cy="1752600"/>
          </a:xfrm>
          <a:prstGeom prst="rect">
            <a:avLst/>
          </a:prstGeom>
          <a:noFill/>
          <a:ln w="9525">
            <a:noFill/>
            <a:miter lim="800000"/>
            <a:headEnd/>
            <a:tailEnd/>
          </a:ln>
        </p:spPr>
      </p:pic>
      <p:grpSp>
        <p:nvGrpSpPr>
          <p:cNvPr id="51208" name="Group 32"/>
          <p:cNvGrpSpPr>
            <a:grpSpLocks/>
          </p:cNvGrpSpPr>
          <p:nvPr/>
        </p:nvGrpSpPr>
        <p:grpSpPr bwMode="auto">
          <a:xfrm>
            <a:off x="5867400" y="304800"/>
            <a:ext cx="2819400" cy="882650"/>
            <a:chOff x="3696" y="192"/>
            <a:chExt cx="1776" cy="556"/>
          </a:xfrm>
        </p:grpSpPr>
        <p:sp>
          <p:nvSpPr>
            <p:cNvPr id="51209"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51210"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51211"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a:t>Psycholinguistics : A brief history</a:t>
            </a:r>
          </a:p>
        </p:txBody>
      </p:sp>
      <p:grpSp>
        <p:nvGrpSpPr>
          <p:cNvPr id="53251" name="Group 3"/>
          <p:cNvGrpSpPr>
            <a:grpSpLocks/>
          </p:cNvGrpSpPr>
          <p:nvPr/>
        </p:nvGrpSpPr>
        <p:grpSpPr bwMode="auto">
          <a:xfrm>
            <a:off x="762000" y="2362200"/>
            <a:ext cx="7696200" cy="625475"/>
            <a:chOff x="480" y="2102"/>
            <a:chExt cx="4848" cy="394"/>
          </a:xfrm>
        </p:grpSpPr>
        <p:sp>
          <p:nvSpPr>
            <p:cNvPr id="53262"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3"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4"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5"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6"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7"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8"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9"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0"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1"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2"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3"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4"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5"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53276"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53277"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53278"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53279"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53280"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53281"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53282"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53283"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53252"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Dawn of psycholinguistics (</a:t>
            </a:r>
            <a:r>
              <a:rPr lang="en-US" sz="2800" i="1"/>
              <a:t>50</a:t>
            </a:r>
            <a:r>
              <a:rPr lang="en-US" sz="2800"/>
              <a:t>s):</a:t>
            </a:r>
            <a:endParaRPr lang="en-US"/>
          </a:p>
        </p:txBody>
      </p:sp>
      <p:grpSp>
        <p:nvGrpSpPr>
          <p:cNvPr id="53253" name="Group 27"/>
          <p:cNvGrpSpPr>
            <a:grpSpLocks/>
          </p:cNvGrpSpPr>
          <p:nvPr/>
        </p:nvGrpSpPr>
        <p:grpSpPr bwMode="auto">
          <a:xfrm>
            <a:off x="2270125" y="4114800"/>
            <a:ext cx="5502275" cy="1752600"/>
            <a:chOff x="1430" y="2688"/>
            <a:chExt cx="3466" cy="1104"/>
          </a:xfrm>
        </p:grpSpPr>
        <p:sp>
          <p:nvSpPr>
            <p:cNvPr id="53260"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53261" name="Text Box 29"/>
            <p:cNvSpPr txBox="1">
              <a:spLocks noChangeArrowheads="1"/>
            </p:cNvSpPr>
            <p:nvPr/>
          </p:nvSpPr>
          <p:spPr bwMode="auto">
            <a:xfrm>
              <a:off x="1430" y="2726"/>
              <a:ext cx="3037" cy="864"/>
            </a:xfrm>
            <a:prstGeom prst="rect">
              <a:avLst/>
            </a:prstGeom>
            <a:noFill/>
            <a:ln w="9525">
              <a:noFill/>
              <a:miter lim="800000"/>
              <a:headEnd/>
              <a:tailEnd/>
            </a:ln>
          </p:spPr>
          <p:txBody>
            <a:bodyPr wrap="none">
              <a:prstTxWarp prst="textNoShape">
                <a:avLst/>
              </a:prstTxWarp>
              <a:spAutoFit/>
            </a:bodyPr>
            <a:lstStyle/>
            <a:p>
              <a:r>
                <a:rPr lang="en-US"/>
                <a:t>Noam Chomsky :</a:t>
              </a:r>
              <a:endParaRPr lang="en-US" sz="2000"/>
            </a:p>
            <a:p>
              <a:pPr lvl="1">
                <a:buFontTx/>
                <a:buChar char="•"/>
              </a:pPr>
              <a:r>
                <a:rPr lang="en-US" sz="2000"/>
                <a:t> Linguist</a:t>
              </a:r>
            </a:p>
            <a:p>
              <a:pPr lvl="1">
                <a:buFontTx/>
                <a:buChar char="•"/>
              </a:pPr>
              <a:r>
                <a:rPr lang="en-US" sz="2000"/>
                <a:t> (1957) published </a:t>
              </a:r>
              <a:r>
                <a:rPr lang="en-US" sz="2000" i="1"/>
                <a:t>Syntactic Structures</a:t>
              </a:r>
              <a:endParaRPr lang="en-US" sz="2000"/>
            </a:p>
            <a:p>
              <a:pPr lvl="1">
                <a:buFontTx/>
                <a:buChar char="•"/>
              </a:pPr>
              <a:r>
                <a:rPr lang="en-US" sz="2000"/>
                <a:t> (1959) book review of </a:t>
              </a:r>
              <a:r>
                <a:rPr lang="en-US" sz="2000" i="1"/>
                <a:t>Verbal Behavior</a:t>
              </a:r>
            </a:p>
          </p:txBody>
        </p:sp>
      </p:grpSp>
      <p:cxnSp>
        <p:nvCxnSpPr>
          <p:cNvPr id="53254" name="AutoShape 30"/>
          <p:cNvCxnSpPr>
            <a:cxnSpLocks noChangeShapeType="1"/>
            <a:stCxn id="53252" idx="0"/>
          </p:cNvCxnSpPr>
          <p:nvPr/>
        </p:nvCxnSpPr>
        <p:spPr bwMode="auto">
          <a:xfrm flipH="1" flipV="1">
            <a:off x="4572000" y="2895600"/>
            <a:ext cx="457200" cy="700088"/>
          </a:xfrm>
          <a:prstGeom prst="straightConnector1">
            <a:avLst/>
          </a:prstGeom>
          <a:noFill/>
          <a:ln w="9525">
            <a:solidFill>
              <a:schemeClr val="tx1"/>
            </a:solidFill>
            <a:round/>
            <a:headEnd/>
            <a:tailEnd type="triangle" w="med" len="med"/>
          </a:ln>
        </p:spPr>
      </p:cxnSp>
      <p:pic>
        <p:nvPicPr>
          <p:cNvPr id="53255" name="Picture 31"/>
          <p:cNvPicPr>
            <a:picLocks noChangeAspect="1" noChangeArrowheads="1"/>
          </p:cNvPicPr>
          <p:nvPr/>
        </p:nvPicPr>
        <p:blipFill>
          <a:blip r:embed="rId3"/>
          <a:srcRect/>
          <a:stretch>
            <a:fillRect/>
          </a:stretch>
        </p:blipFill>
        <p:spPr bwMode="auto">
          <a:xfrm>
            <a:off x="1030288" y="4114800"/>
            <a:ext cx="1238250" cy="1752600"/>
          </a:xfrm>
          <a:prstGeom prst="rect">
            <a:avLst/>
          </a:prstGeom>
          <a:noFill/>
          <a:ln w="9525">
            <a:noFill/>
            <a:miter lim="800000"/>
            <a:headEnd/>
            <a:tailEnd/>
          </a:ln>
        </p:spPr>
      </p:pic>
      <p:grpSp>
        <p:nvGrpSpPr>
          <p:cNvPr id="53256" name="Group 32"/>
          <p:cNvGrpSpPr>
            <a:grpSpLocks/>
          </p:cNvGrpSpPr>
          <p:nvPr/>
        </p:nvGrpSpPr>
        <p:grpSpPr bwMode="auto">
          <a:xfrm>
            <a:off x="5867400" y="304800"/>
            <a:ext cx="2819400" cy="882650"/>
            <a:chOff x="3696" y="192"/>
            <a:chExt cx="1776" cy="556"/>
          </a:xfrm>
        </p:grpSpPr>
        <p:sp>
          <p:nvSpPr>
            <p:cNvPr id="53257"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53258"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2911</a:t>
              </a:r>
            </a:p>
          </p:txBody>
        </p:sp>
        <p:sp>
          <p:nvSpPr>
            <p:cNvPr id="53259"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1951-60</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Chomskyan revolution</a:t>
            </a:r>
          </a:p>
        </p:txBody>
      </p:sp>
      <p:sp>
        <p:nvSpPr>
          <p:cNvPr id="57347" name="Rectangle 3"/>
          <p:cNvSpPr>
            <a:spLocks noGrp="1" noChangeArrowheads="1"/>
          </p:cNvSpPr>
          <p:nvPr>
            <p:ph type="body" idx="1"/>
          </p:nvPr>
        </p:nvSpPr>
        <p:spPr/>
        <p:txBody>
          <a:bodyPr/>
          <a:lstStyle/>
          <a:p>
            <a:pPr eaLnBrk="1" hangingPunct="1"/>
            <a:r>
              <a:rPr lang="en-US" sz="2800"/>
              <a:t>Major proposals/innovations </a:t>
            </a:r>
          </a:p>
          <a:p>
            <a:pPr lvl="1" eaLnBrk="1" hangingPunct="1"/>
            <a:r>
              <a:rPr lang="en-US" sz="2400"/>
              <a:t>Develop a grammar that can generate an infinite number of grammatical sentences</a:t>
            </a:r>
          </a:p>
          <a:p>
            <a:pPr lvl="2" eaLnBrk="1" hangingPunct="1"/>
            <a:r>
              <a:rPr lang="en-US" sz="2000"/>
              <a:t>Transformational-generative grammar</a:t>
            </a:r>
          </a:p>
          <a:p>
            <a:pPr lvl="1" eaLnBrk="1" hangingPunct="1"/>
            <a:r>
              <a:rPr lang="en-US" sz="2400"/>
              <a:t>Language acquisition - innate universal grammar</a:t>
            </a:r>
          </a:p>
          <a:p>
            <a:pPr lvl="2" eaLnBrk="1" hangingPunct="1"/>
            <a:r>
              <a:rPr lang="en-US" sz="2000"/>
              <a:t>Limited explicit instruction for language learners</a:t>
            </a:r>
          </a:p>
          <a:p>
            <a:pPr lvl="1" eaLnBrk="1" hangingPunct="1"/>
            <a:r>
              <a:rPr lang="en-US" sz="2400"/>
              <a:t>Arguments against behaviorist accounts of language</a:t>
            </a:r>
          </a:p>
          <a:p>
            <a:pPr lvl="2" eaLnBrk="1" hangingPunct="1"/>
            <a:r>
              <a:rPr lang="en-US" sz="2000"/>
              <a:t>Often credited with the downfall of behaviorism</a:t>
            </a:r>
          </a:p>
        </p:txBody>
      </p:sp>
      <p:pic>
        <p:nvPicPr>
          <p:cNvPr id="55300" name="Picture 4"/>
          <p:cNvPicPr>
            <a:picLocks noChangeAspect="1" noChangeArrowheads="1"/>
          </p:cNvPicPr>
          <p:nvPr/>
        </p:nvPicPr>
        <p:blipFill>
          <a:blip r:embed="rId3"/>
          <a:srcRect/>
          <a:stretch>
            <a:fillRect/>
          </a:stretch>
        </p:blipFill>
        <p:spPr bwMode="auto">
          <a:xfrm>
            <a:off x="7315200" y="609600"/>
            <a:ext cx="862013" cy="121920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What is “psycholinguistics”?</a:t>
            </a:r>
          </a:p>
        </p:txBody>
      </p:sp>
      <p:pic>
        <p:nvPicPr>
          <p:cNvPr id="5124" name="Picture 4"/>
          <p:cNvPicPr>
            <a:picLocks noChangeAspect="1" noChangeArrowheads="1"/>
          </p:cNvPicPr>
          <p:nvPr/>
        </p:nvPicPr>
        <p:blipFill>
          <a:blip r:embed="rId3"/>
          <a:srcRect/>
          <a:stretch>
            <a:fillRect/>
          </a:stretch>
        </p:blipFill>
        <p:spPr bwMode="auto">
          <a:xfrm>
            <a:off x="2133600" y="2362200"/>
            <a:ext cx="4630738" cy="3884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out)">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a:t>Psycholinguistics : A brief history</a:t>
            </a:r>
          </a:p>
        </p:txBody>
      </p:sp>
      <p:grpSp>
        <p:nvGrpSpPr>
          <p:cNvPr id="57347" name="Group 3"/>
          <p:cNvGrpSpPr>
            <a:grpSpLocks/>
          </p:cNvGrpSpPr>
          <p:nvPr/>
        </p:nvGrpSpPr>
        <p:grpSpPr bwMode="auto">
          <a:xfrm>
            <a:off x="762000" y="2362200"/>
            <a:ext cx="7696200" cy="625475"/>
            <a:chOff x="480" y="2102"/>
            <a:chExt cx="4848" cy="394"/>
          </a:xfrm>
        </p:grpSpPr>
        <p:sp>
          <p:nvSpPr>
            <p:cNvPr id="57358"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9"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0"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1"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2"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3"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4"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5"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6"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7"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8"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9"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70"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71"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57372"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57373"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57374"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57375"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57376"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57377"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57378"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57379"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57348"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a:t>
            </a:r>
            <a:r>
              <a:rPr lang="en-US" sz="2800" i="1"/>
              <a:t>60</a:t>
            </a:r>
            <a:r>
              <a:rPr lang="en-US" sz="2800"/>
              <a:t>s):</a:t>
            </a:r>
            <a:endParaRPr lang="en-US"/>
          </a:p>
        </p:txBody>
      </p:sp>
      <p:grpSp>
        <p:nvGrpSpPr>
          <p:cNvPr id="57349" name="Group 27"/>
          <p:cNvGrpSpPr>
            <a:grpSpLocks/>
          </p:cNvGrpSpPr>
          <p:nvPr/>
        </p:nvGrpSpPr>
        <p:grpSpPr bwMode="auto">
          <a:xfrm>
            <a:off x="2270125" y="4114800"/>
            <a:ext cx="5519738" cy="1752600"/>
            <a:chOff x="1430" y="2688"/>
            <a:chExt cx="3477" cy="1104"/>
          </a:xfrm>
        </p:grpSpPr>
        <p:sp>
          <p:nvSpPr>
            <p:cNvPr id="57356" name="Rectangle 28"/>
            <p:cNvSpPr>
              <a:spLocks noChangeArrowheads="1"/>
            </p:cNvSpPr>
            <p:nvPr/>
          </p:nvSpPr>
          <p:spPr bwMode="auto">
            <a:xfrm>
              <a:off x="1440" y="2688"/>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57357" name="Text Box 29"/>
            <p:cNvSpPr txBox="1">
              <a:spLocks noChangeArrowheads="1"/>
            </p:cNvSpPr>
            <p:nvPr/>
          </p:nvSpPr>
          <p:spPr bwMode="auto">
            <a:xfrm>
              <a:off x="1430" y="2726"/>
              <a:ext cx="3477" cy="1056"/>
            </a:xfrm>
            <a:prstGeom prst="rect">
              <a:avLst/>
            </a:prstGeom>
            <a:noFill/>
            <a:ln w="9525">
              <a:noFill/>
              <a:miter lim="800000"/>
              <a:headEnd/>
              <a:tailEnd/>
            </a:ln>
          </p:spPr>
          <p:txBody>
            <a:bodyPr wrap="none">
              <a:prstTxWarp prst="textNoShape">
                <a:avLst/>
              </a:prstTxWarp>
              <a:spAutoFit/>
            </a:bodyPr>
            <a:lstStyle/>
            <a:p>
              <a:r>
                <a:rPr lang="en-US"/>
                <a:t>George Miller</a:t>
              </a:r>
              <a:endParaRPr lang="en-US" sz="2000"/>
            </a:p>
            <a:p>
              <a:pPr lvl="1">
                <a:buFontTx/>
                <a:buChar char="•"/>
              </a:pPr>
              <a:r>
                <a:rPr lang="en-US" sz="2000"/>
                <a:t> Cognitive psychologist</a:t>
              </a:r>
            </a:p>
            <a:p>
              <a:pPr lvl="1">
                <a:buFontTx/>
                <a:buChar char="•"/>
              </a:pPr>
              <a:r>
                <a:rPr lang="en-US" sz="2000"/>
                <a:t> Collaborated with Chomsky</a:t>
              </a:r>
            </a:p>
            <a:p>
              <a:pPr lvl="1">
                <a:buFontTx/>
                <a:buChar char="•"/>
              </a:pPr>
              <a:r>
                <a:rPr lang="en-US" sz="2000"/>
                <a:t> Beginnings of the search for the psychological</a:t>
              </a:r>
            </a:p>
            <a:p>
              <a:pPr lvl="1"/>
              <a:r>
                <a:rPr lang="en-US" sz="2000"/>
                <a:t>  reality of linguistic rules</a:t>
              </a:r>
            </a:p>
          </p:txBody>
        </p:sp>
      </p:grpSp>
      <p:cxnSp>
        <p:nvCxnSpPr>
          <p:cNvPr id="57350" name="AutoShape 30"/>
          <p:cNvCxnSpPr>
            <a:cxnSpLocks noChangeShapeType="1"/>
            <a:stCxn id="57348" idx="0"/>
          </p:cNvCxnSpPr>
          <p:nvPr/>
        </p:nvCxnSpPr>
        <p:spPr bwMode="auto">
          <a:xfrm flipH="1" flipV="1">
            <a:off x="4800600" y="3048000"/>
            <a:ext cx="228600" cy="547688"/>
          </a:xfrm>
          <a:prstGeom prst="straightConnector1">
            <a:avLst/>
          </a:prstGeom>
          <a:noFill/>
          <a:ln w="9525">
            <a:solidFill>
              <a:schemeClr val="tx1"/>
            </a:solidFill>
            <a:round/>
            <a:headEnd/>
            <a:tailEnd type="triangle" w="med" len="med"/>
          </a:ln>
        </p:spPr>
      </p:cxnSp>
      <p:pic>
        <p:nvPicPr>
          <p:cNvPr id="57351" name="Picture 31"/>
          <p:cNvPicPr>
            <a:picLocks noChangeAspect="1" noChangeArrowheads="1"/>
          </p:cNvPicPr>
          <p:nvPr/>
        </p:nvPicPr>
        <p:blipFill>
          <a:blip r:embed="rId3"/>
          <a:srcRect/>
          <a:stretch>
            <a:fillRect/>
          </a:stretch>
        </p:blipFill>
        <p:spPr bwMode="auto">
          <a:xfrm>
            <a:off x="990600" y="4114800"/>
            <a:ext cx="1274763" cy="1752600"/>
          </a:xfrm>
          <a:prstGeom prst="rect">
            <a:avLst/>
          </a:prstGeom>
          <a:noFill/>
          <a:ln w="9525">
            <a:noFill/>
            <a:miter lim="800000"/>
            <a:headEnd/>
            <a:tailEnd/>
          </a:ln>
        </p:spPr>
      </p:pic>
      <p:grpSp>
        <p:nvGrpSpPr>
          <p:cNvPr id="57352" name="Group 32"/>
          <p:cNvGrpSpPr>
            <a:grpSpLocks/>
          </p:cNvGrpSpPr>
          <p:nvPr/>
        </p:nvGrpSpPr>
        <p:grpSpPr bwMode="auto">
          <a:xfrm>
            <a:off x="5867400" y="304800"/>
            <a:ext cx="2819400" cy="882650"/>
            <a:chOff x="3696" y="192"/>
            <a:chExt cx="1776" cy="556"/>
          </a:xfrm>
        </p:grpSpPr>
        <p:sp>
          <p:nvSpPr>
            <p:cNvPr id="57353" name="Rectangle 33"/>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57354" name="Rectangle 34"/>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4221</a:t>
              </a:r>
            </a:p>
          </p:txBody>
        </p:sp>
        <p:sp>
          <p:nvSpPr>
            <p:cNvPr id="57355" name="Text Box 35"/>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1961-70</a:t>
              </a:r>
            </a:p>
          </p:txBody>
        </p:sp>
      </p:gr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a:t>Psycholinguistics : A brief history</a:t>
            </a:r>
          </a:p>
        </p:txBody>
      </p:sp>
      <p:grpSp>
        <p:nvGrpSpPr>
          <p:cNvPr id="59395" name="Group 3"/>
          <p:cNvGrpSpPr>
            <a:grpSpLocks/>
          </p:cNvGrpSpPr>
          <p:nvPr/>
        </p:nvGrpSpPr>
        <p:grpSpPr bwMode="auto">
          <a:xfrm>
            <a:off x="762000" y="2362200"/>
            <a:ext cx="7696200" cy="625475"/>
            <a:chOff x="480" y="2102"/>
            <a:chExt cx="4848" cy="394"/>
          </a:xfrm>
        </p:grpSpPr>
        <p:sp>
          <p:nvSpPr>
            <p:cNvPr id="59408"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09"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0"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1"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2"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3"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4"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5"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6"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7"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8"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19"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0"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421"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59422"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59423"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59424"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59425"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59426"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59427"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59428"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59429"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59396" name="Rectangle 26"/>
          <p:cNvSpPr>
            <a:spLocks noChangeArrowheads="1"/>
          </p:cNvSpPr>
          <p:nvPr/>
        </p:nvSpPr>
        <p:spPr bwMode="auto">
          <a:xfrm>
            <a:off x="2286000" y="3595688"/>
            <a:ext cx="5486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a:t>
            </a:r>
            <a:r>
              <a:rPr lang="en-US" sz="2800" i="1"/>
              <a:t>60</a:t>
            </a:r>
            <a:r>
              <a:rPr lang="en-US" sz="2800"/>
              <a:t>s):</a:t>
            </a:r>
            <a:endParaRPr lang="en-US"/>
          </a:p>
        </p:txBody>
      </p:sp>
      <p:grpSp>
        <p:nvGrpSpPr>
          <p:cNvPr id="59397" name="Group 27"/>
          <p:cNvGrpSpPr>
            <a:grpSpLocks/>
          </p:cNvGrpSpPr>
          <p:nvPr/>
        </p:nvGrpSpPr>
        <p:grpSpPr bwMode="auto">
          <a:xfrm>
            <a:off x="2270125" y="4114800"/>
            <a:ext cx="5502275" cy="1752600"/>
            <a:chOff x="1430" y="2592"/>
            <a:chExt cx="3466" cy="1104"/>
          </a:xfrm>
        </p:grpSpPr>
        <p:sp>
          <p:nvSpPr>
            <p:cNvPr id="59406" name="Rectangle 28"/>
            <p:cNvSpPr>
              <a:spLocks noChangeArrowheads="1"/>
            </p:cNvSpPr>
            <p:nvPr/>
          </p:nvSpPr>
          <p:spPr bwMode="auto">
            <a:xfrm>
              <a:off x="1440" y="2592"/>
              <a:ext cx="3456" cy="1104"/>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59407" name="Text Box 29"/>
            <p:cNvSpPr txBox="1">
              <a:spLocks noChangeArrowheads="1"/>
            </p:cNvSpPr>
            <p:nvPr/>
          </p:nvSpPr>
          <p:spPr bwMode="auto">
            <a:xfrm>
              <a:off x="1430" y="2630"/>
              <a:ext cx="3226" cy="710"/>
            </a:xfrm>
            <a:prstGeom prst="rect">
              <a:avLst/>
            </a:prstGeom>
            <a:noFill/>
            <a:ln w="9525">
              <a:noFill/>
              <a:miter lim="800000"/>
              <a:headEnd/>
              <a:tailEnd/>
            </a:ln>
          </p:spPr>
          <p:txBody>
            <a:bodyPr>
              <a:prstTxWarp prst="textNoShape">
                <a:avLst/>
              </a:prstTxWarp>
              <a:spAutoFit/>
            </a:bodyPr>
            <a:lstStyle/>
            <a:p>
              <a:r>
                <a:rPr lang="en-US"/>
                <a:t>The search for psychological reality of </a:t>
              </a:r>
            </a:p>
            <a:p>
              <a:r>
                <a:rPr lang="en-US"/>
                <a:t>syntactic transformations begins</a:t>
              </a:r>
            </a:p>
            <a:p>
              <a:pPr lvl="1">
                <a:buFontTx/>
                <a:buChar char="•"/>
              </a:pPr>
              <a:r>
                <a:rPr lang="en-US" sz="2000"/>
                <a:t> e.g., studies by Bever, Fodor, and Garrett</a:t>
              </a:r>
            </a:p>
          </p:txBody>
        </p:sp>
      </p:grpSp>
      <p:cxnSp>
        <p:nvCxnSpPr>
          <p:cNvPr id="59398" name="AutoShape 30"/>
          <p:cNvCxnSpPr>
            <a:cxnSpLocks noChangeShapeType="1"/>
            <a:stCxn id="59396" idx="0"/>
          </p:cNvCxnSpPr>
          <p:nvPr/>
        </p:nvCxnSpPr>
        <p:spPr bwMode="auto">
          <a:xfrm flipV="1">
            <a:off x="5029200" y="3048000"/>
            <a:ext cx="76200" cy="547688"/>
          </a:xfrm>
          <a:prstGeom prst="straightConnector1">
            <a:avLst/>
          </a:prstGeom>
          <a:noFill/>
          <a:ln w="9525">
            <a:solidFill>
              <a:schemeClr val="tx1"/>
            </a:solidFill>
            <a:round/>
            <a:headEnd/>
            <a:tailEnd type="triangle" w="med" len="med"/>
          </a:ln>
        </p:spPr>
      </p:cxnSp>
      <p:grpSp>
        <p:nvGrpSpPr>
          <p:cNvPr id="59399" name="Group 31"/>
          <p:cNvGrpSpPr>
            <a:grpSpLocks/>
          </p:cNvGrpSpPr>
          <p:nvPr/>
        </p:nvGrpSpPr>
        <p:grpSpPr bwMode="auto">
          <a:xfrm>
            <a:off x="5867400" y="304800"/>
            <a:ext cx="2819400" cy="882650"/>
            <a:chOff x="3696" y="192"/>
            <a:chExt cx="1776" cy="556"/>
          </a:xfrm>
        </p:grpSpPr>
        <p:sp>
          <p:nvSpPr>
            <p:cNvPr id="59403" name="Rectangle 32"/>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59404" name="Rectangle 33"/>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4221</a:t>
              </a:r>
            </a:p>
          </p:txBody>
        </p:sp>
        <p:sp>
          <p:nvSpPr>
            <p:cNvPr id="59405" name="Text Box 34"/>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1961-70</a:t>
              </a:r>
            </a:p>
          </p:txBody>
        </p:sp>
      </p:grpSp>
      <p:pic>
        <p:nvPicPr>
          <p:cNvPr id="59400" name="Picture 35"/>
          <p:cNvPicPr>
            <a:picLocks noChangeAspect="1" noChangeArrowheads="1"/>
          </p:cNvPicPr>
          <p:nvPr/>
        </p:nvPicPr>
        <p:blipFill>
          <a:blip r:embed="rId3"/>
          <a:srcRect/>
          <a:stretch>
            <a:fillRect/>
          </a:stretch>
        </p:blipFill>
        <p:spPr bwMode="auto">
          <a:xfrm>
            <a:off x="947738" y="4038600"/>
            <a:ext cx="661987" cy="914400"/>
          </a:xfrm>
          <a:prstGeom prst="rect">
            <a:avLst/>
          </a:prstGeom>
          <a:noFill/>
          <a:ln w="9525">
            <a:noFill/>
            <a:miter lim="800000"/>
            <a:headEnd/>
            <a:tailEnd/>
          </a:ln>
        </p:spPr>
      </p:pic>
      <p:pic>
        <p:nvPicPr>
          <p:cNvPr id="59401" name="Picture 36"/>
          <p:cNvPicPr>
            <a:picLocks noChangeAspect="1" noChangeArrowheads="1"/>
          </p:cNvPicPr>
          <p:nvPr/>
        </p:nvPicPr>
        <p:blipFill>
          <a:blip r:embed="rId4"/>
          <a:srcRect/>
          <a:stretch>
            <a:fillRect/>
          </a:stretch>
        </p:blipFill>
        <p:spPr bwMode="auto">
          <a:xfrm>
            <a:off x="1600200" y="4114800"/>
            <a:ext cx="708025" cy="890588"/>
          </a:xfrm>
          <a:prstGeom prst="rect">
            <a:avLst/>
          </a:prstGeom>
          <a:noFill/>
          <a:ln w="9525">
            <a:noFill/>
            <a:miter lim="800000"/>
            <a:headEnd/>
            <a:tailEnd/>
          </a:ln>
        </p:spPr>
      </p:pic>
      <p:pic>
        <p:nvPicPr>
          <p:cNvPr id="59402" name="Picture 37"/>
          <p:cNvPicPr>
            <a:picLocks noChangeAspect="1" noChangeArrowheads="1"/>
          </p:cNvPicPr>
          <p:nvPr/>
        </p:nvPicPr>
        <p:blipFill>
          <a:blip r:embed="rId5"/>
          <a:srcRect/>
          <a:stretch>
            <a:fillRect/>
          </a:stretch>
        </p:blipFill>
        <p:spPr bwMode="auto">
          <a:xfrm>
            <a:off x="1600200" y="4953000"/>
            <a:ext cx="711200" cy="94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a:t>Psycholinguistics : A brief history</a:t>
            </a:r>
          </a:p>
        </p:txBody>
      </p:sp>
      <p:grpSp>
        <p:nvGrpSpPr>
          <p:cNvPr id="61443" name="Group 3"/>
          <p:cNvGrpSpPr>
            <a:grpSpLocks/>
          </p:cNvGrpSpPr>
          <p:nvPr/>
        </p:nvGrpSpPr>
        <p:grpSpPr bwMode="auto">
          <a:xfrm>
            <a:off x="762000" y="2362200"/>
            <a:ext cx="7696200" cy="625475"/>
            <a:chOff x="480" y="2102"/>
            <a:chExt cx="4848" cy="394"/>
          </a:xfrm>
        </p:grpSpPr>
        <p:sp>
          <p:nvSpPr>
            <p:cNvPr id="61454"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55"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56"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57"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58"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59"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0"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1"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2"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3"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4"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5"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6"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467"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61468"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61469"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61470"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61471"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61472"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61473"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61474"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61475"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61444" name="Rectangle 26"/>
          <p:cNvSpPr>
            <a:spLocks noChangeArrowheads="1"/>
          </p:cNvSpPr>
          <p:nvPr/>
        </p:nvSpPr>
        <p:spPr bwMode="auto">
          <a:xfrm>
            <a:off x="1066800" y="3595688"/>
            <a:ext cx="7391400" cy="519112"/>
          </a:xfrm>
          <a:prstGeom prst="rect">
            <a:avLst/>
          </a:prstGeom>
          <a:solidFill>
            <a:srgbClr val="CC99FF"/>
          </a:solidFill>
          <a:ln w="9525">
            <a:noFill/>
            <a:miter lim="800000"/>
            <a:headEnd/>
            <a:tailEnd/>
          </a:ln>
        </p:spPr>
        <p:txBody>
          <a:bodyPr>
            <a:prstTxWarp prst="textNoShape">
              <a:avLst/>
            </a:prstTxWarp>
            <a:spAutoFit/>
          </a:bodyPr>
          <a:lstStyle/>
          <a:p>
            <a:r>
              <a:rPr lang="en-US" sz="2800"/>
              <a:t>Artificial intelligence (</a:t>
            </a:r>
            <a:r>
              <a:rPr lang="en-US" sz="2800" i="1"/>
              <a:t>60</a:t>
            </a:r>
            <a:r>
              <a:rPr lang="en-US" sz="2800"/>
              <a:t>s &amp; </a:t>
            </a:r>
            <a:r>
              <a:rPr lang="en-US" sz="2800" i="1"/>
              <a:t>70</a:t>
            </a:r>
            <a:r>
              <a:rPr lang="en-US" sz="2800"/>
              <a:t>s):</a:t>
            </a:r>
            <a:endParaRPr lang="en-US"/>
          </a:p>
        </p:txBody>
      </p:sp>
      <p:sp>
        <p:nvSpPr>
          <p:cNvPr id="61445" name="Rectangle 27"/>
          <p:cNvSpPr>
            <a:spLocks noChangeArrowheads="1"/>
          </p:cNvSpPr>
          <p:nvPr/>
        </p:nvSpPr>
        <p:spPr bwMode="auto">
          <a:xfrm>
            <a:off x="1087438" y="4114800"/>
            <a:ext cx="7370762" cy="2057400"/>
          </a:xfrm>
          <a:prstGeom prst="rect">
            <a:avLst/>
          </a:prstGeom>
          <a:solidFill>
            <a:srgbClr val="CC99FF">
              <a:alpha val="50195"/>
            </a:srgbClr>
          </a:solidFill>
          <a:ln w="9525">
            <a:noFill/>
            <a:miter lim="800000"/>
            <a:headEnd/>
            <a:tailEnd/>
          </a:ln>
        </p:spPr>
        <p:txBody>
          <a:bodyPr wrap="none" anchor="ctr">
            <a:prstTxWarp prst="textNoShape">
              <a:avLst/>
            </a:prstTxWarp>
          </a:bodyPr>
          <a:lstStyle/>
          <a:p>
            <a:endParaRPr lang="en-US"/>
          </a:p>
        </p:txBody>
      </p:sp>
      <p:sp>
        <p:nvSpPr>
          <p:cNvPr id="61446" name="Text Box 28"/>
          <p:cNvSpPr txBox="1">
            <a:spLocks noChangeArrowheads="1"/>
          </p:cNvSpPr>
          <p:nvPr/>
        </p:nvSpPr>
        <p:spPr bwMode="auto">
          <a:xfrm>
            <a:off x="1066800" y="4175125"/>
            <a:ext cx="7391400" cy="1920875"/>
          </a:xfrm>
          <a:prstGeom prst="rect">
            <a:avLst/>
          </a:prstGeom>
          <a:noFill/>
          <a:ln w="9525">
            <a:noFill/>
            <a:miter lim="800000"/>
            <a:headEnd/>
            <a:tailEnd/>
          </a:ln>
        </p:spPr>
        <p:txBody>
          <a:bodyPr>
            <a:prstTxWarp prst="textNoShape">
              <a:avLst/>
            </a:prstTxWarp>
            <a:spAutoFit/>
          </a:bodyPr>
          <a:lstStyle/>
          <a:p>
            <a:r>
              <a:rPr lang="en-US" sz="2000"/>
              <a:t>Computer theory began to have an impact:</a:t>
            </a:r>
          </a:p>
          <a:p>
            <a:pPr lvl="1">
              <a:buFontTx/>
              <a:buChar char="•"/>
            </a:pPr>
            <a:r>
              <a:rPr lang="en-US" sz="2000"/>
              <a:t>  Newell &amp; Simon: computers are symbol manipulators, </a:t>
            </a:r>
          </a:p>
          <a:p>
            <a:pPr lvl="1"/>
            <a:r>
              <a:rPr lang="en-US" sz="2000"/>
              <a:t>    information processing approach</a:t>
            </a:r>
          </a:p>
          <a:p>
            <a:pPr lvl="1">
              <a:buFontTx/>
              <a:buChar char="•"/>
            </a:pPr>
            <a:r>
              <a:rPr lang="en-US" sz="2000"/>
              <a:t>  Collins &amp; Quillian: natural language processing requires an</a:t>
            </a:r>
          </a:p>
          <a:p>
            <a:pPr lvl="1"/>
            <a:r>
              <a:rPr lang="en-US" sz="2000"/>
              <a:t>   explicit representation of conceptual knowledge</a:t>
            </a:r>
          </a:p>
          <a:p>
            <a:pPr lvl="2">
              <a:buFontTx/>
              <a:buChar char="•"/>
            </a:pPr>
            <a:r>
              <a:rPr lang="en-US" sz="2000"/>
              <a:t>  Networks of proposition &amp; spreading activation</a:t>
            </a:r>
          </a:p>
        </p:txBody>
      </p:sp>
      <p:cxnSp>
        <p:nvCxnSpPr>
          <p:cNvPr id="61447" name="AutoShape 29"/>
          <p:cNvCxnSpPr>
            <a:cxnSpLocks noChangeShapeType="1"/>
            <a:stCxn id="61444" idx="0"/>
          </p:cNvCxnSpPr>
          <p:nvPr/>
        </p:nvCxnSpPr>
        <p:spPr bwMode="auto">
          <a:xfrm flipV="1">
            <a:off x="4762500" y="3124200"/>
            <a:ext cx="495300" cy="471488"/>
          </a:xfrm>
          <a:prstGeom prst="straightConnector1">
            <a:avLst/>
          </a:prstGeom>
          <a:noFill/>
          <a:ln w="9525">
            <a:solidFill>
              <a:schemeClr val="tx1"/>
            </a:solidFill>
            <a:round/>
            <a:headEnd/>
            <a:tailEnd type="triangle" w="med" len="med"/>
          </a:ln>
        </p:spPr>
      </p:cxnSp>
      <p:grpSp>
        <p:nvGrpSpPr>
          <p:cNvPr id="61448" name="Group 30"/>
          <p:cNvGrpSpPr>
            <a:grpSpLocks/>
          </p:cNvGrpSpPr>
          <p:nvPr/>
        </p:nvGrpSpPr>
        <p:grpSpPr bwMode="auto">
          <a:xfrm>
            <a:off x="5867400" y="304800"/>
            <a:ext cx="2819400" cy="882650"/>
            <a:chOff x="3696" y="192"/>
            <a:chExt cx="1776" cy="556"/>
          </a:xfrm>
        </p:grpSpPr>
        <p:sp>
          <p:nvSpPr>
            <p:cNvPr id="61451"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61452"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8137</a:t>
              </a:r>
            </a:p>
          </p:txBody>
        </p:sp>
        <p:sp>
          <p:nvSpPr>
            <p:cNvPr id="61453" name="Text Box 33"/>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1971-80</a:t>
              </a:r>
            </a:p>
          </p:txBody>
        </p:sp>
      </p:grpSp>
      <p:pic>
        <p:nvPicPr>
          <p:cNvPr id="61449" name="Picture 34"/>
          <p:cNvPicPr>
            <a:picLocks noChangeAspect="1" noChangeArrowheads="1"/>
          </p:cNvPicPr>
          <p:nvPr/>
        </p:nvPicPr>
        <p:blipFill>
          <a:blip r:embed="rId3"/>
          <a:srcRect/>
          <a:stretch>
            <a:fillRect/>
          </a:stretch>
        </p:blipFill>
        <p:spPr bwMode="auto">
          <a:xfrm>
            <a:off x="7696200" y="3657600"/>
            <a:ext cx="663575" cy="1017588"/>
          </a:xfrm>
          <a:prstGeom prst="rect">
            <a:avLst/>
          </a:prstGeom>
          <a:noFill/>
          <a:ln w="9525">
            <a:noFill/>
            <a:miter lim="800000"/>
            <a:headEnd/>
            <a:tailEnd/>
          </a:ln>
        </p:spPr>
      </p:pic>
      <p:pic>
        <p:nvPicPr>
          <p:cNvPr id="61450" name="Picture 35"/>
          <p:cNvPicPr>
            <a:picLocks noChangeAspect="1" noChangeArrowheads="1"/>
          </p:cNvPicPr>
          <p:nvPr/>
        </p:nvPicPr>
        <p:blipFill>
          <a:blip r:embed="rId4"/>
          <a:srcRect/>
          <a:stretch>
            <a:fillRect/>
          </a:stretch>
        </p:blipFill>
        <p:spPr bwMode="auto">
          <a:xfrm>
            <a:off x="6477000" y="3657600"/>
            <a:ext cx="1228725"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a:t>Psycholinguistics : A brief history</a:t>
            </a:r>
          </a:p>
        </p:txBody>
      </p:sp>
      <p:grpSp>
        <p:nvGrpSpPr>
          <p:cNvPr id="63491" name="Group 3"/>
          <p:cNvGrpSpPr>
            <a:grpSpLocks/>
          </p:cNvGrpSpPr>
          <p:nvPr/>
        </p:nvGrpSpPr>
        <p:grpSpPr bwMode="auto">
          <a:xfrm>
            <a:off x="762000" y="2362200"/>
            <a:ext cx="7696200" cy="625475"/>
            <a:chOff x="480" y="2102"/>
            <a:chExt cx="4848" cy="394"/>
          </a:xfrm>
        </p:grpSpPr>
        <p:sp>
          <p:nvSpPr>
            <p:cNvPr id="63500"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1"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2"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3"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4"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5"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6"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7"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8"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09"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10"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11"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12"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513"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63514"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63515"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63516"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63517"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63518"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63519"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63520"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63521"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63492" name="Rectangle 26"/>
          <p:cNvSpPr>
            <a:spLocks noChangeArrowheads="1"/>
          </p:cNvSpPr>
          <p:nvPr/>
        </p:nvSpPr>
        <p:spPr bwMode="auto">
          <a:xfrm>
            <a:off x="1066800" y="3595688"/>
            <a:ext cx="7391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a:t>
            </a:r>
            <a:r>
              <a:rPr lang="en-US" sz="2800" i="1"/>
              <a:t>70</a:t>
            </a:r>
            <a:r>
              <a:rPr lang="en-US" sz="2800"/>
              <a:t>s):</a:t>
            </a:r>
            <a:endParaRPr lang="en-US"/>
          </a:p>
        </p:txBody>
      </p:sp>
      <p:sp>
        <p:nvSpPr>
          <p:cNvPr id="63493" name="Rectangle 27"/>
          <p:cNvSpPr>
            <a:spLocks noChangeArrowheads="1"/>
          </p:cNvSpPr>
          <p:nvPr/>
        </p:nvSpPr>
        <p:spPr bwMode="auto">
          <a:xfrm>
            <a:off x="1087438" y="4114800"/>
            <a:ext cx="7370762" cy="17526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63494" name="Text Box 28"/>
          <p:cNvSpPr txBox="1">
            <a:spLocks noChangeArrowheads="1"/>
          </p:cNvSpPr>
          <p:nvPr/>
        </p:nvSpPr>
        <p:spPr bwMode="auto">
          <a:xfrm>
            <a:off x="1066800" y="4175125"/>
            <a:ext cx="7391400" cy="1616075"/>
          </a:xfrm>
          <a:prstGeom prst="rect">
            <a:avLst/>
          </a:prstGeom>
          <a:noFill/>
          <a:ln w="9525">
            <a:noFill/>
            <a:miter lim="800000"/>
            <a:headEnd/>
            <a:tailEnd/>
          </a:ln>
        </p:spPr>
        <p:txBody>
          <a:bodyPr>
            <a:prstTxWarp prst="textNoShape">
              <a:avLst/>
            </a:prstTxWarp>
            <a:spAutoFit/>
          </a:bodyPr>
          <a:lstStyle/>
          <a:p>
            <a:r>
              <a:rPr lang="en-US" sz="2000"/>
              <a:t>Psycholinguistic research begins to drift away from linguistics:</a:t>
            </a:r>
          </a:p>
          <a:p>
            <a:pPr lvl="1">
              <a:buFontTx/>
              <a:buChar char="•"/>
            </a:pPr>
            <a:r>
              <a:rPr lang="en-US" sz="2000"/>
              <a:t>  Mounting evidence against psychological reality of </a:t>
            </a:r>
          </a:p>
          <a:p>
            <a:pPr lvl="1"/>
            <a:r>
              <a:rPr lang="en-US" sz="2000"/>
              <a:t>    transformation</a:t>
            </a:r>
          </a:p>
          <a:p>
            <a:pPr lvl="1">
              <a:buFontTx/>
              <a:buChar char="•"/>
            </a:pPr>
            <a:r>
              <a:rPr lang="en-US" sz="2000"/>
              <a:t>  New competing linguistic theories (e.g., generative semantics) </a:t>
            </a:r>
          </a:p>
          <a:p>
            <a:pPr lvl="1"/>
            <a:r>
              <a:rPr lang="en-US" sz="2000"/>
              <a:t>    and rapid change to existing theories</a:t>
            </a:r>
          </a:p>
        </p:txBody>
      </p:sp>
      <p:cxnSp>
        <p:nvCxnSpPr>
          <p:cNvPr id="63495" name="AutoShape 29"/>
          <p:cNvCxnSpPr>
            <a:cxnSpLocks noChangeShapeType="1"/>
            <a:stCxn id="63492" idx="0"/>
          </p:cNvCxnSpPr>
          <p:nvPr/>
        </p:nvCxnSpPr>
        <p:spPr bwMode="auto">
          <a:xfrm flipV="1">
            <a:off x="4762500" y="3048000"/>
            <a:ext cx="685800" cy="547688"/>
          </a:xfrm>
          <a:prstGeom prst="straightConnector1">
            <a:avLst/>
          </a:prstGeom>
          <a:noFill/>
          <a:ln w="9525">
            <a:solidFill>
              <a:schemeClr val="tx1"/>
            </a:solidFill>
            <a:round/>
            <a:headEnd/>
            <a:tailEnd type="triangle" w="med" len="med"/>
          </a:ln>
        </p:spPr>
      </p:cxnSp>
      <p:grpSp>
        <p:nvGrpSpPr>
          <p:cNvPr id="63496" name="Group 30"/>
          <p:cNvGrpSpPr>
            <a:grpSpLocks/>
          </p:cNvGrpSpPr>
          <p:nvPr/>
        </p:nvGrpSpPr>
        <p:grpSpPr bwMode="auto">
          <a:xfrm>
            <a:off x="5867400" y="304800"/>
            <a:ext cx="2819400" cy="882650"/>
            <a:chOff x="3696" y="192"/>
            <a:chExt cx="1776" cy="556"/>
          </a:xfrm>
        </p:grpSpPr>
        <p:sp>
          <p:nvSpPr>
            <p:cNvPr id="63497"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63498"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8137</a:t>
              </a:r>
            </a:p>
          </p:txBody>
        </p:sp>
        <p:sp>
          <p:nvSpPr>
            <p:cNvPr id="63499" name="Text Box 33"/>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1971-80</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a:t>Psycholinguistics : A brief history</a:t>
            </a:r>
          </a:p>
        </p:txBody>
      </p:sp>
      <p:grpSp>
        <p:nvGrpSpPr>
          <p:cNvPr id="65539" name="Group 3"/>
          <p:cNvGrpSpPr>
            <a:grpSpLocks/>
          </p:cNvGrpSpPr>
          <p:nvPr/>
        </p:nvGrpSpPr>
        <p:grpSpPr bwMode="auto">
          <a:xfrm>
            <a:off x="762000" y="2362200"/>
            <a:ext cx="7696200" cy="625475"/>
            <a:chOff x="480" y="2102"/>
            <a:chExt cx="4848" cy="394"/>
          </a:xfrm>
        </p:grpSpPr>
        <p:sp>
          <p:nvSpPr>
            <p:cNvPr id="65548"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49"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0"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1"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2"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3"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4"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5"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6"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7"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8"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59"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60"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561"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65562"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65563"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65564"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65565"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65566"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65567"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65568"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65569"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65540" name="Rectangle 26"/>
          <p:cNvSpPr>
            <a:spLocks noChangeArrowheads="1"/>
          </p:cNvSpPr>
          <p:nvPr/>
        </p:nvSpPr>
        <p:spPr bwMode="auto">
          <a:xfrm>
            <a:off x="1066800" y="3595688"/>
            <a:ext cx="7391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(mid</a:t>
            </a:r>
            <a:r>
              <a:rPr lang="en-US" sz="2800" i="1"/>
              <a:t>70</a:t>
            </a:r>
            <a:r>
              <a:rPr lang="en-US" sz="2800"/>
              <a:t>s):</a:t>
            </a:r>
            <a:endParaRPr lang="en-US"/>
          </a:p>
        </p:txBody>
      </p:sp>
      <p:sp>
        <p:nvSpPr>
          <p:cNvPr id="65541" name="Rectangle 27"/>
          <p:cNvSpPr>
            <a:spLocks noChangeArrowheads="1"/>
          </p:cNvSpPr>
          <p:nvPr/>
        </p:nvSpPr>
        <p:spPr bwMode="auto">
          <a:xfrm>
            <a:off x="1087438" y="4114800"/>
            <a:ext cx="7370762" cy="17526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65542" name="Text Box 28"/>
          <p:cNvSpPr txBox="1">
            <a:spLocks noChangeArrowheads="1"/>
          </p:cNvSpPr>
          <p:nvPr/>
        </p:nvSpPr>
        <p:spPr bwMode="auto">
          <a:xfrm>
            <a:off x="1066800" y="4175125"/>
            <a:ext cx="7391400" cy="1616075"/>
          </a:xfrm>
          <a:prstGeom prst="rect">
            <a:avLst/>
          </a:prstGeom>
          <a:noFill/>
          <a:ln w="9525">
            <a:noFill/>
            <a:miter lim="800000"/>
            <a:headEnd/>
            <a:tailEnd/>
          </a:ln>
        </p:spPr>
        <p:txBody>
          <a:bodyPr>
            <a:prstTxWarp prst="textNoShape">
              <a:avLst/>
            </a:prstTxWarp>
            <a:spAutoFit/>
          </a:bodyPr>
          <a:lstStyle/>
          <a:p>
            <a:r>
              <a:rPr lang="en-US" sz="2000"/>
              <a:t>Psycholinguistics without linguistics:</a:t>
            </a:r>
          </a:p>
          <a:p>
            <a:pPr lvl="1">
              <a:buFontTx/>
              <a:buChar char="•"/>
            </a:pPr>
            <a:r>
              <a:rPr lang="en-US" sz="2000"/>
              <a:t>  Began to shift focus away from syntax</a:t>
            </a:r>
          </a:p>
          <a:p>
            <a:pPr lvl="2">
              <a:buFontTx/>
              <a:buChar char="•"/>
            </a:pPr>
            <a:r>
              <a:rPr lang="en-US" sz="2000"/>
              <a:t>  Higher levels of comprehension (e.g., meaning and </a:t>
            </a:r>
          </a:p>
          <a:p>
            <a:pPr lvl="2"/>
            <a:r>
              <a:rPr lang="en-US" sz="2000"/>
              <a:t>    discourse)</a:t>
            </a:r>
          </a:p>
          <a:p>
            <a:pPr lvl="2">
              <a:buFontTx/>
              <a:buChar char="•"/>
            </a:pPr>
            <a:r>
              <a:rPr lang="en-US" sz="2000"/>
              <a:t>  Lower levels:  word recognition and sub-lexical perception</a:t>
            </a:r>
          </a:p>
        </p:txBody>
      </p:sp>
      <p:cxnSp>
        <p:nvCxnSpPr>
          <p:cNvPr id="65543" name="AutoShape 29"/>
          <p:cNvCxnSpPr>
            <a:cxnSpLocks noChangeShapeType="1"/>
            <a:stCxn id="65540" idx="0"/>
          </p:cNvCxnSpPr>
          <p:nvPr/>
        </p:nvCxnSpPr>
        <p:spPr bwMode="auto">
          <a:xfrm flipV="1">
            <a:off x="4762500" y="3048000"/>
            <a:ext cx="952500" cy="547688"/>
          </a:xfrm>
          <a:prstGeom prst="straightConnector1">
            <a:avLst/>
          </a:prstGeom>
          <a:noFill/>
          <a:ln w="9525">
            <a:solidFill>
              <a:schemeClr val="tx1"/>
            </a:solidFill>
            <a:round/>
            <a:headEnd/>
            <a:tailEnd type="triangle" w="med" len="med"/>
          </a:ln>
        </p:spPr>
      </p:cxnSp>
      <p:grpSp>
        <p:nvGrpSpPr>
          <p:cNvPr id="65544" name="Group 30"/>
          <p:cNvGrpSpPr>
            <a:grpSpLocks/>
          </p:cNvGrpSpPr>
          <p:nvPr/>
        </p:nvGrpSpPr>
        <p:grpSpPr bwMode="auto">
          <a:xfrm>
            <a:off x="5867400" y="304800"/>
            <a:ext cx="2819400" cy="882650"/>
            <a:chOff x="3696" y="192"/>
            <a:chExt cx="1776" cy="556"/>
          </a:xfrm>
        </p:grpSpPr>
        <p:sp>
          <p:nvSpPr>
            <p:cNvPr id="65545"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65546"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8137</a:t>
              </a:r>
            </a:p>
          </p:txBody>
        </p:sp>
        <p:sp>
          <p:nvSpPr>
            <p:cNvPr id="65547" name="Text Box 33"/>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1971-80</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a:t>Psycholinguistics : A brief history</a:t>
            </a:r>
          </a:p>
        </p:txBody>
      </p:sp>
      <p:grpSp>
        <p:nvGrpSpPr>
          <p:cNvPr id="67587" name="Group 3"/>
          <p:cNvGrpSpPr>
            <a:grpSpLocks/>
          </p:cNvGrpSpPr>
          <p:nvPr/>
        </p:nvGrpSpPr>
        <p:grpSpPr bwMode="auto">
          <a:xfrm>
            <a:off x="762000" y="2362200"/>
            <a:ext cx="7696200" cy="625475"/>
            <a:chOff x="480" y="2102"/>
            <a:chExt cx="4848" cy="394"/>
          </a:xfrm>
        </p:grpSpPr>
        <p:sp>
          <p:nvSpPr>
            <p:cNvPr id="67596"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597"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598"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599"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0"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1"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2"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3"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4"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5"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6"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7"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8"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609"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67610"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67611"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67612"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67613"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67614"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67615"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67616"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67617"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67588" name="Rectangle 26"/>
          <p:cNvSpPr>
            <a:spLocks noChangeArrowheads="1"/>
          </p:cNvSpPr>
          <p:nvPr/>
        </p:nvSpPr>
        <p:spPr bwMode="auto">
          <a:xfrm>
            <a:off x="1066800" y="3595688"/>
            <a:ext cx="7391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a:t>
            </a:r>
            <a:r>
              <a:rPr lang="en-US" sz="2800" i="1"/>
              <a:t>80</a:t>
            </a:r>
            <a:r>
              <a:rPr lang="en-US" sz="2800"/>
              <a:t>s):</a:t>
            </a:r>
            <a:endParaRPr lang="en-US"/>
          </a:p>
        </p:txBody>
      </p:sp>
      <p:sp>
        <p:nvSpPr>
          <p:cNvPr id="67589" name="Rectangle 27"/>
          <p:cNvSpPr>
            <a:spLocks noChangeArrowheads="1"/>
          </p:cNvSpPr>
          <p:nvPr/>
        </p:nvSpPr>
        <p:spPr bwMode="auto">
          <a:xfrm>
            <a:off x="1087438" y="4114800"/>
            <a:ext cx="7294562" cy="20574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67590" name="Text Box 28"/>
          <p:cNvSpPr txBox="1">
            <a:spLocks noChangeArrowheads="1"/>
          </p:cNvSpPr>
          <p:nvPr/>
        </p:nvSpPr>
        <p:spPr bwMode="auto">
          <a:xfrm>
            <a:off x="1066800" y="4114800"/>
            <a:ext cx="7543800" cy="1920875"/>
          </a:xfrm>
          <a:prstGeom prst="rect">
            <a:avLst/>
          </a:prstGeom>
          <a:noFill/>
          <a:ln w="9525">
            <a:noFill/>
            <a:miter lim="800000"/>
            <a:headEnd/>
            <a:tailEnd/>
          </a:ln>
        </p:spPr>
        <p:txBody>
          <a:bodyPr>
            <a:prstTxWarp prst="textNoShape">
              <a:avLst/>
            </a:prstTxWarp>
            <a:spAutoFit/>
          </a:bodyPr>
          <a:lstStyle/>
          <a:p>
            <a:r>
              <a:rPr lang="en-US" sz="2000"/>
              <a:t>Psycholinguistics further splits:</a:t>
            </a:r>
          </a:p>
          <a:p>
            <a:pPr lvl="1">
              <a:buFontTx/>
              <a:buChar char="•"/>
            </a:pPr>
            <a:r>
              <a:rPr lang="en-US" sz="2000"/>
              <a:t>  More drifting away from linguistic, focusing on cognitive psychology (i.e. incorporation of more information processing ideas)</a:t>
            </a:r>
          </a:p>
          <a:p>
            <a:pPr lvl="1">
              <a:buFontTx/>
              <a:buChar char="•"/>
            </a:pPr>
            <a:r>
              <a:rPr lang="en-US" sz="2000"/>
              <a:t>  Splits within psycholinguistics: experimental psycholinguistics and developmental psycholinguistics</a:t>
            </a:r>
          </a:p>
        </p:txBody>
      </p:sp>
      <p:cxnSp>
        <p:nvCxnSpPr>
          <p:cNvPr id="67591" name="AutoShape 29"/>
          <p:cNvCxnSpPr>
            <a:cxnSpLocks noChangeShapeType="1"/>
          </p:cNvCxnSpPr>
          <p:nvPr/>
        </p:nvCxnSpPr>
        <p:spPr bwMode="auto">
          <a:xfrm flipV="1">
            <a:off x="4800600" y="2971800"/>
            <a:ext cx="1676400" cy="623888"/>
          </a:xfrm>
          <a:prstGeom prst="straightConnector1">
            <a:avLst/>
          </a:prstGeom>
          <a:noFill/>
          <a:ln w="9525">
            <a:solidFill>
              <a:schemeClr val="tx1"/>
            </a:solidFill>
            <a:round/>
            <a:headEnd/>
            <a:tailEnd type="triangle" w="med" len="med"/>
          </a:ln>
        </p:spPr>
      </p:cxnSp>
      <p:grpSp>
        <p:nvGrpSpPr>
          <p:cNvPr id="67592" name="Group 30"/>
          <p:cNvGrpSpPr>
            <a:grpSpLocks/>
          </p:cNvGrpSpPr>
          <p:nvPr/>
        </p:nvGrpSpPr>
        <p:grpSpPr bwMode="auto">
          <a:xfrm>
            <a:off x="5867400" y="304800"/>
            <a:ext cx="2819400" cy="882650"/>
            <a:chOff x="3696" y="192"/>
            <a:chExt cx="1776" cy="556"/>
          </a:xfrm>
        </p:grpSpPr>
        <p:sp>
          <p:nvSpPr>
            <p:cNvPr id="67593"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67594"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16,838</a:t>
              </a:r>
            </a:p>
          </p:txBody>
        </p:sp>
        <p:sp>
          <p:nvSpPr>
            <p:cNvPr id="67595" name="Text Box 33"/>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1981-90</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a:t>Psycholinguistics : A brief history</a:t>
            </a:r>
          </a:p>
        </p:txBody>
      </p:sp>
      <p:grpSp>
        <p:nvGrpSpPr>
          <p:cNvPr id="69635" name="Group 3"/>
          <p:cNvGrpSpPr>
            <a:grpSpLocks/>
          </p:cNvGrpSpPr>
          <p:nvPr/>
        </p:nvGrpSpPr>
        <p:grpSpPr bwMode="auto">
          <a:xfrm>
            <a:off x="762000" y="2362200"/>
            <a:ext cx="7696200" cy="625475"/>
            <a:chOff x="480" y="2102"/>
            <a:chExt cx="4848" cy="394"/>
          </a:xfrm>
        </p:grpSpPr>
        <p:sp>
          <p:nvSpPr>
            <p:cNvPr id="69644"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45"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46"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47"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48"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49"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0"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1"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2"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3"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4"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5"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6"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657"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69658"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69659"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69660"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69661"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69662"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69663"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69664"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69665"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69636" name="Rectangle 26"/>
          <p:cNvSpPr>
            <a:spLocks noChangeArrowheads="1"/>
          </p:cNvSpPr>
          <p:nvPr/>
        </p:nvSpPr>
        <p:spPr bwMode="auto">
          <a:xfrm>
            <a:off x="1066800" y="3595688"/>
            <a:ext cx="7391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(mid to late </a:t>
            </a:r>
            <a:r>
              <a:rPr lang="en-US" sz="2800" i="1"/>
              <a:t>80</a:t>
            </a:r>
            <a:r>
              <a:rPr lang="en-US" sz="2800"/>
              <a:t>s):</a:t>
            </a:r>
            <a:endParaRPr lang="en-US"/>
          </a:p>
        </p:txBody>
      </p:sp>
      <p:sp>
        <p:nvSpPr>
          <p:cNvPr id="69637" name="Rectangle 27"/>
          <p:cNvSpPr>
            <a:spLocks noChangeArrowheads="1"/>
          </p:cNvSpPr>
          <p:nvPr/>
        </p:nvSpPr>
        <p:spPr bwMode="auto">
          <a:xfrm>
            <a:off x="1087438" y="4114800"/>
            <a:ext cx="7294562" cy="14478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69638" name="Text Box 28"/>
          <p:cNvSpPr txBox="1">
            <a:spLocks noChangeArrowheads="1"/>
          </p:cNvSpPr>
          <p:nvPr/>
        </p:nvSpPr>
        <p:spPr bwMode="auto">
          <a:xfrm>
            <a:off x="1066800" y="4114800"/>
            <a:ext cx="7543800" cy="1311275"/>
          </a:xfrm>
          <a:prstGeom prst="rect">
            <a:avLst/>
          </a:prstGeom>
          <a:noFill/>
          <a:ln w="9525">
            <a:noFill/>
            <a:miter lim="800000"/>
            <a:headEnd/>
            <a:tailEnd/>
          </a:ln>
        </p:spPr>
        <p:txBody>
          <a:bodyPr>
            <a:prstTxWarp prst="textNoShape">
              <a:avLst/>
            </a:prstTxWarp>
            <a:spAutoFit/>
          </a:bodyPr>
          <a:lstStyle/>
          <a:p>
            <a:r>
              <a:rPr lang="en-US" sz="2000"/>
              <a:t>Rise of connectionism:</a:t>
            </a:r>
          </a:p>
          <a:p>
            <a:pPr lvl="1">
              <a:buFontTx/>
              <a:buChar char="•"/>
            </a:pPr>
            <a:r>
              <a:rPr lang="en-US" sz="2000"/>
              <a:t>  Neural network models are (re-?)introduced to psychological</a:t>
            </a:r>
          </a:p>
          <a:p>
            <a:pPr lvl="1"/>
            <a:r>
              <a:rPr lang="en-US" sz="2000"/>
              <a:t>   theory, including models of language</a:t>
            </a:r>
          </a:p>
          <a:p>
            <a:pPr lvl="1">
              <a:buFontTx/>
              <a:buChar char="•"/>
            </a:pPr>
            <a:r>
              <a:rPr lang="en-US" sz="2000"/>
              <a:t>  Attracts a lot of excitement and debate </a:t>
            </a:r>
          </a:p>
        </p:txBody>
      </p:sp>
      <p:cxnSp>
        <p:nvCxnSpPr>
          <p:cNvPr id="69639" name="AutoShape 29"/>
          <p:cNvCxnSpPr>
            <a:cxnSpLocks noChangeShapeType="1"/>
            <a:stCxn id="69636" idx="0"/>
          </p:cNvCxnSpPr>
          <p:nvPr/>
        </p:nvCxnSpPr>
        <p:spPr bwMode="auto">
          <a:xfrm flipV="1">
            <a:off x="4762500" y="3048000"/>
            <a:ext cx="1714500" cy="547688"/>
          </a:xfrm>
          <a:prstGeom prst="straightConnector1">
            <a:avLst/>
          </a:prstGeom>
          <a:noFill/>
          <a:ln w="9525">
            <a:solidFill>
              <a:schemeClr val="tx1"/>
            </a:solidFill>
            <a:round/>
            <a:headEnd/>
            <a:tailEnd type="triangle" w="med" len="med"/>
          </a:ln>
        </p:spPr>
      </p:cxnSp>
      <p:grpSp>
        <p:nvGrpSpPr>
          <p:cNvPr id="69640" name="Group 30"/>
          <p:cNvGrpSpPr>
            <a:grpSpLocks/>
          </p:cNvGrpSpPr>
          <p:nvPr/>
        </p:nvGrpSpPr>
        <p:grpSpPr bwMode="auto">
          <a:xfrm>
            <a:off x="5867400" y="304800"/>
            <a:ext cx="2819400" cy="882650"/>
            <a:chOff x="3696" y="192"/>
            <a:chExt cx="1776" cy="556"/>
          </a:xfrm>
        </p:grpSpPr>
        <p:sp>
          <p:nvSpPr>
            <p:cNvPr id="69641"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69642"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16,838</a:t>
              </a:r>
            </a:p>
          </p:txBody>
        </p:sp>
        <p:sp>
          <p:nvSpPr>
            <p:cNvPr id="69643" name="Text Box 33"/>
            <p:cNvSpPr txBox="1">
              <a:spLocks noChangeArrowheads="1"/>
            </p:cNvSpPr>
            <p:nvPr/>
          </p:nvSpPr>
          <p:spPr bwMode="auto">
            <a:xfrm>
              <a:off x="4704" y="498"/>
              <a:ext cx="649" cy="250"/>
            </a:xfrm>
            <a:prstGeom prst="rect">
              <a:avLst/>
            </a:prstGeom>
            <a:noFill/>
            <a:ln w="9525">
              <a:noFill/>
              <a:miter lim="800000"/>
              <a:headEnd/>
              <a:tailEnd/>
            </a:ln>
          </p:spPr>
          <p:txBody>
            <a:bodyPr wrap="none">
              <a:prstTxWarp prst="textNoShape">
                <a:avLst/>
              </a:prstTxWarp>
              <a:spAutoFit/>
            </a:bodyPr>
            <a:lstStyle/>
            <a:p>
              <a:r>
                <a:rPr lang="en-US" sz="2000"/>
                <a:t>1981-90</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a:t>Psycholinguistics : A brief history</a:t>
            </a:r>
          </a:p>
        </p:txBody>
      </p:sp>
      <p:grpSp>
        <p:nvGrpSpPr>
          <p:cNvPr id="71683" name="Group 3"/>
          <p:cNvGrpSpPr>
            <a:grpSpLocks/>
          </p:cNvGrpSpPr>
          <p:nvPr/>
        </p:nvGrpSpPr>
        <p:grpSpPr bwMode="auto">
          <a:xfrm>
            <a:off x="762000" y="2362200"/>
            <a:ext cx="7696200" cy="625475"/>
            <a:chOff x="480" y="2102"/>
            <a:chExt cx="4848" cy="394"/>
          </a:xfrm>
        </p:grpSpPr>
        <p:sp>
          <p:nvSpPr>
            <p:cNvPr id="71692"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3"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4"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5"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6"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7"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8"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699"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0"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1"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2"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3"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4"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5"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71706"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71707"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71708"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71709"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71710"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71711"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71712"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71713"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71684" name="Rectangle 26"/>
          <p:cNvSpPr>
            <a:spLocks noChangeArrowheads="1"/>
          </p:cNvSpPr>
          <p:nvPr/>
        </p:nvSpPr>
        <p:spPr bwMode="auto">
          <a:xfrm>
            <a:off x="1066800" y="3595688"/>
            <a:ext cx="7391400" cy="519112"/>
          </a:xfrm>
          <a:prstGeom prst="rect">
            <a:avLst/>
          </a:prstGeom>
          <a:solidFill>
            <a:srgbClr val="CCFFFF"/>
          </a:solidFill>
          <a:ln w="9525">
            <a:noFill/>
            <a:miter lim="800000"/>
            <a:headEnd/>
            <a:tailEnd/>
          </a:ln>
        </p:spPr>
        <p:txBody>
          <a:bodyPr>
            <a:prstTxWarp prst="textNoShape">
              <a:avLst/>
            </a:prstTxWarp>
            <a:spAutoFit/>
          </a:bodyPr>
          <a:lstStyle/>
          <a:p>
            <a:r>
              <a:rPr lang="en-US" sz="2800"/>
              <a:t>Psycholinguistics (</a:t>
            </a:r>
            <a:r>
              <a:rPr lang="en-US" sz="2800" i="1"/>
              <a:t>90</a:t>
            </a:r>
            <a:r>
              <a:rPr lang="en-US" sz="2800"/>
              <a:t>s &amp; today):</a:t>
            </a:r>
            <a:endParaRPr lang="en-US"/>
          </a:p>
        </p:txBody>
      </p:sp>
      <p:sp>
        <p:nvSpPr>
          <p:cNvPr id="71685" name="Rectangle 27"/>
          <p:cNvSpPr>
            <a:spLocks noChangeArrowheads="1"/>
          </p:cNvSpPr>
          <p:nvPr/>
        </p:nvSpPr>
        <p:spPr bwMode="auto">
          <a:xfrm>
            <a:off x="1087438" y="4114800"/>
            <a:ext cx="7294562" cy="14478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71686" name="Text Box 28"/>
          <p:cNvSpPr txBox="1">
            <a:spLocks noChangeArrowheads="1"/>
          </p:cNvSpPr>
          <p:nvPr/>
        </p:nvSpPr>
        <p:spPr bwMode="auto">
          <a:xfrm>
            <a:off x="1066800" y="4114800"/>
            <a:ext cx="7543800" cy="1311275"/>
          </a:xfrm>
          <a:prstGeom prst="rect">
            <a:avLst/>
          </a:prstGeom>
          <a:noFill/>
          <a:ln w="9525">
            <a:noFill/>
            <a:miter lim="800000"/>
            <a:headEnd/>
            <a:tailEnd/>
          </a:ln>
        </p:spPr>
        <p:txBody>
          <a:bodyPr>
            <a:prstTxWarp prst="textNoShape">
              <a:avLst/>
            </a:prstTxWarp>
            <a:spAutoFit/>
          </a:bodyPr>
          <a:lstStyle/>
          <a:p>
            <a:r>
              <a:rPr lang="en-US" sz="2000"/>
              <a:t>Cognitive Science starts to re-unify linguistics and psycholinguistics</a:t>
            </a:r>
          </a:p>
          <a:p>
            <a:r>
              <a:rPr lang="en-US" sz="2000"/>
              <a:t>(&amp; neuropsychology, philosophy, anthropology, computer science)</a:t>
            </a:r>
          </a:p>
          <a:p>
            <a:pPr lvl="1">
              <a:buFontTx/>
              <a:buChar char="•"/>
            </a:pPr>
            <a:r>
              <a:rPr lang="en-US" sz="2000"/>
              <a:t>  Linguists begin paying attention to psycholinguistic findings</a:t>
            </a:r>
          </a:p>
          <a:p>
            <a:pPr lvl="1">
              <a:buFontTx/>
              <a:buChar char="•"/>
            </a:pPr>
            <a:r>
              <a:rPr lang="en-US" sz="2000"/>
              <a:t>  Psycholinguists start using linguistic theory again </a:t>
            </a:r>
          </a:p>
        </p:txBody>
      </p:sp>
      <p:cxnSp>
        <p:nvCxnSpPr>
          <p:cNvPr id="71687" name="AutoShape 29"/>
          <p:cNvCxnSpPr>
            <a:cxnSpLocks noChangeShapeType="1"/>
            <a:stCxn id="71684" idx="0"/>
          </p:cNvCxnSpPr>
          <p:nvPr/>
        </p:nvCxnSpPr>
        <p:spPr bwMode="auto">
          <a:xfrm flipV="1">
            <a:off x="4762500" y="3048000"/>
            <a:ext cx="1714500" cy="547688"/>
          </a:xfrm>
          <a:prstGeom prst="straightConnector1">
            <a:avLst/>
          </a:prstGeom>
          <a:noFill/>
          <a:ln w="9525">
            <a:solidFill>
              <a:schemeClr val="tx1"/>
            </a:solidFill>
            <a:round/>
            <a:headEnd/>
            <a:tailEnd type="triangle" w="med" len="med"/>
          </a:ln>
        </p:spPr>
      </p:cxnSp>
      <p:grpSp>
        <p:nvGrpSpPr>
          <p:cNvPr id="71688" name="Group 30"/>
          <p:cNvGrpSpPr>
            <a:grpSpLocks/>
          </p:cNvGrpSpPr>
          <p:nvPr/>
        </p:nvGrpSpPr>
        <p:grpSpPr bwMode="auto">
          <a:xfrm>
            <a:off x="5867400" y="304800"/>
            <a:ext cx="2819400" cy="882650"/>
            <a:chOff x="3696" y="192"/>
            <a:chExt cx="1776" cy="556"/>
          </a:xfrm>
        </p:grpSpPr>
        <p:sp>
          <p:nvSpPr>
            <p:cNvPr id="71689"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71690"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36,758</a:t>
              </a:r>
            </a:p>
          </p:txBody>
        </p:sp>
        <p:sp>
          <p:nvSpPr>
            <p:cNvPr id="71691" name="Text Box 33"/>
            <p:cNvSpPr txBox="1">
              <a:spLocks noChangeArrowheads="1"/>
            </p:cNvSpPr>
            <p:nvPr/>
          </p:nvSpPr>
          <p:spPr bwMode="auto">
            <a:xfrm>
              <a:off x="4704" y="498"/>
              <a:ext cx="765" cy="250"/>
            </a:xfrm>
            <a:prstGeom prst="rect">
              <a:avLst/>
            </a:prstGeom>
            <a:noFill/>
            <a:ln w="9525">
              <a:noFill/>
              <a:miter lim="800000"/>
              <a:headEnd/>
              <a:tailEnd/>
            </a:ln>
          </p:spPr>
          <p:txBody>
            <a:bodyPr wrap="none">
              <a:prstTxWarp prst="textNoShape">
                <a:avLst/>
              </a:prstTxWarp>
              <a:spAutoFit/>
            </a:bodyPr>
            <a:lstStyle/>
            <a:p>
              <a:r>
                <a:rPr lang="en-US" sz="2000"/>
                <a:t>1990-now</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Psycholinguistics</a:t>
            </a:r>
          </a:p>
        </p:txBody>
      </p:sp>
      <p:sp>
        <p:nvSpPr>
          <p:cNvPr id="74755" name="Rectangle 3"/>
          <p:cNvSpPr>
            <a:spLocks noGrp="1" noChangeArrowheads="1"/>
          </p:cNvSpPr>
          <p:nvPr>
            <p:ph type="body" idx="1"/>
          </p:nvPr>
        </p:nvSpPr>
        <p:spPr/>
        <p:txBody>
          <a:bodyPr/>
          <a:lstStyle/>
          <a:p>
            <a:pPr eaLnBrk="1" hangingPunct="1">
              <a:lnSpc>
                <a:spcPct val="90000"/>
              </a:lnSpc>
            </a:pPr>
            <a:r>
              <a:rPr lang="en-US"/>
              <a:t>A multidisciplinary field</a:t>
            </a:r>
          </a:p>
          <a:p>
            <a:pPr lvl="1" eaLnBrk="1" hangingPunct="1">
              <a:lnSpc>
                <a:spcPct val="90000"/>
              </a:lnSpc>
            </a:pPr>
            <a:r>
              <a:rPr lang="en-US"/>
              <a:t>Psychology</a:t>
            </a:r>
          </a:p>
          <a:p>
            <a:pPr lvl="1" eaLnBrk="1" hangingPunct="1">
              <a:lnSpc>
                <a:spcPct val="90000"/>
              </a:lnSpc>
            </a:pPr>
            <a:r>
              <a:rPr lang="en-US"/>
              <a:t>Linguistics</a:t>
            </a:r>
          </a:p>
          <a:p>
            <a:pPr lvl="1" eaLnBrk="1" hangingPunct="1">
              <a:lnSpc>
                <a:spcPct val="90000"/>
              </a:lnSpc>
            </a:pPr>
            <a:r>
              <a:rPr lang="en-US"/>
              <a:t>Computer science</a:t>
            </a:r>
          </a:p>
          <a:p>
            <a:pPr lvl="1" eaLnBrk="1" hangingPunct="1">
              <a:lnSpc>
                <a:spcPct val="90000"/>
              </a:lnSpc>
            </a:pPr>
            <a:r>
              <a:rPr lang="en-US"/>
              <a:t>Neuropsychology</a:t>
            </a:r>
          </a:p>
          <a:p>
            <a:pPr lvl="1" eaLnBrk="1" hangingPunct="1">
              <a:lnSpc>
                <a:spcPct val="90000"/>
              </a:lnSpc>
            </a:pPr>
            <a:r>
              <a:rPr lang="en-US"/>
              <a:t>Philosophy</a:t>
            </a:r>
          </a:p>
          <a:p>
            <a:pPr lvl="1" eaLnBrk="1" hangingPunct="1">
              <a:lnSpc>
                <a:spcPct val="90000"/>
              </a:lnSpc>
            </a:pPr>
            <a:r>
              <a:rPr lang="en-US"/>
              <a:t>Anthropology</a:t>
            </a:r>
          </a:p>
          <a:p>
            <a:pPr lvl="1" eaLnBrk="1" hangingPunct="1">
              <a:lnSpc>
                <a:spcPct val="90000"/>
              </a:lnSpc>
            </a:pPr>
            <a:r>
              <a:rPr lang="en-US"/>
              <a:t>And more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What is language?</a:t>
            </a:r>
          </a:p>
        </p:txBody>
      </p:sp>
      <p:sp>
        <p:nvSpPr>
          <p:cNvPr id="60419" name="Rectangle 3"/>
          <p:cNvSpPr>
            <a:spLocks noGrp="1" noChangeArrowheads="1"/>
          </p:cNvSpPr>
          <p:nvPr>
            <p:ph type="body" idx="1"/>
          </p:nvPr>
        </p:nvSpPr>
        <p:spPr>
          <a:xfrm>
            <a:off x="1182688" y="2017713"/>
            <a:ext cx="5751512" cy="1030287"/>
          </a:xfrm>
        </p:spPr>
        <p:txBody>
          <a:bodyPr/>
          <a:lstStyle/>
          <a:p>
            <a:pPr eaLnBrk="1" hangingPunct="1"/>
            <a:r>
              <a:rPr lang="en-US"/>
              <a:t>A difficult question to answer:</a:t>
            </a:r>
          </a:p>
        </p:txBody>
      </p:sp>
      <p:sp>
        <p:nvSpPr>
          <p:cNvPr id="119812" name="Text Box 4"/>
          <p:cNvSpPr txBox="1">
            <a:spLocks noChangeArrowheads="1"/>
          </p:cNvSpPr>
          <p:nvPr/>
        </p:nvSpPr>
        <p:spPr bwMode="auto">
          <a:xfrm>
            <a:off x="1524000" y="3200400"/>
            <a:ext cx="6340475" cy="1938338"/>
          </a:xfrm>
          <a:prstGeom prst="rect">
            <a:avLst/>
          </a:prstGeom>
          <a:noFill/>
          <a:ln w="9525">
            <a:noFill/>
            <a:miter lim="800000"/>
            <a:headEnd/>
            <a:tailEnd/>
          </a:ln>
        </p:spPr>
        <p:txBody>
          <a:bodyPr>
            <a:prstTxWarp prst="textNoShape">
              <a:avLst/>
            </a:prstTxWarp>
            <a:spAutoFit/>
          </a:bodyPr>
          <a:lstStyle/>
          <a:p>
            <a:r>
              <a:rPr lang="en-US"/>
              <a:t>“Language is a purely human and non-instinctive method of communicating ideas, emotions and desires by means of voluntrily produced symbols.” </a:t>
            </a:r>
          </a:p>
          <a:p>
            <a:r>
              <a:rPr lang="en-US"/>
              <a:t>			</a:t>
            </a:r>
            <a:r>
              <a:rPr lang="en-US">
                <a:hlinkClick r:id="rId3"/>
              </a:rPr>
              <a:t>Edward Sapir</a:t>
            </a:r>
            <a:r>
              <a:rPr lang="en-US"/>
              <a:t> (1921)</a:t>
            </a:r>
          </a:p>
        </p:txBody>
      </p:sp>
      <p:pic>
        <p:nvPicPr>
          <p:cNvPr id="60421" name="Picture 4" descr="sapir.jpg"/>
          <p:cNvPicPr>
            <a:picLocks noChangeAspect="1"/>
          </p:cNvPicPr>
          <p:nvPr/>
        </p:nvPicPr>
        <p:blipFill>
          <a:blip r:embed="rId4"/>
          <a:srcRect/>
          <a:stretch>
            <a:fillRect/>
          </a:stretch>
        </p:blipFill>
        <p:spPr bwMode="auto">
          <a:xfrm>
            <a:off x="7467600" y="4800600"/>
            <a:ext cx="1109663"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a:t>What is “psycholinguistics”?</a:t>
            </a:r>
          </a:p>
        </p:txBody>
      </p:sp>
      <p:sp>
        <p:nvSpPr>
          <p:cNvPr id="14350" name="Text Box 1038"/>
          <p:cNvSpPr txBox="1">
            <a:spLocks noChangeArrowheads="1"/>
          </p:cNvSpPr>
          <p:nvPr/>
        </p:nvSpPr>
        <p:spPr bwMode="auto">
          <a:xfrm>
            <a:off x="1676400" y="2362200"/>
            <a:ext cx="1358900" cy="579438"/>
          </a:xfrm>
          <a:prstGeom prst="rect">
            <a:avLst/>
          </a:prstGeom>
          <a:noFill/>
          <a:ln w="9525">
            <a:noFill/>
            <a:miter lim="800000"/>
            <a:headEnd/>
            <a:tailEnd/>
          </a:ln>
        </p:spPr>
        <p:txBody>
          <a:bodyPr wrap="none">
            <a:prstTxWarp prst="textNoShape">
              <a:avLst/>
            </a:prstTxWarp>
            <a:spAutoFit/>
          </a:bodyPr>
          <a:lstStyle/>
          <a:p>
            <a:r>
              <a:rPr lang="en-US" sz="3200">
                <a:solidFill>
                  <a:schemeClr val="folHlink"/>
                </a:solidFill>
              </a:rPr>
              <a:t>Psycho</a:t>
            </a:r>
          </a:p>
        </p:txBody>
      </p:sp>
      <p:sp>
        <p:nvSpPr>
          <p:cNvPr id="14351" name="Text Box 1039"/>
          <p:cNvSpPr txBox="1">
            <a:spLocks noChangeArrowheads="1"/>
          </p:cNvSpPr>
          <p:nvPr/>
        </p:nvSpPr>
        <p:spPr bwMode="auto">
          <a:xfrm>
            <a:off x="5410200" y="2362200"/>
            <a:ext cx="2362200" cy="579438"/>
          </a:xfrm>
          <a:prstGeom prst="rect">
            <a:avLst/>
          </a:prstGeom>
          <a:noFill/>
          <a:ln w="9525">
            <a:noFill/>
            <a:miter lim="800000"/>
            <a:headEnd/>
            <a:tailEnd/>
          </a:ln>
        </p:spPr>
        <p:txBody>
          <a:bodyPr>
            <a:prstTxWarp prst="textNoShape">
              <a:avLst/>
            </a:prstTxWarp>
            <a:spAutoFit/>
          </a:bodyPr>
          <a:lstStyle/>
          <a:p>
            <a:r>
              <a:rPr lang="en-US" sz="3200">
                <a:solidFill>
                  <a:schemeClr val="folHlink"/>
                </a:solidFill>
              </a:rPr>
              <a:t>Linguistics</a:t>
            </a:r>
          </a:p>
        </p:txBody>
      </p:sp>
      <p:sp>
        <p:nvSpPr>
          <p:cNvPr id="14353" name="Text Box 1041"/>
          <p:cNvSpPr txBox="1">
            <a:spLocks noChangeArrowheads="1"/>
          </p:cNvSpPr>
          <p:nvPr/>
        </p:nvSpPr>
        <p:spPr bwMode="auto">
          <a:xfrm>
            <a:off x="1066800" y="3810000"/>
            <a:ext cx="2901950" cy="457200"/>
          </a:xfrm>
          <a:prstGeom prst="rect">
            <a:avLst/>
          </a:prstGeom>
          <a:noFill/>
          <a:ln w="9525">
            <a:noFill/>
            <a:miter lim="800000"/>
            <a:headEnd/>
            <a:tailEnd/>
          </a:ln>
        </p:spPr>
        <p:txBody>
          <a:bodyPr wrap="none">
            <a:prstTxWarp prst="textNoShape">
              <a:avLst/>
            </a:prstTxWarp>
            <a:spAutoFit/>
          </a:bodyPr>
          <a:lstStyle/>
          <a:p>
            <a:r>
              <a:rPr lang="en-US"/>
              <a:t>The study of language</a:t>
            </a:r>
          </a:p>
        </p:txBody>
      </p:sp>
      <p:sp>
        <p:nvSpPr>
          <p:cNvPr id="14354" name="Text Box 1042"/>
          <p:cNvSpPr txBox="1">
            <a:spLocks noChangeArrowheads="1"/>
          </p:cNvSpPr>
          <p:nvPr/>
        </p:nvSpPr>
        <p:spPr bwMode="auto">
          <a:xfrm>
            <a:off x="3856038" y="3810000"/>
            <a:ext cx="4297362" cy="457200"/>
          </a:xfrm>
          <a:prstGeom prst="rect">
            <a:avLst/>
          </a:prstGeom>
          <a:noFill/>
          <a:ln w="9525">
            <a:noFill/>
            <a:miter lim="800000"/>
            <a:headEnd/>
            <a:tailEnd/>
          </a:ln>
        </p:spPr>
        <p:txBody>
          <a:bodyPr wrap="none">
            <a:prstTxWarp prst="textNoShape">
              <a:avLst/>
            </a:prstTxWarp>
            <a:spAutoFit/>
          </a:bodyPr>
          <a:lstStyle/>
          <a:p>
            <a:r>
              <a:rPr lang="en-US"/>
              <a:t>from a psychological perspective.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1" grpId="0"/>
      <p:bldP spid="14353" grpId="0"/>
      <p:bldP spid="14354"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What is language?</a:t>
            </a:r>
          </a:p>
        </p:txBody>
      </p:sp>
      <p:sp>
        <p:nvSpPr>
          <p:cNvPr id="62467" name="Rectangle 3"/>
          <p:cNvSpPr>
            <a:spLocks noGrp="1" noChangeArrowheads="1"/>
          </p:cNvSpPr>
          <p:nvPr>
            <p:ph type="body" idx="1"/>
          </p:nvPr>
        </p:nvSpPr>
        <p:spPr>
          <a:xfrm>
            <a:off x="1182688" y="2017713"/>
            <a:ext cx="5751512" cy="1030287"/>
          </a:xfrm>
        </p:spPr>
        <p:txBody>
          <a:bodyPr/>
          <a:lstStyle/>
          <a:p>
            <a:pPr eaLnBrk="1" hangingPunct="1"/>
            <a:r>
              <a:rPr lang="en-US"/>
              <a:t>A difficult question to answer:</a:t>
            </a:r>
          </a:p>
        </p:txBody>
      </p:sp>
      <p:sp>
        <p:nvSpPr>
          <p:cNvPr id="121860" name="Text Box 4"/>
          <p:cNvSpPr txBox="1">
            <a:spLocks noChangeArrowheads="1"/>
          </p:cNvSpPr>
          <p:nvPr/>
        </p:nvSpPr>
        <p:spPr bwMode="auto">
          <a:xfrm>
            <a:off x="1524000" y="3200400"/>
            <a:ext cx="6340475" cy="1570038"/>
          </a:xfrm>
          <a:prstGeom prst="rect">
            <a:avLst/>
          </a:prstGeom>
          <a:noFill/>
          <a:ln w="9525">
            <a:noFill/>
            <a:miter lim="800000"/>
            <a:headEnd/>
            <a:tailEnd/>
          </a:ln>
        </p:spPr>
        <p:txBody>
          <a:bodyPr>
            <a:prstTxWarp prst="textNoShape">
              <a:avLst/>
            </a:prstTxWarp>
            <a:spAutoFit/>
          </a:bodyPr>
          <a:lstStyle/>
          <a:p>
            <a:r>
              <a:rPr lang="en-US"/>
              <a:t>“A language is a set (finite or infinite) of sentences, each finite in length and constructed out of a finite set of elements.” </a:t>
            </a:r>
          </a:p>
          <a:p>
            <a:r>
              <a:rPr lang="en-US"/>
              <a:t>			</a:t>
            </a:r>
            <a:r>
              <a:rPr lang="en-US">
                <a:hlinkClick r:id="rId3"/>
              </a:rPr>
              <a:t>Noam Chomsky </a:t>
            </a:r>
            <a:r>
              <a:rPr lang="en-US"/>
              <a:t>(1957)</a:t>
            </a:r>
          </a:p>
        </p:txBody>
      </p:sp>
      <p:pic>
        <p:nvPicPr>
          <p:cNvPr id="62469" name="Picture 4" descr="chomsky.jpg"/>
          <p:cNvPicPr>
            <a:picLocks noChangeAspect="1"/>
          </p:cNvPicPr>
          <p:nvPr/>
        </p:nvPicPr>
        <p:blipFill>
          <a:blip r:embed="rId4"/>
          <a:srcRect/>
          <a:stretch>
            <a:fillRect/>
          </a:stretch>
        </p:blipFill>
        <p:spPr bwMode="auto">
          <a:xfrm>
            <a:off x="7315200" y="4876800"/>
            <a:ext cx="1339850" cy="1554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What is </a:t>
            </a:r>
            <a:r>
              <a:rPr lang="en-US">
                <a:hlinkClick r:id="rId3"/>
              </a:rPr>
              <a:t>language</a:t>
            </a:r>
            <a:r>
              <a:rPr lang="en-US"/>
              <a:t>?</a:t>
            </a:r>
          </a:p>
        </p:txBody>
      </p:sp>
      <p:sp>
        <p:nvSpPr>
          <p:cNvPr id="123907" name="Rectangle 3"/>
          <p:cNvSpPr>
            <a:spLocks noGrp="1" noChangeArrowheads="1"/>
          </p:cNvSpPr>
          <p:nvPr>
            <p:ph type="body" idx="1"/>
          </p:nvPr>
        </p:nvSpPr>
        <p:spPr/>
        <p:txBody>
          <a:bodyPr/>
          <a:lstStyle/>
          <a:p>
            <a:pPr eaLnBrk="1" hangingPunct="1">
              <a:lnSpc>
                <a:spcPct val="90000"/>
              </a:lnSpc>
            </a:pPr>
            <a:r>
              <a:rPr lang="en-US" sz="2800" dirty="0"/>
              <a:t>Some generally agreed upon conclusions</a:t>
            </a:r>
          </a:p>
          <a:p>
            <a:pPr lvl="1" eaLnBrk="1" hangingPunct="1">
              <a:lnSpc>
                <a:spcPct val="90000"/>
              </a:lnSpc>
            </a:pPr>
            <a:r>
              <a:rPr lang="en-US" sz="2400" dirty="0" smtClean="0"/>
              <a:t>Symbolic (representational)</a:t>
            </a:r>
          </a:p>
          <a:p>
            <a:pPr lvl="2" eaLnBrk="1" hangingPunct="1">
              <a:lnSpc>
                <a:spcPct val="90000"/>
              </a:lnSpc>
            </a:pPr>
            <a:r>
              <a:rPr lang="en-US" sz="2000" dirty="0">
                <a:ea typeface="ＭＳ Ｐゴシック" charset="-128"/>
              </a:rPr>
              <a:t>Elements are used to represent something other than itself</a:t>
            </a:r>
            <a:endParaRPr lang="en-US" dirty="0">
              <a:ea typeface="ＭＳ Ｐゴシック" charset="-128"/>
            </a:endParaRPr>
          </a:p>
          <a:p>
            <a:pPr lvl="1" eaLnBrk="1" hangingPunct="1">
              <a:lnSpc>
                <a:spcPct val="90000"/>
              </a:lnSpc>
            </a:pPr>
            <a:r>
              <a:rPr lang="en-US" sz="2400" dirty="0"/>
              <a:t>Voluntary</a:t>
            </a:r>
          </a:p>
          <a:p>
            <a:pPr lvl="2" eaLnBrk="1" hangingPunct="1">
              <a:lnSpc>
                <a:spcPct val="90000"/>
              </a:lnSpc>
            </a:pPr>
            <a:r>
              <a:rPr lang="en-US" sz="2000" dirty="0">
                <a:ea typeface="ＭＳ Ｐゴシック" charset="-128"/>
              </a:rPr>
              <a:t>Language use is under our individual control</a:t>
            </a:r>
            <a:endParaRPr lang="en-US" sz="2000" dirty="0" smtClean="0">
              <a:ea typeface="ＭＳ Ｐゴシック" charset="-128"/>
            </a:endParaRPr>
          </a:p>
          <a:p>
            <a:pPr lvl="1" eaLnBrk="1" hangingPunct="1">
              <a:lnSpc>
                <a:spcPct val="90000"/>
              </a:lnSpc>
            </a:pPr>
            <a:r>
              <a:rPr lang="en-US" sz="2400" dirty="0" smtClean="0"/>
              <a:t>Modalities</a:t>
            </a:r>
            <a:endParaRPr lang="en-US" sz="2400" dirty="0"/>
          </a:p>
          <a:p>
            <a:pPr lvl="2" eaLnBrk="1" hangingPunct="1">
              <a:lnSpc>
                <a:spcPct val="90000"/>
              </a:lnSpc>
            </a:pPr>
            <a:r>
              <a:rPr lang="en-US" sz="2000" dirty="0">
                <a:ea typeface="ＭＳ Ｐゴシック" charset="-128"/>
              </a:rPr>
              <a:t>Spoken, written, signed (sign language)</a:t>
            </a:r>
          </a:p>
          <a:p>
            <a:pPr lvl="2" eaLnBrk="1" hangingPunct="1">
              <a:lnSpc>
                <a:spcPct val="90000"/>
              </a:lnSpc>
            </a:pPr>
            <a:r>
              <a:rPr lang="en-US" sz="2000" dirty="0">
                <a:ea typeface="ＭＳ Ｐゴシック" charset="-128"/>
              </a:rPr>
              <a:t>Assumed primacy of speech - it came </a:t>
            </a:r>
            <a:r>
              <a:rPr lang="en-US" sz="2000" dirty="0" smtClean="0">
                <a:ea typeface="ＭＳ Ｐゴシック" charset="-128"/>
              </a:rPr>
              <a:t>first</a:t>
            </a:r>
          </a:p>
          <a:p>
            <a:pPr lvl="1" eaLnBrk="1" hangingPunct="1">
              <a:lnSpc>
                <a:spcPct val="90000"/>
              </a:lnSpc>
            </a:pPr>
            <a:r>
              <a:rPr lang="en-US" sz="2400" dirty="0" smtClean="0"/>
              <a:t>Language is systematic</a:t>
            </a:r>
          </a:p>
          <a:p>
            <a:pPr lvl="2" eaLnBrk="1" hangingPunct="1">
              <a:lnSpc>
                <a:spcPct val="90000"/>
              </a:lnSpc>
            </a:pPr>
            <a:r>
              <a:rPr lang="en-US" sz="2000" dirty="0" smtClean="0"/>
              <a:t>There is hierarchical structure that organizes linguistic </a:t>
            </a:r>
            <a:r>
              <a:rPr lang="en-US" sz="2000" dirty="0" smtClean="0"/>
              <a:t>elements</a:t>
            </a: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Psycholinguistics</a:t>
            </a:r>
          </a:p>
        </p:txBody>
      </p:sp>
      <p:sp>
        <p:nvSpPr>
          <p:cNvPr id="74755" name="Rectangle 3"/>
          <p:cNvSpPr>
            <a:spLocks noGrp="1" noChangeArrowheads="1"/>
          </p:cNvSpPr>
          <p:nvPr>
            <p:ph type="body" idx="1"/>
          </p:nvPr>
        </p:nvSpPr>
        <p:spPr/>
        <p:txBody>
          <a:bodyPr/>
          <a:lstStyle/>
          <a:p>
            <a:r>
              <a:rPr lang="en-US" dirty="0" smtClean="0"/>
              <a:t>“Psycholinguistics turns out to be the study of the mental representations and processes that are involved when one uses a particular language phenomenon while being engaged in a particular language skill… what exactly is meant by a </a:t>
            </a:r>
            <a:r>
              <a:rPr lang="en-US" i="1" dirty="0" smtClean="0"/>
              <a:t>mental representation</a:t>
            </a:r>
            <a:r>
              <a:rPr lang="en-US" dirty="0" smtClean="0"/>
              <a:t> and </a:t>
            </a:r>
            <a:r>
              <a:rPr lang="en-US" i="1" dirty="0" smtClean="0"/>
              <a:t>a mental process</a:t>
            </a:r>
            <a:r>
              <a:rPr lang="en-US" dirty="0" smtClean="0"/>
              <a:t>?</a:t>
            </a:r>
            <a:r>
              <a:rPr lang="en-US" dirty="0" smtClean="0"/>
              <a:t>”</a:t>
            </a:r>
          </a:p>
          <a:p>
            <a:pPr lvl="6">
              <a:buNone/>
            </a:pPr>
            <a:r>
              <a:rPr lang="en-US" dirty="0" smtClean="0"/>
              <a:t>Sandra (2009) pg 293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t>Mental Representations</a:t>
            </a:r>
            <a:endParaRPr lang="en-US" dirty="0"/>
          </a:p>
        </p:txBody>
      </p:sp>
      <p:sp>
        <p:nvSpPr>
          <p:cNvPr id="74755" name="Rectangle 3"/>
          <p:cNvSpPr>
            <a:spLocks noGrp="1" noChangeArrowheads="1"/>
          </p:cNvSpPr>
          <p:nvPr>
            <p:ph type="body" idx="1"/>
          </p:nvPr>
        </p:nvSpPr>
        <p:spPr/>
        <p:txBody>
          <a:bodyPr/>
          <a:lstStyle/>
          <a:p>
            <a:r>
              <a:rPr lang="en-US" sz="2000" dirty="0" smtClean="0"/>
              <a:t>“</a:t>
            </a:r>
            <a:r>
              <a:rPr lang="en-US" sz="2000" dirty="0" smtClean="0"/>
              <a:t>Representation – presenting something again in a different form (breaking the word down morphologically).  Think about how music may be represented in multiple ways: notes on paper, groves on a vinyl record, pits and lands on a CD (which in turn represent 0’s and 1’s of a digital code)</a:t>
            </a:r>
            <a:r>
              <a:rPr lang="en-US" sz="2000" dirty="0" smtClean="0"/>
              <a:t>.”</a:t>
            </a:r>
          </a:p>
          <a:p>
            <a:pPr>
              <a:buNone/>
            </a:pPr>
            <a:endParaRPr lang="en-US" sz="2000" dirty="0" smtClean="0"/>
          </a:p>
          <a:p>
            <a:r>
              <a:rPr lang="en-US" sz="2000" i="1" dirty="0" smtClean="0"/>
              <a:t>“Mental </a:t>
            </a:r>
            <a:r>
              <a:rPr lang="en-US" sz="2000" i="1" dirty="0" smtClean="0"/>
              <a:t>representations</a:t>
            </a:r>
            <a:r>
              <a:rPr lang="en-US" sz="2000" dirty="0" smtClean="0"/>
              <a:t> are similar – they represent information that has to be store both in a particular code in a particular medium (formed by the structures of the brain).  The </a:t>
            </a:r>
            <a:r>
              <a:rPr lang="en-US" sz="2000" dirty="0" err="1" smtClean="0"/>
              <a:t>code(s</a:t>
            </a:r>
            <a:r>
              <a:rPr lang="en-US" sz="2000" dirty="0" smtClean="0"/>
              <a:t>) of psycholinguistics are scientific constructs, forming an interface between the physical realization of language and its encoding in the brain.  These scientific constructs often borrow terms and distinctions theorized in linguistics</a:t>
            </a:r>
            <a:r>
              <a:rPr lang="en-US" sz="2000" dirty="0" smtClean="0"/>
              <a:t>.”</a:t>
            </a:r>
          </a:p>
          <a:p>
            <a:pPr lvl="1" algn="r">
              <a:buNone/>
            </a:pPr>
            <a:r>
              <a:rPr lang="en-US" sz="1600" dirty="0" smtClean="0"/>
              <a:t>From the Sandra (2009) chapter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t>Mental Processes</a:t>
            </a:r>
            <a:endParaRPr lang="en-US" dirty="0"/>
          </a:p>
        </p:txBody>
      </p:sp>
      <p:sp>
        <p:nvSpPr>
          <p:cNvPr id="74755" name="Rectangle 3"/>
          <p:cNvSpPr>
            <a:spLocks noGrp="1" noChangeArrowheads="1"/>
          </p:cNvSpPr>
          <p:nvPr>
            <p:ph type="body" idx="1"/>
          </p:nvPr>
        </p:nvSpPr>
        <p:spPr/>
        <p:txBody>
          <a:bodyPr/>
          <a:lstStyle/>
          <a:p>
            <a:r>
              <a:rPr lang="en-US" sz="2000" dirty="0" smtClean="0"/>
              <a:t>“</a:t>
            </a:r>
            <a:r>
              <a:rPr lang="en-US" sz="2000" dirty="0" smtClean="0"/>
              <a:t>Mental processes are operations on mental representations (ultimately translated into brain processes).  “Many psycholinguists conceive of a mental process as a procedure that maps one type of mental representation onto a different one.”</a:t>
            </a:r>
            <a:r>
              <a:rPr lang="en-US" sz="2000" dirty="0" smtClean="0"/>
              <a:t> pg 295</a:t>
            </a:r>
          </a:p>
          <a:p>
            <a:pPr lvl="1" algn="r">
              <a:buNone/>
            </a:pPr>
            <a:r>
              <a:rPr lang="en-US" sz="1600" dirty="0" smtClean="0"/>
              <a:t>From the Sandra (2009) chapter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Hello there!</a:t>
            </a:r>
          </a:p>
        </p:txBody>
      </p:sp>
      <p:sp>
        <p:nvSpPr>
          <p:cNvPr id="121859"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Multiple levels of analysis</a:t>
            </a:r>
          </a:p>
          <a:p>
            <a:pPr lvl="1" eaLnBrk="1" hangingPunct="1">
              <a:lnSpc>
                <a:spcPct val="90000"/>
              </a:lnSpc>
            </a:pPr>
            <a:r>
              <a:rPr lang="en-US"/>
              <a:t>Word order important (don’t say “There Hello!”)</a:t>
            </a:r>
          </a:p>
          <a:p>
            <a:pPr lvl="1" eaLnBrk="1" hangingPunct="1">
              <a:lnSpc>
                <a:spcPct val="90000"/>
              </a:lnSpc>
            </a:pPr>
            <a:r>
              <a:rPr lang="en-US"/>
              <a:t>Each word composed of a sequence of sounds</a:t>
            </a:r>
          </a:p>
          <a:p>
            <a:pPr lvl="1" eaLnBrk="1" hangingPunct="1">
              <a:lnSpc>
                <a:spcPct val="90000"/>
              </a:lnSpc>
            </a:pPr>
            <a:r>
              <a:rPr lang="en-US"/>
              <a:t>Sentence is uttered in a particular tone of voice (signified by the “!”, rather than a “Hello there?”)</a:t>
            </a:r>
          </a:p>
          <a:p>
            <a:pPr lvl="1" eaLnBrk="1" hangingPunct="1">
              <a:lnSpc>
                <a:spcPct val="90000"/>
              </a:lnSpc>
            </a:pPr>
            <a:r>
              <a:rPr lang="en-US"/>
              <a:t>Used to signal particular part of a social interaction (would say it at the beginning of the interaction, not when leaving or in the middle)</a:t>
            </a:r>
          </a:p>
          <a:p>
            <a:pPr eaLnBrk="1" hangingPunct="1">
              <a:lnSpc>
                <a:spcPct val="90000"/>
              </a:lnSpc>
            </a:pPr>
            <a:endParaRPr lang="en-US">
              <a:ea typeface="ＭＳ Ｐゴシック" charset="-128"/>
              <a:cs typeface="ＭＳ Ｐゴシック" charset="-128"/>
            </a:endParaRPr>
          </a:p>
          <a:p>
            <a:pPr eaLnBrk="1" hangingPunct="1">
              <a:lnSpc>
                <a:spcPct val="90000"/>
              </a:lnSpc>
            </a:pPr>
            <a:endParaRPr lang="en-US">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19459"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ea typeface="ＭＳ Ｐゴシック" charset="-128"/>
                <a:cs typeface="ＭＳ Ｐゴシック" charset="-128"/>
              </a:rPr>
              <a:t>Phonology</a:t>
            </a:r>
          </a:p>
          <a:p>
            <a:pPr eaLnBrk="1" hangingPunct="1"/>
            <a:r>
              <a:rPr lang="en-US" sz="3200">
                <a:ea typeface="ＭＳ Ｐゴシック" charset="-128"/>
                <a:cs typeface="ＭＳ Ｐゴシック" charset="-128"/>
              </a:rPr>
              <a:t>Morphology</a:t>
            </a:r>
          </a:p>
          <a:p>
            <a:pPr eaLnBrk="1" hangingPunct="1"/>
            <a:r>
              <a:rPr lang="en-US" sz="3200">
                <a:ea typeface="ＭＳ Ｐゴシック" charset="-128"/>
                <a:cs typeface="ＭＳ Ｐゴシック" charset="-128"/>
              </a:rPr>
              <a:t>Syntax</a:t>
            </a:r>
          </a:p>
          <a:p>
            <a:pPr eaLnBrk="1" hangingPunct="1"/>
            <a:r>
              <a:rPr lang="en-US" sz="3200">
                <a:ea typeface="ＭＳ Ｐゴシック" charset="-128"/>
                <a:cs typeface="ＭＳ Ｐゴシック" charset="-128"/>
              </a:rPr>
              <a:t>Semantics</a:t>
            </a:r>
          </a:p>
          <a:p>
            <a:pPr eaLnBrk="1" hangingPunct="1"/>
            <a:r>
              <a:rPr lang="en-US" sz="3200">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57"/>
          <p:cNvGrpSpPr>
            <a:grpSpLocks/>
          </p:cNvGrpSpPr>
          <p:nvPr/>
        </p:nvGrpSpPr>
        <p:grpSpPr bwMode="auto">
          <a:xfrm>
            <a:off x="3048000" y="2282825"/>
            <a:ext cx="5562600" cy="2676525"/>
            <a:chOff x="3048000" y="2283023"/>
            <a:chExt cx="5562600" cy="2675931"/>
          </a:xfrm>
        </p:grpSpPr>
        <p:sp>
          <p:nvSpPr>
            <p:cNvPr id="19461" name="TextBox 6"/>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19462" name="TextBox 7"/>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19463" name="TextBox 8"/>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19464" name="TextBox 9"/>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19465" name="TextBox 10"/>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19466" name="TextBox 11"/>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19467" name="TextBox 12"/>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19468" name="TextBox 13"/>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19469" name="TextBox 14"/>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19470" name="TextBox 15"/>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19471" name="TextBox 16"/>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19472" name="TextBox 17"/>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19473" name="TextBox 18"/>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19474" name="Straight Connector 20"/>
            <p:cNvCxnSpPr>
              <a:cxnSpLocks noChangeShapeType="1"/>
              <a:stCxn id="19461" idx="2"/>
              <a:endCxn id="19462"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19475" name="Straight Connector 21"/>
            <p:cNvCxnSpPr>
              <a:cxnSpLocks noChangeShapeType="1"/>
              <a:stCxn id="19461" idx="2"/>
              <a:endCxn id="19464"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19476" name="Straight Connector 25"/>
            <p:cNvCxnSpPr>
              <a:cxnSpLocks noChangeShapeType="1"/>
              <a:stCxn id="19463" idx="1"/>
              <a:endCxn id="19462"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19477" name="Straight Connector 26"/>
            <p:cNvCxnSpPr>
              <a:cxnSpLocks noChangeShapeType="1"/>
              <a:stCxn id="19463" idx="3"/>
              <a:endCxn id="19464"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19478" name="Straight Connector 30"/>
            <p:cNvCxnSpPr>
              <a:cxnSpLocks noChangeShapeType="1"/>
              <a:stCxn id="19462" idx="2"/>
              <a:endCxn id="19467"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19479" name="Straight Connector 33"/>
            <p:cNvCxnSpPr>
              <a:cxnSpLocks noChangeShapeType="1"/>
              <a:stCxn id="19462" idx="2"/>
              <a:endCxn id="19466"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19480" name="Straight Connector 36"/>
            <p:cNvCxnSpPr>
              <a:cxnSpLocks noChangeShapeType="1"/>
              <a:stCxn id="19465" idx="0"/>
              <a:endCxn id="19462"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19481" name="Straight Connector 39"/>
            <p:cNvCxnSpPr>
              <a:cxnSpLocks noChangeShapeType="1"/>
              <a:stCxn id="19467" idx="2"/>
              <a:endCxn id="19468"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19482" name="Straight Connector 40"/>
            <p:cNvCxnSpPr>
              <a:cxnSpLocks noChangeShapeType="1"/>
              <a:stCxn id="19467" idx="2"/>
              <a:endCxn id="19469"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19483" name="Straight Connector 45"/>
            <p:cNvCxnSpPr>
              <a:cxnSpLocks noChangeShapeType="1"/>
              <a:stCxn id="19465" idx="2"/>
              <a:endCxn id="19470"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19484" name="Straight Connector 46"/>
            <p:cNvCxnSpPr>
              <a:cxnSpLocks noChangeShapeType="1"/>
              <a:stCxn id="19465" idx="2"/>
              <a:endCxn id="19471"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19485" name="Straight Connector 51"/>
            <p:cNvCxnSpPr>
              <a:cxnSpLocks noChangeShapeType="1"/>
              <a:stCxn id="19466" idx="2"/>
              <a:endCxn id="19472"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19486" name="Straight Connector 52"/>
            <p:cNvCxnSpPr>
              <a:cxnSpLocks noChangeShapeType="1"/>
              <a:stCxn id="19466" idx="2"/>
              <a:endCxn id="19473"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21507"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ea typeface="ＭＳ Ｐゴシック" charset="-128"/>
                <a:cs typeface="ＭＳ Ｐゴシック" charset="-128"/>
              </a:rPr>
              <a:t>Phonology</a:t>
            </a:r>
          </a:p>
          <a:p>
            <a:pPr eaLnBrk="1" hangingPunct="1"/>
            <a:r>
              <a:rPr lang="en-US" sz="3200">
                <a:solidFill>
                  <a:srgbClr val="848484"/>
                </a:solidFill>
                <a:ea typeface="ＭＳ Ｐゴシック" charset="-128"/>
                <a:cs typeface="ＭＳ Ｐゴシック" charset="-128"/>
              </a:rPr>
              <a:t>Morphology</a:t>
            </a:r>
          </a:p>
          <a:p>
            <a:pPr eaLnBrk="1" hangingPunct="1"/>
            <a:r>
              <a:rPr lang="en-US" sz="3200">
                <a:solidFill>
                  <a:srgbClr val="848484"/>
                </a:solidFill>
                <a:ea typeface="ＭＳ Ｐゴシック" charset="-128"/>
                <a:cs typeface="ＭＳ Ｐゴシック" charset="-128"/>
              </a:rPr>
              <a:t>Syntax</a:t>
            </a:r>
          </a:p>
          <a:p>
            <a:pPr eaLnBrk="1" hangingPunct="1"/>
            <a:r>
              <a:rPr lang="en-US" sz="3200">
                <a:solidFill>
                  <a:srgbClr val="848484"/>
                </a:solidFill>
                <a:ea typeface="ＭＳ Ｐゴシック" charset="-128"/>
                <a:cs typeface="ＭＳ Ｐゴシック" charset="-128"/>
              </a:rPr>
              <a:t>Semantics</a:t>
            </a:r>
          </a:p>
          <a:p>
            <a:pPr eaLnBrk="1" hangingPunct="1"/>
            <a:r>
              <a:rPr lang="en-US" sz="3200">
                <a:solidFill>
                  <a:srgbClr val="848484"/>
                </a:solidFill>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6"/>
          <p:cNvGrpSpPr>
            <a:grpSpLocks/>
          </p:cNvGrpSpPr>
          <p:nvPr/>
        </p:nvGrpSpPr>
        <p:grpSpPr bwMode="auto">
          <a:xfrm>
            <a:off x="3048000" y="2282825"/>
            <a:ext cx="5562600" cy="2676525"/>
            <a:chOff x="3048000" y="2283023"/>
            <a:chExt cx="5562600" cy="2675931"/>
          </a:xfrm>
        </p:grpSpPr>
        <p:sp>
          <p:nvSpPr>
            <p:cNvPr id="21509"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21510"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21511"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21512"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21513"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21514"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21515"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21516"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21517"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21518"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21519"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21520"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21521"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21522" name="Straight Connector 20"/>
            <p:cNvCxnSpPr>
              <a:cxnSpLocks noChangeShapeType="1"/>
              <a:stCxn id="21509" idx="2"/>
              <a:endCxn id="21510"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21523" name="Straight Connector 21"/>
            <p:cNvCxnSpPr>
              <a:cxnSpLocks noChangeShapeType="1"/>
              <a:stCxn id="21509" idx="2"/>
              <a:endCxn id="21512"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21524" name="Straight Connector 22"/>
            <p:cNvCxnSpPr>
              <a:cxnSpLocks noChangeShapeType="1"/>
              <a:stCxn id="21511" idx="1"/>
              <a:endCxn id="21510"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21525" name="Straight Connector 23"/>
            <p:cNvCxnSpPr>
              <a:cxnSpLocks noChangeShapeType="1"/>
              <a:stCxn id="21511" idx="3"/>
              <a:endCxn id="21512"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21526" name="Straight Connector 24"/>
            <p:cNvCxnSpPr>
              <a:cxnSpLocks noChangeShapeType="1"/>
              <a:stCxn id="21510" idx="2"/>
              <a:endCxn id="21515"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21527" name="Straight Connector 25"/>
            <p:cNvCxnSpPr>
              <a:cxnSpLocks noChangeShapeType="1"/>
              <a:stCxn id="21510" idx="2"/>
              <a:endCxn id="21514"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21528" name="Straight Connector 26"/>
            <p:cNvCxnSpPr>
              <a:cxnSpLocks noChangeShapeType="1"/>
              <a:stCxn id="21513" idx="0"/>
              <a:endCxn id="21510"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21529" name="Straight Connector 27"/>
            <p:cNvCxnSpPr>
              <a:cxnSpLocks noChangeShapeType="1"/>
              <a:stCxn id="21515" idx="2"/>
              <a:endCxn id="21516"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21530" name="Straight Connector 28"/>
            <p:cNvCxnSpPr>
              <a:cxnSpLocks noChangeShapeType="1"/>
              <a:stCxn id="21515" idx="2"/>
              <a:endCxn id="21517"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21531" name="Straight Connector 29"/>
            <p:cNvCxnSpPr>
              <a:cxnSpLocks noChangeShapeType="1"/>
              <a:stCxn id="21513" idx="2"/>
              <a:endCxn id="21518"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21532" name="Straight Connector 30"/>
            <p:cNvCxnSpPr>
              <a:cxnSpLocks noChangeShapeType="1"/>
              <a:stCxn id="21513" idx="2"/>
              <a:endCxn id="21519"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21533" name="Straight Connector 31"/>
            <p:cNvCxnSpPr>
              <a:cxnSpLocks noChangeShapeType="1"/>
              <a:stCxn id="21514" idx="2"/>
              <a:endCxn id="21520"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21534" name="Straight Connector 32"/>
            <p:cNvCxnSpPr>
              <a:cxnSpLocks noChangeShapeType="1"/>
              <a:stCxn id="21514" idx="2"/>
              <a:endCxn id="21521"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hlinkClick r:id="rId3"/>
              </a:rPr>
              <a:t>Phonology</a:t>
            </a:r>
            <a:endParaRPr lang="en-US">
              <a:ea typeface="ＭＳ Ｐゴシック" charset="-128"/>
              <a:cs typeface="ＭＳ Ｐゴシック" charset="-128"/>
            </a:endParaRPr>
          </a:p>
        </p:txBody>
      </p:sp>
      <p:sp>
        <p:nvSpPr>
          <p:cNvPr id="124931" name="Rectangle 3"/>
          <p:cNvSpPr>
            <a:spLocks noGrp="1" noChangeArrowheads="1"/>
          </p:cNvSpPr>
          <p:nvPr>
            <p:ph type="body" idx="1"/>
          </p:nvPr>
        </p:nvSpPr>
        <p:spPr>
          <a:xfrm>
            <a:off x="1182688" y="2017713"/>
            <a:ext cx="7772400" cy="3849687"/>
          </a:xfrm>
        </p:spPr>
        <p:txBody>
          <a:bodyPr/>
          <a:lstStyle/>
          <a:p>
            <a:pPr eaLnBrk="1" hangingPunct="1"/>
            <a:r>
              <a:rPr lang="en-US" dirty="0">
                <a:ea typeface="ＭＳ Ｐゴシック" charset="-128"/>
                <a:cs typeface="ＭＳ Ｐゴシック" charset="-128"/>
              </a:rPr>
              <a:t>The sounds of a language</a:t>
            </a:r>
          </a:p>
          <a:p>
            <a:pPr lvl="1" eaLnBrk="1" hangingPunct="1"/>
            <a:r>
              <a:rPr lang="en-US" dirty="0">
                <a:hlinkClick r:id="rId4"/>
              </a:rPr>
              <a:t>Phonemes</a:t>
            </a:r>
            <a:r>
              <a:rPr lang="en-US" dirty="0"/>
              <a:t>, </a:t>
            </a:r>
            <a:r>
              <a:rPr lang="en-US" dirty="0">
                <a:hlinkClick r:id="rId5"/>
              </a:rPr>
              <a:t>allophones </a:t>
            </a:r>
            <a:r>
              <a:rPr lang="en-US" dirty="0"/>
              <a:t>&amp; </a:t>
            </a:r>
            <a:r>
              <a:rPr lang="en-US" dirty="0">
                <a:hlinkClick r:id="rId6"/>
              </a:rPr>
              <a:t>phones</a:t>
            </a:r>
            <a:endParaRPr lang="en-US" dirty="0"/>
          </a:p>
          <a:p>
            <a:pPr lvl="2" eaLnBrk="1" hangingPunct="1"/>
            <a:r>
              <a:rPr lang="en-US" i="1" dirty="0"/>
              <a:t>Phonemes</a:t>
            </a:r>
            <a:r>
              <a:rPr lang="en-US" dirty="0"/>
              <a:t> - abstract (mental) representations of the sound units in a language</a:t>
            </a:r>
            <a:endParaRPr lang="en-US" dirty="0" smtClean="0"/>
          </a:p>
          <a:p>
            <a:pPr lvl="1" eaLnBrk="1" hangingPunct="1"/>
            <a:r>
              <a:rPr lang="en-US" dirty="0" smtClean="0"/>
              <a:t>Rules </a:t>
            </a:r>
            <a:r>
              <a:rPr lang="en-US" dirty="0"/>
              <a:t>about how to put the sounds together</a:t>
            </a:r>
          </a:p>
          <a:p>
            <a:pPr lvl="2" eaLnBrk="1" hangingPunct="1"/>
            <a:r>
              <a:rPr lang="en-US" dirty="0"/>
              <a:t>Includes sound structures like </a:t>
            </a:r>
            <a:r>
              <a:rPr lang="en-US" i="1" dirty="0"/>
              <a:t>syllables</a:t>
            </a:r>
            <a:r>
              <a:rPr lang="en-US" dirty="0"/>
              <a:t>, </a:t>
            </a:r>
            <a:r>
              <a:rPr lang="en-US" i="1" dirty="0"/>
              <a:t>onsets</a:t>
            </a:r>
            <a:r>
              <a:rPr lang="en-US" dirty="0"/>
              <a:t>, </a:t>
            </a:r>
            <a:r>
              <a:rPr lang="en-US" i="1" dirty="0"/>
              <a:t>rhymes</a:t>
            </a:r>
          </a:p>
        </p:txBody>
      </p:sp>
      <p:sp>
        <p:nvSpPr>
          <p:cNvPr id="23556" name="Rectangle 5"/>
          <p:cNvSpPr>
            <a:spLocks noChangeArrowheads="1"/>
          </p:cNvSpPr>
          <p:nvPr/>
        </p:nvSpPr>
        <p:spPr bwMode="auto">
          <a:xfrm>
            <a:off x="990600" y="4837113"/>
            <a:ext cx="6934200" cy="1411287"/>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endParaRPr lang="en-US" sz="28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Phonology</a:t>
            </a:r>
          </a:p>
        </p:txBody>
      </p:sp>
      <p:sp>
        <p:nvSpPr>
          <p:cNvPr id="25603" name="Text Box 5"/>
          <p:cNvSpPr txBox="1">
            <a:spLocks noChangeArrowheads="1"/>
          </p:cNvSpPr>
          <p:nvPr/>
        </p:nvSpPr>
        <p:spPr bwMode="auto">
          <a:xfrm>
            <a:off x="381000" y="2819400"/>
            <a:ext cx="2943225" cy="457200"/>
          </a:xfrm>
          <a:prstGeom prst="rect">
            <a:avLst/>
          </a:prstGeom>
          <a:noFill/>
          <a:ln w="9525">
            <a:noFill/>
            <a:miter lim="800000"/>
            <a:headEnd/>
            <a:tailEnd/>
          </a:ln>
        </p:spPr>
        <p:txBody>
          <a:bodyPr wrap="none">
            <a:prstTxWarp prst="textNoShape">
              <a:avLst/>
            </a:prstTxWarp>
            <a:spAutoFit/>
          </a:bodyPr>
          <a:lstStyle/>
          <a:p>
            <a:r>
              <a:rPr lang="en-US"/>
              <a:t>Listen to the ‘p’ sound</a:t>
            </a:r>
          </a:p>
        </p:txBody>
      </p:sp>
      <p:sp>
        <p:nvSpPr>
          <p:cNvPr id="145414" name="Text Box 6"/>
          <p:cNvSpPr txBox="1">
            <a:spLocks noChangeArrowheads="1"/>
          </p:cNvSpPr>
          <p:nvPr/>
        </p:nvSpPr>
        <p:spPr bwMode="auto">
          <a:xfrm>
            <a:off x="3668713" y="2530475"/>
            <a:ext cx="590550" cy="457200"/>
          </a:xfrm>
          <a:prstGeom prst="rect">
            <a:avLst/>
          </a:prstGeom>
          <a:noFill/>
          <a:ln w="9525">
            <a:noFill/>
            <a:miter lim="800000"/>
            <a:headEnd/>
            <a:tailEnd/>
          </a:ln>
        </p:spPr>
        <p:txBody>
          <a:bodyPr wrap="none">
            <a:prstTxWarp prst="textNoShape">
              <a:avLst/>
            </a:prstTxWarp>
            <a:spAutoFit/>
          </a:bodyPr>
          <a:lstStyle/>
          <a:p>
            <a:r>
              <a:rPr lang="en-US"/>
              <a:t>pill</a:t>
            </a:r>
          </a:p>
        </p:txBody>
      </p:sp>
      <p:sp>
        <p:nvSpPr>
          <p:cNvPr id="145415" name="Text Box 7"/>
          <p:cNvSpPr txBox="1">
            <a:spLocks noChangeArrowheads="1"/>
          </p:cNvSpPr>
          <p:nvPr/>
        </p:nvSpPr>
        <p:spPr bwMode="auto">
          <a:xfrm>
            <a:off x="3633788" y="3140075"/>
            <a:ext cx="709612" cy="457200"/>
          </a:xfrm>
          <a:prstGeom prst="rect">
            <a:avLst/>
          </a:prstGeom>
          <a:noFill/>
          <a:ln w="9525">
            <a:noFill/>
            <a:miter lim="800000"/>
            <a:headEnd/>
            <a:tailEnd/>
          </a:ln>
        </p:spPr>
        <p:txBody>
          <a:bodyPr wrap="none">
            <a:prstTxWarp prst="textNoShape">
              <a:avLst/>
            </a:prstTxWarp>
            <a:spAutoFit/>
          </a:bodyPr>
          <a:lstStyle/>
          <a:p>
            <a:r>
              <a:rPr lang="en-US"/>
              <a:t>spill</a:t>
            </a:r>
          </a:p>
        </p:txBody>
      </p:sp>
      <p:sp>
        <p:nvSpPr>
          <p:cNvPr id="145416" name="Text Box 8"/>
          <p:cNvSpPr txBox="1">
            <a:spLocks noChangeArrowheads="1"/>
          </p:cNvSpPr>
          <p:nvPr/>
        </p:nvSpPr>
        <p:spPr bwMode="auto">
          <a:xfrm>
            <a:off x="5073650" y="2530475"/>
            <a:ext cx="641350" cy="457200"/>
          </a:xfrm>
          <a:prstGeom prst="rect">
            <a:avLst/>
          </a:prstGeom>
          <a:noFill/>
          <a:ln w="9525">
            <a:noFill/>
            <a:miter lim="800000"/>
            <a:headEnd/>
            <a:tailEnd/>
          </a:ln>
        </p:spPr>
        <p:txBody>
          <a:bodyPr wrap="none">
            <a:prstTxWarp prst="textNoShape">
              <a:avLst/>
            </a:prstTxWarp>
            <a:spAutoFit/>
          </a:bodyPr>
          <a:lstStyle/>
          <a:p>
            <a:r>
              <a:rPr lang="en-US"/>
              <a:t>[p</a:t>
            </a:r>
            <a:r>
              <a:rPr lang="en-US" baseline="30000"/>
              <a:t>h</a:t>
            </a:r>
            <a:r>
              <a:rPr lang="en-US"/>
              <a:t>]</a:t>
            </a:r>
          </a:p>
        </p:txBody>
      </p:sp>
      <p:sp>
        <p:nvSpPr>
          <p:cNvPr id="145417" name="Text Box 9"/>
          <p:cNvSpPr txBox="1">
            <a:spLocks noChangeArrowheads="1"/>
          </p:cNvSpPr>
          <p:nvPr/>
        </p:nvSpPr>
        <p:spPr bwMode="auto">
          <a:xfrm>
            <a:off x="5105400" y="3140075"/>
            <a:ext cx="539750" cy="457200"/>
          </a:xfrm>
          <a:prstGeom prst="rect">
            <a:avLst/>
          </a:prstGeom>
          <a:noFill/>
          <a:ln w="9525">
            <a:noFill/>
            <a:miter lim="800000"/>
            <a:headEnd/>
            <a:tailEnd/>
          </a:ln>
        </p:spPr>
        <p:txBody>
          <a:bodyPr wrap="none">
            <a:prstTxWarp prst="textNoShape">
              <a:avLst/>
            </a:prstTxWarp>
            <a:spAutoFit/>
          </a:bodyPr>
          <a:lstStyle/>
          <a:p>
            <a:r>
              <a:rPr lang="en-US"/>
              <a:t>[p]</a:t>
            </a:r>
          </a:p>
        </p:txBody>
      </p:sp>
      <p:sp>
        <p:nvSpPr>
          <p:cNvPr id="145418" name="Text Box 10"/>
          <p:cNvSpPr txBox="1">
            <a:spLocks noChangeArrowheads="1"/>
          </p:cNvSpPr>
          <p:nvPr/>
        </p:nvSpPr>
        <p:spPr bwMode="auto">
          <a:xfrm>
            <a:off x="1066800" y="3978275"/>
            <a:ext cx="7239000" cy="822325"/>
          </a:xfrm>
          <a:prstGeom prst="rect">
            <a:avLst/>
          </a:prstGeom>
          <a:noFill/>
          <a:ln w="9525">
            <a:noFill/>
            <a:miter lim="800000"/>
            <a:headEnd/>
            <a:tailEnd/>
          </a:ln>
        </p:spPr>
        <p:txBody>
          <a:bodyPr>
            <a:prstTxWarp prst="textNoShape">
              <a:avLst/>
            </a:prstTxWarp>
            <a:spAutoFit/>
          </a:bodyPr>
          <a:lstStyle/>
          <a:p>
            <a:r>
              <a:rPr lang="en-US"/>
              <a:t>Rule: If /p/ is used in word initial position you add </a:t>
            </a:r>
            <a:r>
              <a:rPr lang="en-US" i="1"/>
              <a:t>aspiration</a:t>
            </a:r>
            <a:r>
              <a:rPr lang="en-US"/>
              <a:t> (a puff of air), if word internal don’t aspirate</a:t>
            </a:r>
          </a:p>
        </p:txBody>
      </p:sp>
      <p:sp>
        <p:nvSpPr>
          <p:cNvPr id="145420" name="Text Box 12"/>
          <p:cNvSpPr txBox="1">
            <a:spLocks noChangeArrowheads="1"/>
          </p:cNvSpPr>
          <p:nvPr/>
        </p:nvSpPr>
        <p:spPr bwMode="auto">
          <a:xfrm>
            <a:off x="6781800" y="2835275"/>
            <a:ext cx="533400" cy="457200"/>
          </a:xfrm>
          <a:prstGeom prst="rect">
            <a:avLst/>
          </a:prstGeom>
          <a:noFill/>
          <a:ln w="9525">
            <a:noFill/>
            <a:miter lim="800000"/>
            <a:headEnd/>
            <a:tailEnd/>
          </a:ln>
        </p:spPr>
        <p:txBody>
          <a:bodyPr>
            <a:prstTxWarp prst="textNoShape">
              <a:avLst/>
            </a:prstTxWarp>
            <a:spAutoFit/>
          </a:bodyPr>
          <a:lstStyle/>
          <a:p>
            <a:r>
              <a:rPr lang="en-US"/>
              <a:t>/p/</a:t>
            </a:r>
          </a:p>
        </p:txBody>
      </p:sp>
      <p:sp>
        <p:nvSpPr>
          <p:cNvPr id="145421" name="Text Box 13"/>
          <p:cNvSpPr txBox="1">
            <a:spLocks noChangeArrowheads="1"/>
          </p:cNvSpPr>
          <p:nvPr/>
        </p:nvSpPr>
        <p:spPr bwMode="auto">
          <a:xfrm>
            <a:off x="4648200" y="1905000"/>
            <a:ext cx="1600200" cy="457200"/>
          </a:xfrm>
          <a:prstGeom prst="rect">
            <a:avLst/>
          </a:prstGeom>
          <a:noFill/>
          <a:ln w="9525">
            <a:noFill/>
            <a:miter lim="800000"/>
            <a:headEnd/>
            <a:tailEnd/>
          </a:ln>
        </p:spPr>
        <p:txBody>
          <a:bodyPr>
            <a:prstTxWarp prst="textNoShape">
              <a:avLst/>
            </a:prstTxWarp>
            <a:spAutoFit/>
          </a:bodyPr>
          <a:lstStyle/>
          <a:p>
            <a:r>
              <a:rPr lang="en-US" u="sng"/>
              <a:t>allophones</a:t>
            </a:r>
            <a:endParaRPr lang="en-US"/>
          </a:p>
        </p:txBody>
      </p:sp>
      <p:sp>
        <p:nvSpPr>
          <p:cNvPr id="145422" name="Text Box 14"/>
          <p:cNvSpPr txBox="1">
            <a:spLocks noChangeArrowheads="1"/>
          </p:cNvSpPr>
          <p:nvPr/>
        </p:nvSpPr>
        <p:spPr bwMode="auto">
          <a:xfrm>
            <a:off x="6400800" y="1905000"/>
            <a:ext cx="1600200" cy="457200"/>
          </a:xfrm>
          <a:prstGeom prst="rect">
            <a:avLst/>
          </a:prstGeom>
          <a:noFill/>
          <a:ln w="9525">
            <a:noFill/>
            <a:miter lim="800000"/>
            <a:headEnd/>
            <a:tailEnd/>
          </a:ln>
        </p:spPr>
        <p:txBody>
          <a:bodyPr>
            <a:prstTxWarp prst="textNoShape">
              <a:avLst/>
            </a:prstTxWarp>
            <a:spAutoFit/>
          </a:bodyPr>
          <a:lstStyle/>
          <a:p>
            <a:r>
              <a:rPr lang="en-US" u="sng"/>
              <a:t>phonemes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a:t>What is “psycholinguistics”?</a:t>
            </a:r>
          </a:p>
        </p:txBody>
      </p:sp>
      <p:grpSp>
        <p:nvGrpSpPr>
          <p:cNvPr id="2" name="Group 1027"/>
          <p:cNvGrpSpPr>
            <a:grpSpLocks/>
          </p:cNvGrpSpPr>
          <p:nvPr/>
        </p:nvGrpSpPr>
        <p:grpSpPr bwMode="auto">
          <a:xfrm>
            <a:off x="4572000" y="2971800"/>
            <a:ext cx="3733800" cy="2781300"/>
            <a:chOff x="720" y="1200"/>
            <a:chExt cx="2352" cy="1752"/>
          </a:xfrm>
        </p:grpSpPr>
        <p:sp>
          <p:nvSpPr>
            <p:cNvPr id="24590" name="Rectangle 1028"/>
            <p:cNvSpPr>
              <a:spLocks noChangeArrowheads="1"/>
            </p:cNvSpPr>
            <p:nvPr/>
          </p:nvSpPr>
          <p:spPr bwMode="auto">
            <a:xfrm>
              <a:off x="720" y="1200"/>
              <a:ext cx="2304" cy="1728"/>
            </a:xfrm>
            <a:prstGeom prst="rect">
              <a:avLst/>
            </a:prstGeom>
            <a:solidFill>
              <a:srgbClr val="136A4E">
                <a:alpha val="20000"/>
              </a:srgbClr>
            </a:solidFill>
            <a:ln w="9525">
              <a:noFill/>
              <a:miter lim="800000"/>
              <a:headEnd/>
              <a:tailEnd/>
            </a:ln>
          </p:spPr>
          <p:txBody>
            <a:bodyPr wrap="none" anchor="ctr">
              <a:prstTxWarp prst="textNoShape">
                <a:avLst/>
              </a:prstTxWarp>
            </a:bodyPr>
            <a:lstStyle/>
            <a:p>
              <a:endParaRPr lang="en-US"/>
            </a:p>
          </p:txBody>
        </p:sp>
        <p:sp>
          <p:nvSpPr>
            <p:cNvPr id="24591" name="Line 1029"/>
            <p:cNvSpPr>
              <a:spLocks noChangeShapeType="1"/>
            </p:cNvSpPr>
            <p:nvPr/>
          </p:nvSpPr>
          <p:spPr bwMode="auto">
            <a:xfrm>
              <a:off x="832" y="2952"/>
              <a:ext cx="2240" cy="0"/>
            </a:xfrm>
            <a:prstGeom prst="line">
              <a:avLst/>
            </a:prstGeom>
            <a:noFill/>
            <a:ln w="76200">
              <a:solidFill>
                <a:schemeClr val="bg2"/>
              </a:solidFill>
              <a:round/>
              <a:headEnd/>
              <a:tailEnd/>
            </a:ln>
          </p:spPr>
          <p:txBody>
            <a:bodyPr wrap="none" anchor="ctr">
              <a:prstTxWarp prst="textNoShape">
                <a:avLst/>
              </a:prstTxWarp>
            </a:bodyPr>
            <a:lstStyle/>
            <a:p>
              <a:endParaRPr lang="en-US"/>
            </a:p>
          </p:txBody>
        </p:sp>
        <p:sp>
          <p:nvSpPr>
            <p:cNvPr id="24592" name="Line 1030"/>
            <p:cNvSpPr>
              <a:spLocks noChangeShapeType="1"/>
            </p:cNvSpPr>
            <p:nvPr/>
          </p:nvSpPr>
          <p:spPr bwMode="auto">
            <a:xfrm>
              <a:off x="3048" y="1312"/>
              <a:ext cx="0" cy="1632"/>
            </a:xfrm>
            <a:prstGeom prst="line">
              <a:avLst/>
            </a:prstGeom>
            <a:noFill/>
            <a:ln w="76200">
              <a:solidFill>
                <a:schemeClr val="bg2"/>
              </a:solidFill>
              <a:round/>
              <a:headEnd/>
              <a:tailEnd/>
            </a:ln>
          </p:spPr>
          <p:txBody>
            <a:bodyPr wrap="none" anchor="ctr">
              <a:prstTxWarp prst="textNoShape">
                <a:avLst/>
              </a:prstTxWarp>
            </a:bodyPr>
            <a:lstStyle/>
            <a:p>
              <a:endParaRPr lang="en-US"/>
            </a:p>
          </p:txBody>
        </p:sp>
      </p:grpSp>
      <p:grpSp>
        <p:nvGrpSpPr>
          <p:cNvPr id="3" name="Group 1031"/>
          <p:cNvGrpSpPr>
            <a:grpSpLocks/>
          </p:cNvGrpSpPr>
          <p:nvPr/>
        </p:nvGrpSpPr>
        <p:grpSpPr bwMode="auto">
          <a:xfrm>
            <a:off x="533400" y="2971800"/>
            <a:ext cx="3733800" cy="2781300"/>
            <a:chOff x="720" y="1200"/>
            <a:chExt cx="2352" cy="1752"/>
          </a:xfrm>
        </p:grpSpPr>
        <p:sp>
          <p:nvSpPr>
            <p:cNvPr id="24587" name="Rectangle 1032"/>
            <p:cNvSpPr>
              <a:spLocks noChangeArrowheads="1"/>
            </p:cNvSpPr>
            <p:nvPr/>
          </p:nvSpPr>
          <p:spPr bwMode="auto">
            <a:xfrm>
              <a:off x="720" y="1200"/>
              <a:ext cx="2304" cy="1728"/>
            </a:xfrm>
            <a:prstGeom prst="rect">
              <a:avLst/>
            </a:prstGeom>
            <a:solidFill>
              <a:srgbClr val="136A4E">
                <a:alpha val="20000"/>
              </a:srgbClr>
            </a:solidFill>
            <a:ln w="9525">
              <a:noFill/>
              <a:miter lim="800000"/>
              <a:headEnd/>
              <a:tailEnd/>
            </a:ln>
          </p:spPr>
          <p:txBody>
            <a:bodyPr wrap="none" anchor="ctr">
              <a:prstTxWarp prst="textNoShape">
                <a:avLst/>
              </a:prstTxWarp>
            </a:bodyPr>
            <a:lstStyle/>
            <a:p>
              <a:endParaRPr lang="en-US"/>
            </a:p>
          </p:txBody>
        </p:sp>
        <p:sp>
          <p:nvSpPr>
            <p:cNvPr id="24588" name="Line 1033"/>
            <p:cNvSpPr>
              <a:spLocks noChangeShapeType="1"/>
            </p:cNvSpPr>
            <p:nvPr/>
          </p:nvSpPr>
          <p:spPr bwMode="auto">
            <a:xfrm>
              <a:off x="832" y="2952"/>
              <a:ext cx="2240" cy="0"/>
            </a:xfrm>
            <a:prstGeom prst="line">
              <a:avLst/>
            </a:prstGeom>
            <a:noFill/>
            <a:ln w="76200">
              <a:solidFill>
                <a:schemeClr val="bg2"/>
              </a:solidFill>
              <a:round/>
              <a:headEnd/>
              <a:tailEnd/>
            </a:ln>
          </p:spPr>
          <p:txBody>
            <a:bodyPr wrap="none" anchor="ctr">
              <a:prstTxWarp prst="textNoShape">
                <a:avLst/>
              </a:prstTxWarp>
            </a:bodyPr>
            <a:lstStyle/>
            <a:p>
              <a:endParaRPr lang="en-US"/>
            </a:p>
          </p:txBody>
        </p:sp>
        <p:sp>
          <p:nvSpPr>
            <p:cNvPr id="24589" name="Line 1034"/>
            <p:cNvSpPr>
              <a:spLocks noChangeShapeType="1"/>
            </p:cNvSpPr>
            <p:nvPr/>
          </p:nvSpPr>
          <p:spPr bwMode="auto">
            <a:xfrm>
              <a:off x="3048" y="1312"/>
              <a:ext cx="0" cy="1632"/>
            </a:xfrm>
            <a:prstGeom prst="line">
              <a:avLst/>
            </a:prstGeom>
            <a:noFill/>
            <a:ln w="76200">
              <a:solidFill>
                <a:schemeClr val="bg2"/>
              </a:solidFill>
              <a:round/>
              <a:headEnd/>
              <a:tailEnd/>
            </a:ln>
          </p:spPr>
          <p:txBody>
            <a:bodyPr wrap="none" anchor="ctr">
              <a:prstTxWarp prst="textNoShape">
                <a:avLst/>
              </a:prstTxWarp>
            </a:bodyPr>
            <a:lstStyle/>
            <a:p>
              <a:endParaRPr lang="en-US"/>
            </a:p>
          </p:txBody>
        </p:sp>
      </p:grpSp>
      <p:sp>
        <p:nvSpPr>
          <p:cNvPr id="26635" name="Rectangle 1035"/>
          <p:cNvSpPr>
            <a:spLocks noGrp="1" noChangeArrowheads="1"/>
          </p:cNvSpPr>
          <p:nvPr>
            <p:ph type="body" idx="1"/>
          </p:nvPr>
        </p:nvSpPr>
        <p:spPr>
          <a:xfrm>
            <a:off x="792163" y="3048000"/>
            <a:ext cx="3322637" cy="2819400"/>
          </a:xfrm>
          <a:noFill/>
        </p:spPr>
        <p:txBody>
          <a:bodyPr/>
          <a:lstStyle/>
          <a:p>
            <a:pPr eaLnBrk="1" hangingPunct="1">
              <a:buFont typeface="Wingdings" charset="2"/>
              <a:buNone/>
            </a:pPr>
            <a:r>
              <a:rPr kumimoji="1" lang="en-US" sz="2800" u="sng"/>
              <a:t>Mental Processes</a:t>
            </a:r>
            <a:endParaRPr kumimoji="1" lang="en-US" sz="2800"/>
          </a:p>
          <a:p>
            <a:pPr eaLnBrk="1" hangingPunct="1">
              <a:lnSpc>
                <a:spcPct val="80000"/>
              </a:lnSpc>
              <a:buClr>
                <a:schemeClr val="tx1"/>
              </a:buClr>
              <a:buFontTx/>
              <a:buChar char="-"/>
            </a:pPr>
            <a:r>
              <a:rPr kumimoji="1" lang="en-US" sz="2400"/>
              <a:t>Short Term Memory</a:t>
            </a:r>
          </a:p>
          <a:p>
            <a:pPr eaLnBrk="1" hangingPunct="1">
              <a:lnSpc>
                <a:spcPct val="80000"/>
              </a:lnSpc>
              <a:buClr>
                <a:schemeClr val="tx1"/>
              </a:buClr>
              <a:buFontTx/>
              <a:buChar char="-"/>
            </a:pPr>
            <a:r>
              <a:rPr kumimoji="1" lang="en-US" sz="2400"/>
              <a:t>Long Term Memory</a:t>
            </a:r>
          </a:p>
          <a:p>
            <a:pPr eaLnBrk="1" hangingPunct="1">
              <a:lnSpc>
                <a:spcPct val="80000"/>
              </a:lnSpc>
              <a:buClr>
                <a:schemeClr val="tx1"/>
              </a:buClr>
              <a:buFontTx/>
              <a:buChar char="-"/>
            </a:pPr>
            <a:r>
              <a:rPr kumimoji="1" lang="en-US" sz="2400"/>
              <a:t>Encoding</a:t>
            </a:r>
          </a:p>
          <a:p>
            <a:pPr eaLnBrk="1" hangingPunct="1">
              <a:lnSpc>
                <a:spcPct val="80000"/>
              </a:lnSpc>
              <a:buClr>
                <a:schemeClr val="tx1"/>
              </a:buClr>
              <a:buFontTx/>
              <a:buChar char="-"/>
            </a:pPr>
            <a:r>
              <a:rPr kumimoji="1" lang="en-US" sz="2400"/>
              <a:t>Retrieval</a:t>
            </a:r>
          </a:p>
          <a:p>
            <a:pPr eaLnBrk="1" hangingPunct="1">
              <a:lnSpc>
                <a:spcPct val="80000"/>
              </a:lnSpc>
              <a:buClr>
                <a:schemeClr val="tx1"/>
              </a:buClr>
              <a:buFontTx/>
              <a:buChar char="-"/>
            </a:pPr>
            <a:r>
              <a:rPr kumimoji="1" lang="en-US" sz="2400"/>
              <a:t>Mental Representations</a:t>
            </a:r>
          </a:p>
        </p:txBody>
      </p:sp>
      <p:sp>
        <p:nvSpPr>
          <p:cNvPr id="26636" name="Rectangle 1036"/>
          <p:cNvSpPr>
            <a:spLocks noChangeArrowheads="1"/>
          </p:cNvSpPr>
          <p:nvPr/>
        </p:nvSpPr>
        <p:spPr bwMode="auto">
          <a:xfrm>
            <a:off x="4953000" y="3048000"/>
            <a:ext cx="2895600" cy="2514600"/>
          </a:xfrm>
          <a:prstGeom prst="rect">
            <a:avLst/>
          </a:prstGeom>
          <a:noFill/>
          <a:ln w="9525">
            <a:noFill/>
            <a:miter lim="800000"/>
            <a:headEnd/>
            <a:tailEnd/>
          </a:ln>
        </p:spPr>
        <p:txBody>
          <a:bodyPr>
            <a:prstTxWarp prst="textNoShape">
              <a:avLst/>
            </a:prstTxWarp>
          </a:bodyPr>
          <a:lstStyle/>
          <a:p>
            <a:pPr>
              <a:buClr>
                <a:schemeClr val="accent1"/>
              </a:buClr>
              <a:buSzPct val="90000"/>
              <a:buFont typeface="Monotype Sorts" charset="2"/>
              <a:buNone/>
            </a:pPr>
            <a:r>
              <a:rPr lang="en-US" sz="2800" u="sng"/>
              <a:t>Linguistic Theory</a:t>
            </a:r>
            <a:endParaRPr lang="en-US"/>
          </a:p>
          <a:p>
            <a:pPr>
              <a:lnSpc>
                <a:spcPct val="110000"/>
              </a:lnSpc>
              <a:buClr>
                <a:schemeClr val="tx1"/>
              </a:buClr>
              <a:buFontTx/>
              <a:buChar char="-"/>
            </a:pPr>
            <a:r>
              <a:rPr lang="en-US"/>
              <a:t> Phonology</a:t>
            </a:r>
          </a:p>
          <a:p>
            <a:pPr>
              <a:lnSpc>
                <a:spcPct val="110000"/>
              </a:lnSpc>
              <a:buClr>
                <a:schemeClr val="tx1"/>
              </a:buClr>
              <a:buFontTx/>
              <a:buChar char="-"/>
            </a:pPr>
            <a:r>
              <a:rPr lang="en-US"/>
              <a:t> Morphology</a:t>
            </a:r>
          </a:p>
          <a:p>
            <a:pPr>
              <a:lnSpc>
                <a:spcPct val="110000"/>
              </a:lnSpc>
              <a:buClr>
                <a:schemeClr val="tx1"/>
              </a:buClr>
              <a:buFontTx/>
              <a:buChar char="-"/>
            </a:pPr>
            <a:r>
              <a:rPr lang="en-US"/>
              <a:t> Syntax</a:t>
            </a:r>
          </a:p>
          <a:p>
            <a:pPr>
              <a:lnSpc>
                <a:spcPct val="110000"/>
              </a:lnSpc>
              <a:buClr>
                <a:schemeClr val="tx1"/>
              </a:buClr>
              <a:buFontTx/>
              <a:buChar char="-"/>
            </a:pPr>
            <a:r>
              <a:rPr lang="en-US"/>
              <a:t> Semantics</a:t>
            </a:r>
          </a:p>
          <a:p>
            <a:pPr>
              <a:lnSpc>
                <a:spcPct val="110000"/>
              </a:lnSpc>
              <a:buClr>
                <a:schemeClr val="tx1"/>
              </a:buClr>
            </a:pPr>
            <a:r>
              <a:rPr lang="en-US"/>
              <a:t>- Rules</a:t>
            </a:r>
          </a:p>
        </p:txBody>
      </p:sp>
      <p:sp>
        <p:nvSpPr>
          <p:cNvPr id="24583" name="Text Box 1037"/>
          <p:cNvSpPr txBox="1">
            <a:spLocks noChangeArrowheads="1"/>
          </p:cNvSpPr>
          <p:nvPr/>
        </p:nvSpPr>
        <p:spPr bwMode="auto">
          <a:xfrm>
            <a:off x="1676400" y="2362200"/>
            <a:ext cx="1358900" cy="579438"/>
          </a:xfrm>
          <a:prstGeom prst="rect">
            <a:avLst/>
          </a:prstGeom>
          <a:noFill/>
          <a:ln w="9525">
            <a:noFill/>
            <a:miter lim="800000"/>
            <a:headEnd/>
            <a:tailEnd/>
          </a:ln>
        </p:spPr>
        <p:txBody>
          <a:bodyPr wrap="none">
            <a:prstTxWarp prst="textNoShape">
              <a:avLst/>
            </a:prstTxWarp>
            <a:spAutoFit/>
          </a:bodyPr>
          <a:lstStyle/>
          <a:p>
            <a:r>
              <a:rPr lang="en-US" sz="3200">
                <a:solidFill>
                  <a:schemeClr val="folHlink"/>
                </a:solidFill>
              </a:rPr>
              <a:t>Psycho</a:t>
            </a:r>
          </a:p>
        </p:txBody>
      </p:sp>
      <p:sp>
        <p:nvSpPr>
          <p:cNvPr id="24584" name="Text Box 1038"/>
          <p:cNvSpPr txBox="1">
            <a:spLocks noChangeArrowheads="1"/>
          </p:cNvSpPr>
          <p:nvPr/>
        </p:nvSpPr>
        <p:spPr bwMode="auto">
          <a:xfrm>
            <a:off x="5410200" y="2362200"/>
            <a:ext cx="2362200" cy="579438"/>
          </a:xfrm>
          <a:prstGeom prst="rect">
            <a:avLst/>
          </a:prstGeom>
          <a:noFill/>
          <a:ln w="9525">
            <a:noFill/>
            <a:miter lim="800000"/>
            <a:headEnd/>
            <a:tailEnd/>
          </a:ln>
        </p:spPr>
        <p:txBody>
          <a:bodyPr>
            <a:prstTxWarp prst="textNoShape">
              <a:avLst/>
            </a:prstTxWarp>
            <a:spAutoFit/>
          </a:bodyPr>
          <a:lstStyle/>
          <a:p>
            <a:r>
              <a:rPr lang="en-US" sz="3200">
                <a:solidFill>
                  <a:schemeClr val="folHlink"/>
                </a:solidFill>
              </a:rPr>
              <a:t>Linguistics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srcRect/>
          <a:stretch>
            <a:fillRect/>
          </a:stretch>
        </p:blipFill>
        <p:spPr bwMode="auto">
          <a:xfrm>
            <a:off x="4427538" y="1676400"/>
            <a:ext cx="4359275" cy="45720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Articulatory features</a:t>
            </a:r>
          </a:p>
        </p:txBody>
      </p:sp>
      <p:sp>
        <p:nvSpPr>
          <p:cNvPr id="29700" name="Rectangle 3"/>
          <p:cNvSpPr>
            <a:spLocks noGrp="1" noChangeArrowheads="1"/>
          </p:cNvSpPr>
          <p:nvPr>
            <p:ph type="body" idx="1"/>
          </p:nvPr>
        </p:nvSpPr>
        <p:spPr>
          <a:xfrm>
            <a:off x="1066800" y="1981200"/>
            <a:ext cx="4343400" cy="4114800"/>
          </a:xfrm>
        </p:spPr>
        <p:txBody>
          <a:bodyPr/>
          <a:lstStyle/>
          <a:p>
            <a:pPr eaLnBrk="1" hangingPunct="1">
              <a:lnSpc>
                <a:spcPct val="90000"/>
              </a:lnSpc>
            </a:pPr>
            <a:r>
              <a:rPr lang="en-US" sz="2000">
                <a:ea typeface="ＭＳ Ｐゴシック" charset="-128"/>
                <a:cs typeface="ＭＳ Ｐゴシック" charset="-128"/>
              </a:rPr>
              <a:t>Point of articulation</a:t>
            </a:r>
          </a:p>
          <a:p>
            <a:pPr lvl="1" eaLnBrk="1" hangingPunct="1">
              <a:lnSpc>
                <a:spcPct val="90000"/>
              </a:lnSpc>
            </a:pPr>
            <a:r>
              <a:rPr lang="en-US" sz="1800"/>
              <a:t>Six major points:</a:t>
            </a:r>
          </a:p>
          <a:p>
            <a:pPr lvl="2" eaLnBrk="1" hangingPunct="1">
              <a:lnSpc>
                <a:spcPct val="90000"/>
              </a:lnSpc>
            </a:pPr>
            <a:r>
              <a:rPr lang="en-US" sz="1600"/>
              <a:t>Larynx, soft palate, tongue body, tongue tip,tongue root, lips</a:t>
            </a:r>
          </a:p>
          <a:p>
            <a:pPr eaLnBrk="1" hangingPunct="1">
              <a:lnSpc>
                <a:spcPct val="90000"/>
              </a:lnSpc>
            </a:pPr>
            <a:r>
              <a:rPr lang="en-US" sz="2000">
                <a:ea typeface="ＭＳ Ｐゴシック" charset="-128"/>
                <a:cs typeface="ＭＳ Ｐゴシック" charset="-128"/>
              </a:rPr>
              <a:t>Manner</a:t>
            </a:r>
          </a:p>
          <a:p>
            <a:pPr lvl="1" eaLnBrk="1" hangingPunct="1">
              <a:lnSpc>
                <a:spcPct val="90000"/>
              </a:lnSpc>
            </a:pPr>
            <a:r>
              <a:rPr lang="en-US" sz="1800"/>
              <a:t>How the articulator</a:t>
            </a:r>
          </a:p>
          <a:p>
            <a:pPr lvl="1" eaLnBrk="1" hangingPunct="1">
              <a:lnSpc>
                <a:spcPct val="90000"/>
              </a:lnSpc>
              <a:buFont typeface="Wingdings" charset="2"/>
              <a:buNone/>
            </a:pPr>
            <a:r>
              <a:rPr lang="en-US" sz="1800"/>
              <a:t>    moves: nasality,</a:t>
            </a:r>
          </a:p>
          <a:p>
            <a:pPr lvl="1" eaLnBrk="1" hangingPunct="1">
              <a:lnSpc>
                <a:spcPct val="90000"/>
              </a:lnSpc>
              <a:buFont typeface="Wingdings" charset="2"/>
              <a:buNone/>
            </a:pPr>
            <a:r>
              <a:rPr lang="en-US" sz="1800"/>
              <a:t>      aspiration, etc.</a:t>
            </a:r>
          </a:p>
          <a:p>
            <a:pPr eaLnBrk="1" hangingPunct="1">
              <a:lnSpc>
                <a:spcPct val="90000"/>
              </a:lnSpc>
            </a:pPr>
            <a:r>
              <a:rPr lang="en-US" sz="2000">
                <a:ea typeface="ＭＳ Ｐゴシック" charset="-128"/>
                <a:cs typeface="ＭＳ Ｐゴシック" charset="-128"/>
              </a:rPr>
              <a:t>Configuration of other </a:t>
            </a:r>
          </a:p>
          <a:p>
            <a:pPr eaLnBrk="1" hangingPunct="1">
              <a:lnSpc>
                <a:spcPct val="90000"/>
              </a:lnSpc>
              <a:buFont typeface="Wingdings" charset="2"/>
              <a:buNone/>
            </a:pPr>
            <a:r>
              <a:rPr lang="en-US" sz="2000">
                <a:ea typeface="ＭＳ Ｐゴシック" charset="-128"/>
                <a:cs typeface="ＭＳ Ｐゴシック" charset="-128"/>
              </a:rPr>
              <a:t>     organs</a:t>
            </a:r>
          </a:p>
          <a:p>
            <a:pPr lvl="1" eaLnBrk="1" hangingPunct="1">
              <a:lnSpc>
                <a:spcPct val="90000"/>
              </a:lnSpc>
            </a:pPr>
            <a:r>
              <a:rPr lang="en-US" sz="1800"/>
              <a:t>Voiced, rounded, etc.</a:t>
            </a:r>
          </a:p>
          <a:p>
            <a:pPr eaLnBrk="1" hangingPunct="1">
              <a:lnSpc>
                <a:spcPct val="90000"/>
              </a:lnSpc>
            </a:pPr>
            <a:endParaRPr lang="en-US" sz="200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Phonology</a:t>
            </a:r>
          </a:p>
        </p:txBody>
      </p:sp>
      <p:sp>
        <p:nvSpPr>
          <p:cNvPr id="31747" name="Rectangle 3"/>
          <p:cNvSpPr>
            <a:spLocks noGrp="1" noChangeArrowheads="1"/>
          </p:cNvSpPr>
          <p:nvPr>
            <p:ph type="body" idx="1"/>
          </p:nvPr>
        </p:nvSpPr>
        <p:spPr>
          <a:xfrm>
            <a:off x="2706688" y="2474913"/>
            <a:ext cx="798512" cy="420687"/>
          </a:xfrm>
        </p:spPr>
        <p:txBody>
          <a:bodyPr/>
          <a:lstStyle/>
          <a:p>
            <a:pPr eaLnBrk="1" hangingPunct="1">
              <a:lnSpc>
                <a:spcPct val="90000"/>
              </a:lnSpc>
              <a:buFont typeface="Wingdings" charset="2"/>
              <a:buNone/>
            </a:pPr>
            <a:r>
              <a:rPr lang="en-US">
                <a:ea typeface="ＭＳ Ｐゴシック" charset="-128"/>
                <a:cs typeface="ＭＳ Ｐゴシック" charset="-128"/>
              </a:rPr>
              <a:t>/b/</a:t>
            </a:r>
            <a:endParaRPr lang="en-US" sz="2400">
              <a:ea typeface="ＭＳ Ｐゴシック" charset="-128"/>
              <a:cs typeface="ＭＳ Ｐゴシック" charset="-128"/>
            </a:endParaRPr>
          </a:p>
        </p:txBody>
      </p:sp>
      <p:sp>
        <p:nvSpPr>
          <p:cNvPr id="31748" name="Rectangle 4"/>
          <p:cNvSpPr>
            <a:spLocks noChangeArrowheads="1"/>
          </p:cNvSpPr>
          <p:nvPr/>
        </p:nvSpPr>
        <p:spPr bwMode="auto">
          <a:xfrm>
            <a:off x="5943600" y="2438400"/>
            <a:ext cx="6096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/p/</a:t>
            </a:r>
          </a:p>
        </p:txBody>
      </p:sp>
      <p:pic>
        <p:nvPicPr>
          <p:cNvPr id="31749" name="Picture 5"/>
          <p:cNvPicPr>
            <a:picLocks noChangeAspect="1" noChangeArrowheads="1"/>
          </p:cNvPicPr>
          <p:nvPr/>
        </p:nvPicPr>
        <p:blipFill>
          <a:blip r:embed="rId3"/>
          <a:srcRect/>
          <a:stretch>
            <a:fillRect/>
          </a:stretch>
        </p:blipFill>
        <p:spPr bwMode="auto">
          <a:xfrm>
            <a:off x="2286000" y="2895600"/>
            <a:ext cx="1287463" cy="1295400"/>
          </a:xfrm>
          <a:prstGeom prst="rect">
            <a:avLst/>
          </a:prstGeom>
          <a:noFill/>
          <a:ln w="9525">
            <a:noFill/>
            <a:miter lim="800000"/>
            <a:headEnd/>
            <a:tailEnd/>
          </a:ln>
        </p:spPr>
      </p:pic>
      <p:pic>
        <p:nvPicPr>
          <p:cNvPr id="31750" name="Picture 6"/>
          <p:cNvPicPr>
            <a:picLocks noChangeAspect="1" noChangeArrowheads="1"/>
          </p:cNvPicPr>
          <p:nvPr/>
        </p:nvPicPr>
        <p:blipFill>
          <a:blip r:embed="rId3"/>
          <a:srcRect/>
          <a:stretch>
            <a:fillRect/>
          </a:stretch>
        </p:blipFill>
        <p:spPr bwMode="auto">
          <a:xfrm>
            <a:off x="5572125" y="2895600"/>
            <a:ext cx="1285875" cy="1295400"/>
          </a:xfrm>
          <a:prstGeom prst="rect">
            <a:avLst/>
          </a:prstGeom>
          <a:noFill/>
          <a:ln w="9525">
            <a:noFill/>
            <a:miter lim="800000"/>
            <a:headEnd/>
            <a:tailEnd/>
          </a:ln>
        </p:spPr>
      </p:pic>
      <p:pic>
        <p:nvPicPr>
          <p:cNvPr id="31751" name="Picture 7"/>
          <p:cNvPicPr>
            <a:picLocks noChangeAspect="1" noChangeArrowheads="1"/>
          </p:cNvPicPr>
          <p:nvPr/>
        </p:nvPicPr>
        <p:blipFill>
          <a:blip r:embed="rId4"/>
          <a:srcRect/>
          <a:stretch>
            <a:fillRect/>
          </a:stretch>
        </p:blipFill>
        <p:spPr bwMode="auto">
          <a:xfrm>
            <a:off x="2362200" y="4800600"/>
            <a:ext cx="1262063" cy="1295400"/>
          </a:xfrm>
          <a:prstGeom prst="rect">
            <a:avLst/>
          </a:prstGeom>
          <a:noFill/>
          <a:ln w="9525">
            <a:noFill/>
            <a:miter lim="800000"/>
            <a:headEnd/>
            <a:tailEnd/>
          </a:ln>
        </p:spPr>
      </p:pic>
      <p:sp>
        <p:nvSpPr>
          <p:cNvPr id="31752" name="Rectangle 8"/>
          <p:cNvSpPr>
            <a:spLocks noChangeArrowheads="1"/>
          </p:cNvSpPr>
          <p:nvPr/>
        </p:nvSpPr>
        <p:spPr bwMode="auto">
          <a:xfrm>
            <a:off x="2667000" y="4343400"/>
            <a:ext cx="1103313" cy="6492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/d/</a:t>
            </a:r>
          </a:p>
        </p:txBody>
      </p:sp>
      <p:pic>
        <p:nvPicPr>
          <p:cNvPr id="31753" name="Picture 9"/>
          <p:cNvPicPr>
            <a:picLocks noChangeAspect="1" noChangeArrowheads="1"/>
          </p:cNvPicPr>
          <p:nvPr/>
        </p:nvPicPr>
        <p:blipFill>
          <a:blip r:embed="rId4"/>
          <a:srcRect/>
          <a:stretch>
            <a:fillRect/>
          </a:stretch>
        </p:blipFill>
        <p:spPr bwMode="auto">
          <a:xfrm>
            <a:off x="5613400" y="4800600"/>
            <a:ext cx="1244600" cy="1277938"/>
          </a:xfrm>
          <a:prstGeom prst="rect">
            <a:avLst/>
          </a:prstGeom>
          <a:noFill/>
          <a:ln w="9525">
            <a:noFill/>
            <a:miter lim="800000"/>
            <a:headEnd/>
            <a:tailEnd/>
          </a:ln>
        </p:spPr>
      </p:pic>
      <p:sp>
        <p:nvSpPr>
          <p:cNvPr id="31754" name="Rectangle 10"/>
          <p:cNvSpPr>
            <a:spLocks noChangeArrowheads="1"/>
          </p:cNvSpPr>
          <p:nvPr/>
        </p:nvSpPr>
        <p:spPr bwMode="auto">
          <a:xfrm>
            <a:off x="5943600" y="4343400"/>
            <a:ext cx="6858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/t/</a:t>
            </a:r>
          </a:p>
        </p:txBody>
      </p:sp>
      <p:sp>
        <p:nvSpPr>
          <p:cNvPr id="31755" name="Rectangle 11"/>
          <p:cNvSpPr>
            <a:spLocks noChangeArrowheads="1"/>
          </p:cNvSpPr>
          <p:nvPr/>
        </p:nvSpPr>
        <p:spPr bwMode="auto">
          <a:xfrm>
            <a:off x="2209800" y="1905000"/>
            <a:ext cx="1371600" cy="6492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 voice</a:t>
            </a:r>
          </a:p>
        </p:txBody>
      </p:sp>
      <p:sp>
        <p:nvSpPr>
          <p:cNvPr id="31756" name="Rectangle 12"/>
          <p:cNvSpPr>
            <a:spLocks noChangeArrowheads="1"/>
          </p:cNvSpPr>
          <p:nvPr/>
        </p:nvSpPr>
        <p:spPr bwMode="auto">
          <a:xfrm>
            <a:off x="5334000" y="1905000"/>
            <a:ext cx="1371600" cy="6492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 voice</a:t>
            </a:r>
          </a:p>
        </p:txBody>
      </p:sp>
      <p:sp>
        <p:nvSpPr>
          <p:cNvPr id="31757" name="Rectangle 13"/>
          <p:cNvSpPr>
            <a:spLocks noChangeArrowheads="1"/>
          </p:cNvSpPr>
          <p:nvPr/>
        </p:nvSpPr>
        <p:spPr bwMode="auto">
          <a:xfrm>
            <a:off x="381000" y="3276600"/>
            <a:ext cx="1371600" cy="6492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bilabial</a:t>
            </a:r>
          </a:p>
        </p:txBody>
      </p:sp>
      <p:sp>
        <p:nvSpPr>
          <p:cNvPr id="31758" name="Rectangle 14"/>
          <p:cNvSpPr>
            <a:spLocks noChangeArrowheads="1"/>
          </p:cNvSpPr>
          <p:nvPr/>
        </p:nvSpPr>
        <p:spPr bwMode="auto">
          <a:xfrm>
            <a:off x="381000" y="4953000"/>
            <a:ext cx="1371600" cy="6492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2800"/>
              <a:t>alveolar</a:t>
            </a:r>
          </a:p>
        </p:txBody>
      </p:sp>
      <p:sp>
        <p:nvSpPr>
          <p:cNvPr id="31759" name="Text Box 16"/>
          <p:cNvSpPr txBox="1">
            <a:spLocks noChangeArrowheads="1"/>
          </p:cNvSpPr>
          <p:nvPr/>
        </p:nvSpPr>
        <p:spPr bwMode="auto">
          <a:xfrm>
            <a:off x="7010400" y="5562600"/>
            <a:ext cx="1884363" cy="366713"/>
          </a:xfrm>
          <a:prstGeom prst="rect">
            <a:avLst/>
          </a:prstGeom>
          <a:noFill/>
          <a:ln w="9525">
            <a:noFill/>
            <a:miter lim="800000"/>
            <a:headEnd/>
            <a:tailEnd/>
          </a:ln>
        </p:spPr>
        <p:txBody>
          <a:bodyPr wrap="none">
            <a:prstTxWarp prst="textNoShape">
              <a:avLst/>
            </a:prstTxWarp>
            <a:spAutoFit/>
          </a:bodyPr>
          <a:lstStyle/>
          <a:p>
            <a:r>
              <a:rPr lang="en-US" sz="1800">
                <a:hlinkClick r:id="rId5"/>
              </a:rPr>
              <a:t>see mixed features</a:t>
            </a:r>
            <a:endParaRPr lang="en-US" sz="18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Phonemes</a:t>
            </a:r>
          </a:p>
        </p:txBody>
      </p:sp>
      <p:sp>
        <p:nvSpPr>
          <p:cNvPr id="35843" name="Rectangle 3"/>
          <p:cNvSpPr>
            <a:spLocks noGrp="1" noChangeArrowheads="1"/>
          </p:cNvSpPr>
          <p:nvPr>
            <p:ph type="body" idx="1"/>
          </p:nvPr>
        </p:nvSpPr>
        <p:spPr>
          <a:xfrm>
            <a:off x="1182688" y="2017713"/>
            <a:ext cx="7772400" cy="1106487"/>
          </a:xfrm>
        </p:spPr>
        <p:txBody>
          <a:bodyPr/>
          <a:lstStyle/>
          <a:p>
            <a:pPr eaLnBrk="1" hangingPunct="1"/>
            <a:r>
              <a:rPr lang="en-US">
                <a:ea typeface="ＭＳ Ｐゴシック" charset="-128"/>
                <a:cs typeface="ＭＳ Ｐゴシック" charset="-128"/>
              </a:rPr>
              <a:t>Languages differ in two ways (with respect to phonology)</a:t>
            </a:r>
          </a:p>
        </p:txBody>
      </p:sp>
      <p:sp>
        <p:nvSpPr>
          <p:cNvPr id="137220" name="Text Box 4"/>
          <p:cNvSpPr txBox="1">
            <a:spLocks noChangeArrowheads="1"/>
          </p:cNvSpPr>
          <p:nvPr/>
        </p:nvSpPr>
        <p:spPr bwMode="auto">
          <a:xfrm>
            <a:off x="1600200" y="2994025"/>
            <a:ext cx="5846763" cy="1425575"/>
          </a:xfrm>
          <a:prstGeom prst="rect">
            <a:avLst/>
          </a:prstGeom>
          <a:noFill/>
          <a:ln w="9525">
            <a:noFill/>
            <a:miter lim="800000"/>
            <a:headEnd/>
            <a:tailEnd/>
          </a:ln>
        </p:spPr>
        <p:txBody>
          <a:bodyPr wrap="none">
            <a:prstTxWarp prst="textNoShape">
              <a:avLst/>
            </a:prstTxWarp>
            <a:spAutoFit/>
          </a:bodyPr>
          <a:lstStyle/>
          <a:p>
            <a:pPr lvl="1" eaLnBrk="1" hangingPunct="1">
              <a:lnSpc>
                <a:spcPct val="90000"/>
              </a:lnSpc>
              <a:spcBef>
                <a:spcPct val="20000"/>
              </a:spcBef>
              <a:buFontTx/>
              <a:buChar char="–"/>
            </a:pPr>
            <a:r>
              <a:rPr lang="en-US"/>
              <a:t> the set of segments that they employ.</a:t>
            </a:r>
          </a:p>
          <a:p>
            <a:pPr lvl="2" eaLnBrk="1" hangingPunct="1">
              <a:lnSpc>
                <a:spcPct val="90000"/>
              </a:lnSpc>
              <a:spcBef>
                <a:spcPct val="20000"/>
              </a:spcBef>
              <a:buFontTx/>
              <a:buChar char="•"/>
            </a:pPr>
            <a:r>
              <a:rPr lang="en-US" sz="2000"/>
              <a:t>English has about 40 phonemes</a:t>
            </a:r>
          </a:p>
          <a:p>
            <a:pPr lvl="2" eaLnBrk="1" hangingPunct="1">
              <a:lnSpc>
                <a:spcPct val="90000"/>
              </a:lnSpc>
              <a:spcBef>
                <a:spcPct val="20000"/>
              </a:spcBef>
              <a:buFontTx/>
              <a:buChar char="•"/>
            </a:pPr>
            <a:r>
              <a:rPr lang="en-US" sz="2000">
                <a:hlinkClick r:id="rId3"/>
              </a:rPr>
              <a:t>Polynesian </a:t>
            </a:r>
            <a:r>
              <a:rPr lang="en-US" sz="2000"/>
              <a:t>has ~11 </a:t>
            </a:r>
            <a:r>
              <a:rPr lang="en-US" sz="2000">
                <a:hlinkClick r:id="rId4"/>
              </a:rPr>
              <a:t>Hawaiian</a:t>
            </a:r>
            <a:endParaRPr lang="en-US" sz="2000"/>
          </a:p>
          <a:p>
            <a:pPr lvl="2" eaLnBrk="1" hangingPunct="1">
              <a:lnSpc>
                <a:spcPct val="90000"/>
              </a:lnSpc>
              <a:spcBef>
                <a:spcPct val="20000"/>
              </a:spcBef>
              <a:buFontTx/>
              <a:buChar char="•"/>
            </a:pPr>
            <a:r>
              <a:rPr lang="en-US" sz="2000">
                <a:hlinkClick r:id="rId5"/>
              </a:rPr>
              <a:t>Khoisan </a:t>
            </a:r>
            <a:r>
              <a:rPr lang="en-US" sz="2000"/>
              <a:t>(‘Bushman’) has ~141</a:t>
            </a:r>
            <a:r>
              <a:rPr lang="en-US" sz="2000">
                <a:hlinkClick r:id="rId6"/>
              </a:rPr>
              <a:t>listen to clicks</a:t>
            </a:r>
            <a:endParaRPr lang="en-US">
              <a:solidFill>
                <a:srgbClr val="F0F564"/>
              </a:solidFill>
            </a:endParaRPr>
          </a:p>
        </p:txBody>
      </p:sp>
      <p:sp>
        <p:nvSpPr>
          <p:cNvPr id="137221" name="Text Box 5"/>
          <p:cNvSpPr txBox="1">
            <a:spLocks noChangeArrowheads="1"/>
          </p:cNvSpPr>
          <p:nvPr/>
        </p:nvSpPr>
        <p:spPr bwMode="auto">
          <a:xfrm>
            <a:off x="1981200" y="4440238"/>
            <a:ext cx="3814763" cy="457200"/>
          </a:xfrm>
          <a:prstGeom prst="rect">
            <a:avLst/>
          </a:prstGeom>
          <a:noFill/>
          <a:ln w="9525">
            <a:noFill/>
            <a:miter lim="800000"/>
            <a:headEnd/>
            <a:tailEnd/>
          </a:ln>
        </p:spPr>
        <p:txBody>
          <a:bodyPr wrap="none">
            <a:prstTxWarp prst="textNoShape">
              <a:avLst/>
            </a:prstTxWarp>
            <a:spAutoFit/>
          </a:bodyPr>
          <a:lstStyle/>
          <a:p>
            <a:r>
              <a:rPr lang="en-US"/>
              <a:t>- the set of phonological rules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Phonological Rules</a:t>
            </a:r>
          </a:p>
        </p:txBody>
      </p:sp>
      <p:sp>
        <p:nvSpPr>
          <p:cNvPr id="139267" name="Rectangle 3"/>
          <p:cNvSpPr>
            <a:spLocks noGrp="1" noChangeArrowheads="1"/>
          </p:cNvSpPr>
          <p:nvPr>
            <p:ph type="body" idx="1"/>
          </p:nvPr>
        </p:nvSpPr>
        <p:spPr>
          <a:xfrm>
            <a:off x="1182688" y="2017713"/>
            <a:ext cx="7772400" cy="801687"/>
          </a:xfrm>
        </p:spPr>
        <p:txBody>
          <a:bodyPr/>
          <a:lstStyle/>
          <a:p>
            <a:pPr eaLnBrk="1" hangingPunct="1"/>
            <a:r>
              <a:rPr lang="en-US" dirty="0">
                <a:ea typeface="ＭＳ Ｐゴシック" charset="-128"/>
                <a:cs typeface="ＭＳ Ｐゴシック" charset="-128"/>
              </a:rPr>
              <a:t>Some non-words are “legal” and some are not</a:t>
            </a:r>
          </a:p>
        </p:txBody>
      </p:sp>
      <p:sp>
        <p:nvSpPr>
          <p:cNvPr id="139268" name="Text Box 4"/>
          <p:cNvSpPr txBox="1">
            <a:spLocks noChangeArrowheads="1"/>
          </p:cNvSpPr>
          <p:nvPr/>
        </p:nvSpPr>
        <p:spPr bwMode="auto">
          <a:xfrm>
            <a:off x="1409700" y="2514600"/>
            <a:ext cx="2749550" cy="822325"/>
          </a:xfrm>
          <a:prstGeom prst="rect">
            <a:avLst/>
          </a:prstGeom>
          <a:noFill/>
          <a:ln w="9525">
            <a:noFill/>
            <a:miter lim="800000"/>
            <a:headEnd/>
            <a:tailEnd/>
          </a:ln>
        </p:spPr>
        <p:txBody>
          <a:bodyPr wrap="none">
            <a:prstTxWarp prst="textNoShape">
              <a:avLst/>
            </a:prstTxWarp>
            <a:spAutoFit/>
          </a:bodyPr>
          <a:lstStyle/>
          <a:p>
            <a:pPr lvl="1" eaLnBrk="1" hangingPunct="1">
              <a:spcBef>
                <a:spcPct val="20000"/>
              </a:spcBef>
              <a:buFontTx/>
              <a:buChar char="–"/>
            </a:pPr>
            <a:r>
              <a:rPr lang="en-US" dirty="0"/>
              <a:t> “</a:t>
            </a:r>
            <a:r>
              <a:rPr lang="en-US" dirty="0" err="1"/>
              <a:t>spink</a:t>
            </a:r>
            <a:r>
              <a:rPr lang="en-US" dirty="0"/>
              <a:t>” is okay</a:t>
            </a:r>
          </a:p>
          <a:p>
            <a:endParaRPr lang="en-US" dirty="0">
              <a:solidFill>
                <a:srgbClr val="F0F564"/>
              </a:solidFill>
            </a:endParaRPr>
          </a:p>
        </p:txBody>
      </p:sp>
      <p:sp>
        <p:nvSpPr>
          <p:cNvPr id="139269" name="Text Box 5"/>
          <p:cNvSpPr txBox="1">
            <a:spLocks noChangeArrowheads="1"/>
          </p:cNvSpPr>
          <p:nvPr/>
        </p:nvSpPr>
        <p:spPr bwMode="auto">
          <a:xfrm>
            <a:off x="1409700" y="3048000"/>
            <a:ext cx="2460625" cy="822325"/>
          </a:xfrm>
          <a:prstGeom prst="rect">
            <a:avLst/>
          </a:prstGeom>
          <a:noFill/>
          <a:ln w="9525">
            <a:noFill/>
            <a:miter lim="800000"/>
            <a:headEnd/>
            <a:tailEnd/>
          </a:ln>
        </p:spPr>
        <p:txBody>
          <a:bodyPr wrap="none">
            <a:prstTxWarp prst="textNoShape">
              <a:avLst/>
            </a:prstTxWarp>
            <a:spAutoFit/>
          </a:bodyPr>
          <a:lstStyle/>
          <a:p>
            <a:pPr lvl="1" eaLnBrk="1" hangingPunct="1">
              <a:spcBef>
                <a:spcPct val="20000"/>
              </a:spcBef>
              <a:buFontTx/>
              <a:buChar char="–"/>
            </a:pPr>
            <a:r>
              <a:rPr lang="en-US" dirty="0"/>
              <a:t> “</a:t>
            </a:r>
            <a:r>
              <a:rPr lang="en-US" dirty="0" err="1"/>
              <a:t>ptink</a:t>
            </a:r>
            <a:r>
              <a:rPr lang="en-US" dirty="0"/>
              <a:t>” isn’t </a:t>
            </a:r>
          </a:p>
          <a:p>
            <a:endParaRPr lang="en-US" dirty="0">
              <a:solidFill>
                <a:srgbClr val="F0F564"/>
              </a:solidFill>
            </a:endParaRPr>
          </a:p>
        </p:txBody>
      </p:sp>
      <p:sp>
        <p:nvSpPr>
          <p:cNvPr id="139270" name="Text Box 6"/>
          <p:cNvSpPr txBox="1">
            <a:spLocks noChangeArrowheads="1"/>
          </p:cNvSpPr>
          <p:nvPr/>
        </p:nvSpPr>
        <p:spPr bwMode="auto">
          <a:xfrm>
            <a:off x="1409700" y="3581400"/>
            <a:ext cx="5643563" cy="457200"/>
          </a:xfrm>
          <a:prstGeom prst="rect">
            <a:avLst/>
          </a:prstGeom>
          <a:noFill/>
          <a:ln w="9525">
            <a:noFill/>
            <a:miter lim="800000"/>
            <a:headEnd/>
            <a:tailEnd/>
          </a:ln>
        </p:spPr>
        <p:txBody>
          <a:bodyPr wrap="none">
            <a:prstTxWarp prst="textNoShape">
              <a:avLst/>
            </a:prstTxWarp>
            <a:spAutoFit/>
          </a:bodyPr>
          <a:lstStyle/>
          <a:p>
            <a:pPr lvl="2" eaLnBrk="1" hangingPunct="1">
              <a:spcBef>
                <a:spcPct val="20000"/>
              </a:spcBef>
              <a:buFontTx/>
              <a:buChar char="–"/>
            </a:pPr>
            <a:r>
              <a:rPr lang="en-US" dirty="0"/>
              <a:t> (but notice that a</a:t>
            </a:r>
            <a:r>
              <a:rPr lang="en-US" u="sng" dirty="0"/>
              <a:t>pt</a:t>
            </a:r>
            <a:r>
              <a:rPr lang="en-US" dirty="0"/>
              <a:t> is, as is ca</a:t>
            </a:r>
            <a:r>
              <a:rPr lang="en-US" u="sng" dirty="0"/>
              <a:t>pt</a:t>
            </a:r>
            <a:r>
              <a:rPr lang="en-US" dirty="0"/>
              <a:t>ain)</a:t>
            </a:r>
          </a:p>
        </p:txBody>
      </p:sp>
      <p:sp>
        <p:nvSpPr>
          <p:cNvPr id="139271" name="Text Box 7"/>
          <p:cNvSpPr txBox="1">
            <a:spLocks noChangeArrowheads="1"/>
          </p:cNvSpPr>
          <p:nvPr/>
        </p:nvSpPr>
        <p:spPr bwMode="auto">
          <a:xfrm>
            <a:off x="1409700" y="4241800"/>
            <a:ext cx="6210300" cy="1260475"/>
          </a:xfrm>
          <a:prstGeom prst="rect">
            <a:avLst/>
          </a:prstGeom>
          <a:noFill/>
          <a:ln w="9525">
            <a:noFill/>
            <a:miter lim="800000"/>
            <a:headEnd/>
            <a:tailEnd/>
          </a:ln>
        </p:spPr>
        <p:txBody>
          <a:bodyPr wrap="none">
            <a:prstTxWarp prst="textNoShape">
              <a:avLst/>
            </a:prstTxWarp>
            <a:spAutoFit/>
          </a:bodyPr>
          <a:lstStyle/>
          <a:p>
            <a:pPr lvl="1" eaLnBrk="1" hangingPunct="1">
              <a:spcBef>
                <a:spcPct val="20000"/>
              </a:spcBef>
              <a:buFontTx/>
              <a:buChar char="–"/>
            </a:pPr>
            <a:r>
              <a:rPr lang="en-US"/>
              <a:t> In English the segment /pt/ isn’t acceptable </a:t>
            </a:r>
          </a:p>
          <a:p>
            <a:pPr lvl="1" eaLnBrk="1" hangingPunct="1">
              <a:spcBef>
                <a:spcPct val="20000"/>
              </a:spcBef>
            </a:pPr>
            <a:r>
              <a:rPr lang="en-US"/>
              <a:t>  in the word initial position</a:t>
            </a:r>
          </a:p>
          <a:p>
            <a:endParaRPr lang="en-US">
              <a:solidFill>
                <a:srgbClr val="F0F564"/>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50938" y="617538"/>
            <a:ext cx="7993062" cy="1143000"/>
          </a:xfrm>
        </p:spPr>
        <p:txBody>
          <a:bodyPr/>
          <a:lstStyle/>
          <a:p>
            <a:pPr eaLnBrk="1" hangingPunct="1"/>
            <a:r>
              <a:rPr lang="en-US" sz="4000" dirty="0">
                <a:ea typeface="ＭＳ Ｐゴシック" charset="-128"/>
                <a:cs typeface="ＭＳ Ｐゴシック" charset="-128"/>
              </a:rPr>
              <a:t>Psychological reality of phonemes</a:t>
            </a:r>
          </a:p>
        </p:txBody>
      </p:sp>
      <p:sp>
        <p:nvSpPr>
          <p:cNvPr id="39939" name="Rectangle 3"/>
          <p:cNvSpPr>
            <a:spLocks noGrp="1" noChangeArrowheads="1"/>
          </p:cNvSpPr>
          <p:nvPr>
            <p:ph type="body" idx="1"/>
          </p:nvPr>
        </p:nvSpPr>
        <p:spPr>
          <a:xfrm>
            <a:off x="1182688" y="2017713"/>
            <a:ext cx="7772400" cy="2706687"/>
          </a:xfrm>
        </p:spPr>
        <p:txBody>
          <a:bodyPr/>
          <a:lstStyle/>
          <a:p>
            <a:pPr eaLnBrk="1" hangingPunct="1"/>
            <a:r>
              <a:rPr lang="en-US">
                <a:ea typeface="ＭＳ Ｐゴシック" charset="-128"/>
                <a:cs typeface="ＭＳ Ｐゴシック" charset="-128"/>
                <a:hlinkClick r:id="rId3"/>
              </a:rPr>
              <a:t>Miller &amp; Nicely (1955) </a:t>
            </a:r>
            <a:endParaRPr lang="en-US">
              <a:ea typeface="ＭＳ Ｐゴシック" charset="-128"/>
              <a:cs typeface="ＭＳ Ｐゴシック" charset="-128"/>
            </a:endParaRPr>
          </a:p>
          <a:p>
            <a:pPr lvl="1" eaLnBrk="1" hangingPunct="1"/>
            <a:r>
              <a:rPr lang="en-US"/>
              <a:t>Participants were presented phonemes embedded in white noise.  </a:t>
            </a:r>
          </a:p>
          <a:p>
            <a:pPr lvl="1" eaLnBrk="1" hangingPunct="1"/>
            <a:r>
              <a:rPr lang="en-US"/>
              <a:t>When they made mistakes, confusions between phonemes which </a:t>
            </a:r>
            <a:r>
              <a:rPr lang="en-US">
                <a:solidFill>
                  <a:schemeClr val="tx2"/>
                </a:solidFill>
              </a:rPr>
              <a:t>varied by one feature</a:t>
            </a:r>
            <a:r>
              <a:rPr lang="en-US"/>
              <a:t> were more common than those that </a:t>
            </a:r>
            <a:r>
              <a:rPr lang="en-US">
                <a:solidFill>
                  <a:schemeClr val="hlink"/>
                </a:solidFill>
              </a:rPr>
              <a:t>varied by two features</a:t>
            </a:r>
            <a:endParaRPr lang="en-US"/>
          </a:p>
        </p:txBody>
      </p:sp>
      <p:grpSp>
        <p:nvGrpSpPr>
          <p:cNvPr id="2" name="Group 14"/>
          <p:cNvGrpSpPr>
            <a:grpSpLocks/>
          </p:cNvGrpSpPr>
          <p:nvPr/>
        </p:nvGrpSpPr>
        <p:grpSpPr bwMode="auto">
          <a:xfrm>
            <a:off x="3913188" y="4876800"/>
            <a:ext cx="1573212" cy="1524000"/>
            <a:chOff x="2225" y="2928"/>
            <a:chExt cx="991" cy="960"/>
          </a:xfrm>
        </p:grpSpPr>
        <p:sp>
          <p:nvSpPr>
            <p:cNvPr id="39941" name="Text Box 4"/>
            <p:cNvSpPr txBox="1">
              <a:spLocks noChangeArrowheads="1"/>
            </p:cNvSpPr>
            <p:nvPr/>
          </p:nvSpPr>
          <p:spPr bwMode="auto">
            <a:xfrm>
              <a:off x="2246" y="2928"/>
              <a:ext cx="319" cy="288"/>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39942" name="Text Box 5"/>
            <p:cNvSpPr txBox="1">
              <a:spLocks noChangeArrowheads="1"/>
            </p:cNvSpPr>
            <p:nvPr/>
          </p:nvSpPr>
          <p:spPr bwMode="auto">
            <a:xfrm>
              <a:off x="2897" y="2938"/>
              <a:ext cx="319" cy="288"/>
            </a:xfrm>
            <a:prstGeom prst="rect">
              <a:avLst/>
            </a:prstGeom>
            <a:noFill/>
            <a:ln w="9525">
              <a:noFill/>
              <a:miter lim="800000"/>
              <a:headEnd/>
              <a:tailEnd/>
            </a:ln>
          </p:spPr>
          <p:txBody>
            <a:bodyPr wrap="none">
              <a:prstTxWarp prst="textNoShape">
                <a:avLst/>
              </a:prstTxWarp>
              <a:spAutoFit/>
            </a:bodyPr>
            <a:lstStyle/>
            <a:p>
              <a:r>
                <a:rPr lang="en-US"/>
                <a:t>/p/</a:t>
              </a:r>
            </a:p>
          </p:txBody>
        </p:sp>
        <p:sp>
          <p:nvSpPr>
            <p:cNvPr id="39943" name="Text Box 6"/>
            <p:cNvSpPr txBox="1">
              <a:spLocks noChangeArrowheads="1"/>
            </p:cNvSpPr>
            <p:nvPr/>
          </p:nvSpPr>
          <p:spPr bwMode="auto">
            <a:xfrm>
              <a:off x="2897" y="3600"/>
              <a:ext cx="276" cy="288"/>
            </a:xfrm>
            <a:prstGeom prst="rect">
              <a:avLst/>
            </a:prstGeom>
            <a:noFill/>
            <a:ln w="9525">
              <a:noFill/>
              <a:miter lim="800000"/>
              <a:headEnd/>
              <a:tailEnd/>
            </a:ln>
          </p:spPr>
          <p:txBody>
            <a:bodyPr wrap="none">
              <a:prstTxWarp prst="textNoShape">
                <a:avLst/>
              </a:prstTxWarp>
              <a:spAutoFit/>
            </a:bodyPr>
            <a:lstStyle/>
            <a:p>
              <a:r>
                <a:rPr lang="en-US"/>
                <a:t>/t/</a:t>
              </a:r>
            </a:p>
          </p:txBody>
        </p:sp>
        <p:sp>
          <p:nvSpPr>
            <p:cNvPr id="39944" name="Text Box 7"/>
            <p:cNvSpPr txBox="1">
              <a:spLocks noChangeArrowheads="1"/>
            </p:cNvSpPr>
            <p:nvPr/>
          </p:nvSpPr>
          <p:spPr bwMode="auto">
            <a:xfrm>
              <a:off x="2225" y="3600"/>
              <a:ext cx="319" cy="288"/>
            </a:xfrm>
            <a:prstGeom prst="rect">
              <a:avLst/>
            </a:prstGeom>
            <a:noFill/>
            <a:ln w="9525">
              <a:noFill/>
              <a:miter lim="800000"/>
              <a:headEnd/>
              <a:tailEnd/>
            </a:ln>
          </p:spPr>
          <p:txBody>
            <a:bodyPr wrap="none">
              <a:prstTxWarp prst="textNoShape">
                <a:avLst/>
              </a:prstTxWarp>
              <a:spAutoFit/>
            </a:bodyPr>
            <a:lstStyle/>
            <a:p>
              <a:r>
                <a:rPr lang="en-US"/>
                <a:t>/d/</a:t>
              </a:r>
            </a:p>
          </p:txBody>
        </p:sp>
        <p:sp>
          <p:nvSpPr>
            <p:cNvPr id="39945" name="Line 8"/>
            <p:cNvSpPr>
              <a:spLocks noChangeShapeType="1"/>
            </p:cNvSpPr>
            <p:nvPr/>
          </p:nvSpPr>
          <p:spPr bwMode="auto">
            <a:xfrm>
              <a:off x="2496" y="3072"/>
              <a:ext cx="432" cy="0"/>
            </a:xfrm>
            <a:prstGeom prst="line">
              <a:avLst/>
            </a:prstGeom>
            <a:noFill/>
            <a:ln w="28575">
              <a:solidFill>
                <a:schemeClr val="tx2"/>
              </a:solidFill>
              <a:round/>
              <a:headEnd type="triangle" w="med" len="med"/>
              <a:tailEnd type="triangle" w="med" len="med"/>
            </a:ln>
          </p:spPr>
          <p:txBody>
            <a:bodyPr wrap="none" anchor="ctr">
              <a:prstTxWarp prst="textNoShape">
                <a:avLst/>
              </a:prstTxWarp>
            </a:bodyPr>
            <a:lstStyle/>
            <a:p>
              <a:endParaRPr lang="en-US"/>
            </a:p>
          </p:txBody>
        </p:sp>
        <p:sp>
          <p:nvSpPr>
            <p:cNvPr id="39946" name="Line 9"/>
            <p:cNvSpPr>
              <a:spLocks noChangeShapeType="1"/>
            </p:cNvSpPr>
            <p:nvPr/>
          </p:nvSpPr>
          <p:spPr bwMode="auto">
            <a:xfrm>
              <a:off x="2496" y="3734"/>
              <a:ext cx="432" cy="0"/>
            </a:xfrm>
            <a:prstGeom prst="line">
              <a:avLst/>
            </a:prstGeom>
            <a:noFill/>
            <a:ln w="28575">
              <a:solidFill>
                <a:schemeClr val="tx2"/>
              </a:solidFill>
              <a:round/>
              <a:headEnd type="triangle" w="med" len="med"/>
              <a:tailEnd type="triangle" w="med" len="med"/>
            </a:ln>
          </p:spPr>
          <p:txBody>
            <a:bodyPr wrap="none" anchor="ctr">
              <a:prstTxWarp prst="textNoShape">
                <a:avLst/>
              </a:prstTxWarp>
            </a:bodyPr>
            <a:lstStyle/>
            <a:p>
              <a:endParaRPr lang="en-US"/>
            </a:p>
          </p:txBody>
        </p:sp>
        <p:sp>
          <p:nvSpPr>
            <p:cNvPr id="39947" name="Line 10"/>
            <p:cNvSpPr>
              <a:spLocks noChangeShapeType="1"/>
            </p:cNvSpPr>
            <p:nvPr/>
          </p:nvSpPr>
          <p:spPr bwMode="auto">
            <a:xfrm rot="-5400000">
              <a:off x="2184" y="3384"/>
              <a:ext cx="432" cy="0"/>
            </a:xfrm>
            <a:prstGeom prst="line">
              <a:avLst/>
            </a:prstGeom>
            <a:noFill/>
            <a:ln w="28575">
              <a:solidFill>
                <a:schemeClr val="tx2"/>
              </a:solidFill>
              <a:round/>
              <a:headEnd type="triangle" w="med" len="med"/>
              <a:tailEnd type="triangle" w="med" len="med"/>
            </a:ln>
          </p:spPr>
          <p:txBody>
            <a:bodyPr wrap="none" anchor="ctr">
              <a:prstTxWarp prst="textNoShape">
                <a:avLst/>
              </a:prstTxWarp>
            </a:bodyPr>
            <a:lstStyle/>
            <a:p>
              <a:endParaRPr lang="en-US"/>
            </a:p>
          </p:txBody>
        </p:sp>
        <p:sp>
          <p:nvSpPr>
            <p:cNvPr id="39948" name="Line 11"/>
            <p:cNvSpPr>
              <a:spLocks noChangeShapeType="1"/>
            </p:cNvSpPr>
            <p:nvPr/>
          </p:nvSpPr>
          <p:spPr bwMode="auto">
            <a:xfrm rot="-5400000">
              <a:off x="2808" y="3384"/>
              <a:ext cx="432" cy="0"/>
            </a:xfrm>
            <a:prstGeom prst="line">
              <a:avLst/>
            </a:prstGeom>
            <a:noFill/>
            <a:ln w="28575">
              <a:solidFill>
                <a:schemeClr val="tx2"/>
              </a:solidFill>
              <a:round/>
              <a:headEnd type="triangle" w="med" len="med"/>
              <a:tailEnd type="triangle" w="med" len="med"/>
            </a:ln>
          </p:spPr>
          <p:txBody>
            <a:bodyPr wrap="none" anchor="ctr">
              <a:prstTxWarp prst="textNoShape">
                <a:avLst/>
              </a:prstTxWarp>
            </a:bodyPr>
            <a:lstStyle/>
            <a:p>
              <a:endParaRPr lang="en-US"/>
            </a:p>
          </p:txBody>
        </p:sp>
        <p:sp>
          <p:nvSpPr>
            <p:cNvPr id="39949" name="Line 12"/>
            <p:cNvSpPr>
              <a:spLocks noChangeShapeType="1"/>
            </p:cNvSpPr>
            <p:nvPr/>
          </p:nvSpPr>
          <p:spPr bwMode="auto">
            <a:xfrm rot="2986793">
              <a:off x="2347" y="3385"/>
              <a:ext cx="695" cy="13"/>
            </a:xfrm>
            <a:prstGeom prst="line">
              <a:avLst/>
            </a:prstGeom>
            <a:noFill/>
            <a:ln w="28575">
              <a:solidFill>
                <a:schemeClr val="hlink"/>
              </a:solidFill>
              <a:round/>
              <a:headEnd type="triangle" w="med" len="med"/>
              <a:tailEnd type="triangle" w="med" len="med"/>
            </a:ln>
          </p:spPr>
          <p:txBody>
            <a:bodyPr wrap="none" anchor="ctr">
              <a:prstTxWarp prst="textNoShape">
                <a:avLst/>
              </a:prstTxWarp>
            </a:bodyPr>
            <a:lstStyle/>
            <a:p>
              <a:endParaRPr lang="en-US"/>
            </a:p>
          </p:txBody>
        </p:sp>
        <p:sp>
          <p:nvSpPr>
            <p:cNvPr id="39950" name="Line 13"/>
            <p:cNvSpPr>
              <a:spLocks noChangeShapeType="1"/>
            </p:cNvSpPr>
            <p:nvPr/>
          </p:nvSpPr>
          <p:spPr bwMode="auto">
            <a:xfrm rot="-2839925">
              <a:off x="2352" y="3395"/>
              <a:ext cx="695" cy="13"/>
            </a:xfrm>
            <a:prstGeom prst="line">
              <a:avLst/>
            </a:prstGeom>
            <a:noFill/>
            <a:ln w="28575">
              <a:solidFill>
                <a:schemeClr val="hlink"/>
              </a:solidFill>
              <a:round/>
              <a:headEnd type="triangle" w="med" len="med"/>
              <a:tailEnd type="triangle" w="med" len="med"/>
            </a:ln>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50938" y="617538"/>
            <a:ext cx="7993062" cy="1143000"/>
          </a:xfrm>
        </p:spPr>
        <p:txBody>
          <a:bodyPr/>
          <a:lstStyle/>
          <a:p>
            <a:pPr eaLnBrk="1" hangingPunct="1"/>
            <a:r>
              <a:rPr lang="en-US" sz="4000" dirty="0">
                <a:ea typeface="ＭＳ Ｐゴシック" charset="-128"/>
                <a:cs typeface="ＭＳ Ｐゴシック" charset="-128"/>
              </a:rPr>
              <a:t>Psychological reality of phonemes</a:t>
            </a:r>
          </a:p>
        </p:txBody>
      </p:sp>
      <p:sp>
        <p:nvSpPr>
          <p:cNvPr id="41987" name="Rectangle 3"/>
          <p:cNvSpPr>
            <a:spLocks noGrp="1" noChangeArrowheads="1"/>
          </p:cNvSpPr>
          <p:nvPr>
            <p:ph type="body" idx="1"/>
          </p:nvPr>
        </p:nvSpPr>
        <p:spPr>
          <a:xfrm>
            <a:off x="1182688" y="2017713"/>
            <a:ext cx="7772400" cy="4306887"/>
          </a:xfrm>
        </p:spPr>
        <p:txBody>
          <a:bodyPr/>
          <a:lstStyle/>
          <a:p>
            <a:pPr eaLnBrk="1" hangingPunct="1"/>
            <a:r>
              <a:rPr lang="en-US">
                <a:ea typeface="ＭＳ Ｐゴシック" charset="-128"/>
                <a:cs typeface="ＭＳ Ｐゴシック" charset="-128"/>
                <a:hlinkClick r:id="rId3"/>
              </a:rPr>
              <a:t>Liberman et al (1957) </a:t>
            </a:r>
            <a:r>
              <a:rPr lang="en-US">
                <a:ea typeface="ＭＳ Ｐゴシック" charset="-128"/>
                <a:cs typeface="ＭＳ Ｐゴシック" charset="-128"/>
              </a:rPr>
              <a:t>categorical perception of phonemes</a:t>
            </a:r>
          </a:p>
          <a:p>
            <a:pPr lvl="1" eaLnBrk="1" hangingPunct="1"/>
            <a:r>
              <a:rPr lang="en-US" sz="2000">
                <a:solidFill>
                  <a:srgbClr val="000000"/>
                </a:solidFill>
                <a:latin typeface="Helvetica" charset="0"/>
              </a:rPr>
              <a:t>Presented consonant-vowel syllables along a continuum </a:t>
            </a:r>
          </a:p>
          <a:p>
            <a:pPr lvl="1" eaLnBrk="1" hangingPunct="1"/>
            <a:r>
              <a:rPr lang="en-US" sz="2000">
                <a:solidFill>
                  <a:srgbClr val="000000"/>
                </a:solidFill>
                <a:latin typeface="Helvetica" charset="0"/>
              </a:rPr>
              <a:t>The consonants were /b/, /d/, and /g/, followed by /a/</a:t>
            </a:r>
          </a:p>
          <a:p>
            <a:pPr lvl="2" eaLnBrk="1" hangingPunct="1"/>
            <a:r>
              <a:rPr lang="en-US" sz="1800">
                <a:solidFill>
                  <a:srgbClr val="000000"/>
                </a:solidFill>
                <a:latin typeface="Helvetica" charset="0"/>
              </a:rPr>
              <a:t>for example, /ba/. </a:t>
            </a:r>
          </a:p>
          <a:p>
            <a:pPr lvl="1" eaLnBrk="1" hangingPunct="1"/>
            <a:r>
              <a:rPr lang="en-US" sz="2000">
                <a:solidFill>
                  <a:srgbClr val="000000"/>
                </a:solidFill>
                <a:latin typeface="Helvetica" charset="0"/>
              </a:rPr>
              <a:t>Asked whether two syllables were the same or different </a:t>
            </a:r>
          </a:p>
          <a:p>
            <a:pPr lvl="1" eaLnBrk="1" hangingPunct="1"/>
            <a:r>
              <a:rPr lang="en-US" sz="2000">
                <a:solidFill>
                  <a:srgbClr val="000000"/>
                </a:solidFill>
                <a:latin typeface="Helvetica" charset="0"/>
              </a:rPr>
              <a:t>Participants reported </a:t>
            </a:r>
          </a:p>
          <a:p>
            <a:pPr lvl="2" eaLnBrk="1" hangingPunct="1"/>
            <a:r>
              <a:rPr lang="en-US" sz="1800">
                <a:solidFill>
                  <a:srgbClr val="000000"/>
                </a:solidFill>
                <a:latin typeface="Helvetica" charset="0"/>
              </a:rPr>
              <a:t>Various forms of /ba/ to be the same</a:t>
            </a:r>
          </a:p>
          <a:p>
            <a:pPr lvl="2" eaLnBrk="1" hangingPunct="1"/>
            <a:r>
              <a:rPr lang="en-US" sz="1800">
                <a:solidFill>
                  <a:srgbClr val="000000"/>
                </a:solidFill>
                <a:latin typeface="Helvetica" charset="0"/>
              </a:rPr>
              <a:t>Whereas /ga/ and /ba/ were easily discriminated. </a:t>
            </a:r>
          </a:p>
          <a:p>
            <a:pPr eaLnBrk="1" hangingPunct="1"/>
            <a:endParaRPr lang="en-US" sz="1200">
              <a:solidFill>
                <a:srgbClr val="000000"/>
              </a:solidFill>
              <a:latin typeface="Helvetica"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44035"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Phonology</a:t>
            </a:r>
            <a:endParaRPr lang="en-US" sz="3200">
              <a:ea typeface="ＭＳ Ｐゴシック" charset="-128"/>
              <a:cs typeface="ＭＳ Ｐゴシック" charset="-128"/>
            </a:endParaRPr>
          </a:p>
          <a:p>
            <a:pPr eaLnBrk="1" hangingPunct="1"/>
            <a:r>
              <a:rPr lang="en-US" sz="3200">
                <a:ea typeface="ＭＳ Ｐゴシック" charset="-128"/>
                <a:cs typeface="ＭＳ Ｐゴシック" charset="-128"/>
              </a:rPr>
              <a:t>Morphology</a:t>
            </a:r>
          </a:p>
          <a:p>
            <a:pPr eaLnBrk="1" hangingPunct="1"/>
            <a:r>
              <a:rPr lang="en-US" sz="3200">
                <a:solidFill>
                  <a:srgbClr val="848484"/>
                </a:solidFill>
                <a:ea typeface="ＭＳ Ｐゴシック" charset="-128"/>
                <a:cs typeface="ＭＳ Ｐゴシック" charset="-128"/>
              </a:rPr>
              <a:t>Syntax</a:t>
            </a:r>
          </a:p>
          <a:p>
            <a:pPr eaLnBrk="1" hangingPunct="1"/>
            <a:r>
              <a:rPr lang="en-US" sz="3200">
                <a:solidFill>
                  <a:srgbClr val="848484"/>
                </a:solidFill>
                <a:ea typeface="ＭＳ Ｐゴシック" charset="-128"/>
                <a:cs typeface="ＭＳ Ｐゴシック" charset="-128"/>
              </a:rPr>
              <a:t>Semantics</a:t>
            </a:r>
          </a:p>
          <a:p>
            <a:pPr eaLnBrk="1" hangingPunct="1"/>
            <a:r>
              <a:rPr lang="en-US" sz="3200">
                <a:solidFill>
                  <a:srgbClr val="848484"/>
                </a:solidFill>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6"/>
          <p:cNvGrpSpPr>
            <a:grpSpLocks/>
          </p:cNvGrpSpPr>
          <p:nvPr/>
        </p:nvGrpSpPr>
        <p:grpSpPr bwMode="auto">
          <a:xfrm>
            <a:off x="3048000" y="2282825"/>
            <a:ext cx="5562600" cy="2676525"/>
            <a:chOff x="3048000" y="2283023"/>
            <a:chExt cx="5562600" cy="2675931"/>
          </a:xfrm>
        </p:grpSpPr>
        <p:sp>
          <p:nvSpPr>
            <p:cNvPr id="44037"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44038"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44039"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44040"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44041"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44042"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44043"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44044"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44045"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44046"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44047"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44048"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44049"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44050" name="Straight Connector 20"/>
            <p:cNvCxnSpPr>
              <a:cxnSpLocks noChangeShapeType="1"/>
              <a:stCxn id="44037" idx="2"/>
              <a:endCxn id="44038"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44051" name="Straight Connector 21"/>
            <p:cNvCxnSpPr>
              <a:cxnSpLocks noChangeShapeType="1"/>
              <a:stCxn id="44037" idx="2"/>
              <a:endCxn id="44040"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44052" name="Straight Connector 22"/>
            <p:cNvCxnSpPr>
              <a:cxnSpLocks noChangeShapeType="1"/>
              <a:stCxn id="44039" idx="1"/>
              <a:endCxn id="44038"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44053" name="Straight Connector 23"/>
            <p:cNvCxnSpPr>
              <a:cxnSpLocks noChangeShapeType="1"/>
              <a:stCxn id="44039" idx="3"/>
              <a:endCxn id="44040"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44054" name="Straight Connector 24"/>
            <p:cNvCxnSpPr>
              <a:cxnSpLocks noChangeShapeType="1"/>
              <a:stCxn id="44038" idx="2"/>
              <a:endCxn id="44043"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44055" name="Straight Connector 25"/>
            <p:cNvCxnSpPr>
              <a:cxnSpLocks noChangeShapeType="1"/>
              <a:stCxn id="44038" idx="2"/>
              <a:endCxn id="44042"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44056" name="Straight Connector 26"/>
            <p:cNvCxnSpPr>
              <a:cxnSpLocks noChangeShapeType="1"/>
              <a:stCxn id="44041" idx="0"/>
              <a:endCxn id="44038"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44057" name="Straight Connector 27"/>
            <p:cNvCxnSpPr>
              <a:cxnSpLocks noChangeShapeType="1"/>
              <a:stCxn id="44043" idx="2"/>
              <a:endCxn id="44044"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44058" name="Straight Connector 28"/>
            <p:cNvCxnSpPr>
              <a:cxnSpLocks noChangeShapeType="1"/>
              <a:stCxn id="44043" idx="2"/>
              <a:endCxn id="44045"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44059" name="Straight Connector 29"/>
            <p:cNvCxnSpPr>
              <a:cxnSpLocks noChangeShapeType="1"/>
              <a:stCxn id="44041" idx="2"/>
              <a:endCxn id="44046"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44060" name="Straight Connector 30"/>
            <p:cNvCxnSpPr>
              <a:cxnSpLocks noChangeShapeType="1"/>
              <a:stCxn id="44041" idx="2"/>
              <a:endCxn id="44047"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44061" name="Straight Connector 31"/>
            <p:cNvCxnSpPr>
              <a:cxnSpLocks noChangeShapeType="1"/>
              <a:stCxn id="44042" idx="2"/>
              <a:endCxn id="44048"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44062" name="Straight Connector 32"/>
            <p:cNvCxnSpPr>
              <a:cxnSpLocks noChangeShapeType="1"/>
              <a:stCxn id="44042" idx="2"/>
              <a:endCxn id="44049"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Morphology</a:t>
            </a:r>
          </a:p>
        </p:txBody>
      </p:sp>
      <p:sp>
        <p:nvSpPr>
          <p:cNvPr id="46083" name="Rectangle 3"/>
          <p:cNvSpPr>
            <a:spLocks noGrp="1" noChangeArrowheads="1"/>
          </p:cNvSpPr>
          <p:nvPr>
            <p:ph type="body" idx="1"/>
          </p:nvPr>
        </p:nvSpPr>
        <p:spPr>
          <a:xfrm>
            <a:off x="1182688" y="2017713"/>
            <a:ext cx="7772400" cy="877887"/>
          </a:xfrm>
        </p:spPr>
        <p:txBody>
          <a:bodyPr/>
          <a:lstStyle/>
          <a:p>
            <a:pPr eaLnBrk="1" hangingPunct="1"/>
            <a:r>
              <a:rPr lang="en-US">
                <a:ea typeface="ＭＳ Ｐゴシック" charset="-128"/>
                <a:cs typeface="ＭＳ Ｐゴシック" charset="-128"/>
              </a:rPr>
              <a:t>Morpheme – smallest unit that conveys meaning</a:t>
            </a:r>
          </a:p>
        </p:txBody>
      </p:sp>
      <p:sp>
        <p:nvSpPr>
          <p:cNvPr id="125956" name="Rectangle 4"/>
          <p:cNvSpPr>
            <a:spLocks noChangeArrowheads="1"/>
          </p:cNvSpPr>
          <p:nvPr/>
        </p:nvSpPr>
        <p:spPr bwMode="auto">
          <a:xfrm>
            <a:off x="1828800" y="3048000"/>
            <a:ext cx="838200" cy="609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solidFill>
                  <a:srgbClr val="0000FF"/>
                </a:solidFill>
              </a:rPr>
              <a:t>yes</a:t>
            </a:r>
          </a:p>
        </p:txBody>
      </p:sp>
      <p:sp>
        <p:nvSpPr>
          <p:cNvPr id="125957" name="Rectangle 5"/>
          <p:cNvSpPr>
            <a:spLocks noChangeArrowheads="1"/>
          </p:cNvSpPr>
          <p:nvPr/>
        </p:nvSpPr>
        <p:spPr bwMode="auto">
          <a:xfrm>
            <a:off x="3367088" y="4495800"/>
            <a:ext cx="2438400" cy="14874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t>un- -happi- -ness</a:t>
            </a:r>
          </a:p>
          <a:p>
            <a:pPr marL="342900" indent="-342900" eaLnBrk="1" hangingPunct="1">
              <a:spcBef>
                <a:spcPct val="20000"/>
              </a:spcBef>
              <a:buClr>
                <a:schemeClr val="folHlink"/>
              </a:buClr>
              <a:buSzPct val="60000"/>
              <a:buFont typeface="Wingdings" charset="2"/>
              <a:buNone/>
            </a:pPr>
            <a:r>
              <a:rPr lang="en-US"/>
              <a:t>horse- -s</a:t>
            </a:r>
          </a:p>
          <a:p>
            <a:pPr marL="342900" indent="-342900" eaLnBrk="1" hangingPunct="1">
              <a:spcBef>
                <a:spcPct val="20000"/>
              </a:spcBef>
              <a:buClr>
                <a:schemeClr val="folHlink"/>
              </a:buClr>
              <a:buSzPct val="60000"/>
              <a:buFont typeface="Wingdings" charset="2"/>
              <a:buNone/>
            </a:pPr>
            <a:r>
              <a:rPr lang="en-US"/>
              <a:t>talk- -ing</a:t>
            </a:r>
          </a:p>
        </p:txBody>
      </p:sp>
      <p:sp>
        <p:nvSpPr>
          <p:cNvPr id="125958" name="Rectangle 6"/>
          <p:cNvSpPr>
            <a:spLocks noChangeArrowheads="1"/>
          </p:cNvSpPr>
          <p:nvPr/>
        </p:nvSpPr>
        <p:spPr bwMode="auto">
          <a:xfrm>
            <a:off x="3657600" y="2743200"/>
            <a:ext cx="45720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t>no internal morphological structure</a:t>
            </a:r>
          </a:p>
          <a:p>
            <a:pPr marL="342900" indent="-342900" eaLnBrk="1" hangingPunct="1">
              <a:spcBef>
                <a:spcPct val="20000"/>
              </a:spcBef>
              <a:buClr>
                <a:schemeClr val="folHlink"/>
              </a:buClr>
              <a:buSzPct val="60000"/>
              <a:buFont typeface="Wingdings" charset="2"/>
              <a:buNone/>
            </a:pPr>
            <a:r>
              <a:rPr lang="en-US"/>
              <a:t>/y/, /e/, /s/ none have meaning in isolation</a:t>
            </a:r>
          </a:p>
        </p:txBody>
      </p:sp>
      <p:sp>
        <p:nvSpPr>
          <p:cNvPr id="125959" name="Text Box 7"/>
          <p:cNvSpPr txBox="1">
            <a:spLocks noChangeArrowheads="1"/>
          </p:cNvSpPr>
          <p:nvPr/>
        </p:nvSpPr>
        <p:spPr bwMode="auto">
          <a:xfrm>
            <a:off x="990600" y="4497388"/>
            <a:ext cx="1706563" cy="1347787"/>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buClr>
                <a:schemeClr val="folHlink"/>
              </a:buClr>
              <a:buSzPct val="60000"/>
              <a:buFont typeface="Wingdings" charset="2"/>
              <a:buNone/>
            </a:pPr>
            <a:r>
              <a:rPr lang="en-US">
                <a:solidFill>
                  <a:srgbClr val="0000FF"/>
                </a:solidFill>
              </a:rPr>
              <a:t>unhappiness</a:t>
            </a:r>
          </a:p>
          <a:p>
            <a:pPr eaLnBrk="1" hangingPunct="1">
              <a:spcBef>
                <a:spcPct val="20000"/>
              </a:spcBef>
              <a:buClr>
                <a:schemeClr val="folHlink"/>
              </a:buClr>
              <a:buSzPct val="60000"/>
              <a:buFont typeface="Wingdings" charset="2"/>
              <a:buNone/>
            </a:pPr>
            <a:r>
              <a:rPr lang="en-US">
                <a:solidFill>
                  <a:srgbClr val="0000FF"/>
                </a:solidFill>
              </a:rPr>
              <a:t>horses</a:t>
            </a:r>
          </a:p>
          <a:p>
            <a:pPr eaLnBrk="1" hangingPunct="1">
              <a:spcBef>
                <a:spcPct val="20000"/>
              </a:spcBef>
              <a:buClr>
                <a:schemeClr val="folHlink"/>
              </a:buClr>
              <a:buSzPct val="60000"/>
              <a:buFont typeface="Wingdings" charset="2"/>
              <a:buNone/>
            </a:pPr>
            <a:r>
              <a:rPr lang="en-US">
                <a:solidFill>
                  <a:srgbClr val="0000FF"/>
                </a:solidFill>
              </a:rPr>
              <a:t>talking</a:t>
            </a:r>
          </a:p>
        </p:txBody>
      </p:sp>
      <p:sp>
        <p:nvSpPr>
          <p:cNvPr id="125960" name="Rectangle 8"/>
          <p:cNvSpPr>
            <a:spLocks noChangeArrowheads="1"/>
          </p:cNvSpPr>
          <p:nvPr/>
        </p:nvSpPr>
        <p:spPr bwMode="auto">
          <a:xfrm>
            <a:off x="6172200" y="4114800"/>
            <a:ext cx="2819400" cy="2286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t>happy, horse, talk</a:t>
            </a:r>
          </a:p>
          <a:p>
            <a:pPr marL="342900" indent="-342900" eaLnBrk="1" hangingPunct="1">
              <a:spcBef>
                <a:spcPct val="20000"/>
              </a:spcBef>
              <a:buClr>
                <a:schemeClr val="folHlink"/>
              </a:buClr>
              <a:buSzPct val="60000"/>
            </a:pPr>
            <a:r>
              <a:rPr lang="en-US"/>
              <a:t>un-	negative</a:t>
            </a:r>
          </a:p>
          <a:p>
            <a:pPr marL="342900" indent="-342900" eaLnBrk="1" hangingPunct="1">
              <a:spcBef>
                <a:spcPct val="20000"/>
              </a:spcBef>
              <a:buClr>
                <a:schemeClr val="folHlink"/>
              </a:buClr>
              <a:buSzPct val="60000"/>
            </a:pPr>
            <a:r>
              <a:rPr lang="en-US"/>
              <a:t>-ness	state/quality</a:t>
            </a:r>
          </a:p>
          <a:p>
            <a:pPr marL="342900" indent="-342900" eaLnBrk="1" hangingPunct="1">
              <a:spcBef>
                <a:spcPct val="20000"/>
              </a:spcBef>
              <a:buClr>
                <a:schemeClr val="folHlink"/>
              </a:buClr>
              <a:buSzPct val="60000"/>
            </a:pPr>
            <a:r>
              <a:rPr lang="en-US"/>
              <a:t>-s 		plural</a:t>
            </a:r>
          </a:p>
          <a:p>
            <a:pPr marL="342900" indent="-342900" eaLnBrk="1" hangingPunct="1">
              <a:spcBef>
                <a:spcPct val="20000"/>
              </a:spcBef>
              <a:buClr>
                <a:schemeClr val="folHlink"/>
              </a:buClr>
              <a:buSzPct val="60000"/>
            </a:pPr>
            <a:r>
              <a:rPr lang="en-US"/>
              <a:t>-ing	duration</a:t>
            </a:r>
          </a:p>
          <a:p>
            <a:pPr marL="342900" indent="-342900" eaLnBrk="1" hangingPunct="1">
              <a:spcBef>
                <a:spcPct val="20000"/>
              </a:spcBef>
              <a:buClr>
                <a:schemeClr val="folHlink"/>
              </a:buClr>
              <a:buSzPct val="60000"/>
              <a:buFont typeface="Wingdings" charset="2"/>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P spid="125957" grpId="0" autoUpdateAnimBg="0"/>
      <p:bldP spid="125958" grpId="0" autoUpdateAnimBg="0"/>
      <p:bldP spid="125959" grpId="0" autoUpdateAnimBg="0"/>
      <p:bldP spid="125960" grpId="0"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Morphology</a:t>
            </a:r>
          </a:p>
        </p:txBody>
      </p:sp>
      <p:sp>
        <p:nvSpPr>
          <p:cNvPr id="149507" name="Rectangle 3"/>
          <p:cNvSpPr>
            <a:spLocks noGrp="1" noChangeArrowheads="1"/>
          </p:cNvSpPr>
          <p:nvPr>
            <p:ph type="body" idx="1"/>
          </p:nvPr>
        </p:nvSpPr>
        <p:spPr/>
        <p:txBody>
          <a:bodyPr/>
          <a:lstStyle/>
          <a:p>
            <a:pPr eaLnBrk="1" hangingPunct="1"/>
            <a:r>
              <a:rPr lang="en-US" sz="2400" dirty="0">
                <a:ea typeface="ＭＳ Ｐゴシック" charset="-128"/>
                <a:cs typeface="ＭＳ Ｐゴシック" charset="-128"/>
              </a:rPr>
              <a:t>Morpheme Productivity </a:t>
            </a:r>
          </a:p>
          <a:p>
            <a:pPr lvl="1" eaLnBrk="1" hangingPunct="1"/>
            <a:r>
              <a:rPr lang="en-US" sz="2400" dirty="0"/>
              <a:t>Free morphemes: can stand alone as words</a:t>
            </a:r>
          </a:p>
          <a:p>
            <a:pPr lvl="1" eaLnBrk="1" hangingPunct="1"/>
            <a:r>
              <a:rPr lang="en-US" sz="2400" dirty="0"/>
              <a:t>Bound morphemes: can not stand alone as words</a:t>
            </a:r>
          </a:p>
          <a:p>
            <a:pPr lvl="2" eaLnBrk="1" hangingPunct="1"/>
            <a:r>
              <a:rPr lang="en-US" dirty="0"/>
              <a:t>Affixes, pre-fixes, suffixes, </a:t>
            </a:r>
            <a:r>
              <a:rPr lang="en-US" dirty="0">
                <a:hlinkClick r:id="rId3"/>
              </a:rPr>
              <a:t>infixes </a:t>
            </a:r>
            <a:endParaRPr lang="en-US" dirty="0"/>
          </a:p>
          <a:p>
            <a:pPr lvl="1" eaLnBrk="1" hangingPunct="1"/>
            <a:r>
              <a:rPr lang="en-US" sz="2400" dirty="0"/>
              <a:t>Inflectional rules</a:t>
            </a:r>
          </a:p>
          <a:p>
            <a:pPr lvl="2" eaLnBrk="1" hangingPunct="1"/>
            <a:r>
              <a:rPr lang="en-US" dirty="0"/>
              <a:t>used to express grammatical contrasts in sentences</a:t>
            </a:r>
          </a:p>
          <a:p>
            <a:pPr lvl="2" eaLnBrk="1" hangingPunct="1"/>
            <a:r>
              <a:rPr lang="en-US" dirty="0"/>
              <a:t>e.g., singular/plural, past/present tense</a:t>
            </a:r>
          </a:p>
          <a:p>
            <a:pPr lvl="1" eaLnBrk="1" hangingPunct="1"/>
            <a:r>
              <a:rPr lang="en-US" sz="2400" dirty="0"/>
              <a:t>Derivational rules</a:t>
            </a:r>
          </a:p>
          <a:p>
            <a:pPr lvl="2" eaLnBrk="1" hangingPunct="1"/>
            <a:r>
              <a:rPr lang="en-US" dirty="0"/>
              <a:t>Construction of new words, or change grammatical class</a:t>
            </a:r>
          </a:p>
          <a:p>
            <a:pPr lvl="2" eaLnBrk="1" hangingPunct="1"/>
            <a:r>
              <a:rPr lang="en-US" dirty="0"/>
              <a:t>e.g., drink --&gt; drinkable, infect --&gt; disinfect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9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9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9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9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9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9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9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9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4"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a:ea typeface="ＭＳ Ｐゴシック" charset="-128"/>
                <a:cs typeface="ＭＳ Ｐゴシック" charset="-128"/>
              </a:rPr>
              <a:t>Phonology &amp; morphology interaction</a:t>
            </a:r>
          </a:p>
        </p:txBody>
      </p:sp>
      <p:sp>
        <p:nvSpPr>
          <p:cNvPr id="138243"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Allomorphs: different variations of the same morpheme</a:t>
            </a:r>
            <a:endParaRPr lang="en-US" sz="2000">
              <a:ea typeface="ＭＳ Ｐゴシック" charset="-128"/>
              <a:cs typeface="ＭＳ Ｐゴシック" charset="-128"/>
            </a:endParaRPr>
          </a:p>
        </p:txBody>
      </p:sp>
      <p:sp>
        <p:nvSpPr>
          <p:cNvPr id="138244" name="Text Box 4"/>
          <p:cNvSpPr txBox="1">
            <a:spLocks noChangeArrowheads="1"/>
          </p:cNvSpPr>
          <p:nvPr/>
        </p:nvSpPr>
        <p:spPr bwMode="auto">
          <a:xfrm>
            <a:off x="1143000" y="3048000"/>
            <a:ext cx="7505700" cy="3046413"/>
          </a:xfrm>
          <a:prstGeom prst="rect">
            <a:avLst/>
          </a:prstGeom>
          <a:noFill/>
          <a:ln w="9525">
            <a:noFill/>
            <a:miter lim="800000"/>
            <a:headEnd/>
            <a:tailEnd/>
          </a:ln>
        </p:spPr>
        <p:txBody>
          <a:bodyPr>
            <a:prstTxWarp prst="textNoShape">
              <a:avLst/>
            </a:prstTxWarp>
            <a:spAutoFit/>
          </a:bodyPr>
          <a:lstStyle/>
          <a:p>
            <a:pPr lvl="1" eaLnBrk="1" hangingPunct="1">
              <a:spcBef>
                <a:spcPct val="20000"/>
              </a:spcBef>
            </a:pPr>
            <a:r>
              <a:rPr lang="en-US"/>
              <a:t>Plural rule in English</a:t>
            </a:r>
            <a:endParaRPr lang="en-US" sz="2800"/>
          </a:p>
          <a:p>
            <a:pPr lvl="2" eaLnBrk="1" hangingPunct="1">
              <a:spcBef>
                <a:spcPct val="20000"/>
              </a:spcBef>
            </a:pPr>
            <a:r>
              <a:rPr lang="en-US" sz="2000"/>
              <a:t>The plural morpheme takes the form:</a:t>
            </a:r>
            <a:endParaRPr lang="en-US"/>
          </a:p>
          <a:p>
            <a:pPr lvl="3" eaLnBrk="1" hangingPunct="1">
              <a:spcBef>
                <a:spcPct val="20000"/>
              </a:spcBef>
            </a:pPr>
            <a:r>
              <a:rPr lang="en-US" sz="2000"/>
              <a:t>/-iz/ If the last sound in a noun is a sibilant consonant</a:t>
            </a:r>
          </a:p>
          <a:p>
            <a:pPr lvl="3" eaLnBrk="1" hangingPunct="1">
              <a:spcBef>
                <a:spcPct val="20000"/>
              </a:spcBef>
            </a:pPr>
            <a:r>
              <a:rPr lang="en-US" sz="2000"/>
              <a:t>     “churches”</a:t>
            </a:r>
          </a:p>
          <a:p>
            <a:pPr lvl="3" eaLnBrk="1" hangingPunct="1">
              <a:spcBef>
                <a:spcPct val="20000"/>
              </a:spcBef>
            </a:pPr>
            <a:r>
              <a:rPr lang="en-US" sz="2000"/>
              <a:t>/-z/ if the last sound in a noun is voiced</a:t>
            </a:r>
          </a:p>
          <a:p>
            <a:pPr lvl="3" eaLnBrk="1" hangingPunct="1">
              <a:spcBef>
                <a:spcPct val="20000"/>
              </a:spcBef>
            </a:pPr>
            <a:r>
              <a:rPr lang="en-US" sz="2000"/>
              <a:t>     “labs”</a:t>
            </a:r>
          </a:p>
          <a:p>
            <a:pPr lvl="3" eaLnBrk="1" hangingPunct="1">
              <a:spcBef>
                <a:spcPct val="20000"/>
              </a:spcBef>
            </a:pPr>
            <a:r>
              <a:rPr lang="en-US" sz="2000"/>
              <a:t>/-s/ if the last sound in a noun is voiceless</a:t>
            </a:r>
          </a:p>
          <a:p>
            <a:pPr lvl="3" eaLnBrk="1" hangingPunct="1">
              <a:spcBef>
                <a:spcPct val="20000"/>
              </a:spcBef>
            </a:pPr>
            <a:r>
              <a:rPr lang="en-US" sz="2000"/>
              <a:t>     “bets”</a:t>
            </a:r>
            <a:endParaRPr lang="en-US">
              <a:solidFill>
                <a:srgbClr val="F0F56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a:t>Psycholinguistics : A brief history</a:t>
            </a:r>
          </a:p>
        </p:txBody>
      </p:sp>
      <p:grpSp>
        <p:nvGrpSpPr>
          <p:cNvPr id="26627" name="Group 3"/>
          <p:cNvGrpSpPr>
            <a:grpSpLocks/>
          </p:cNvGrpSpPr>
          <p:nvPr/>
        </p:nvGrpSpPr>
        <p:grpSpPr bwMode="auto">
          <a:xfrm>
            <a:off x="762000" y="2362200"/>
            <a:ext cx="7696200" cy="625475"/>
            <a:chOff x="480" y="2102"/>
            <a:chExt cx="4848" cy="394"/>
          </a:xfrm>
        </p:grpSpPr>
        <p:sp>
          <p:nvSpPr>
            <p:cNvPr id="26632"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3"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4"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5"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6"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7"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8"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39"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0"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1"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2"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3"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4"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45"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26646"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26647"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26648"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26649"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26650"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26651"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26652"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26653"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26628" name="AutoShape 26"/>
          <p:cNvSpPr>
            <a:spLocks/>
          </p:cNvSpPr>
          <p:nvPr/>
        </p:nvSpPr>
        <p:spPr bwMode="auto">
          <a:xfrm>
            <a:off x="2286000" y="3616325"/>
            <a:ext cx="5486400" cy="528638"/>
          </a:xfrm>
          <a:prstGeom prst="callout2">
            <a:avLst>
              <a:gd name="adj1" fmla="val 21620"/>
              <a:gd name="adj2" fmla="val -1389"/>
              <a:gd name="adj3" fmla="val 21620"/>
              <a:gd name="adj4" fmla="val -16088"/>
              <a:gd name="adj5" fmla="val -92194"/>
              <a:gd name="adj6" fmla="val -31366"/>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sp>
        <p:nvSpPr>
          <p:cNvPr id="26629" name="Rectangle 27"/>
          <p:cNvSpPr>
            <a:spLocks noChangeArrowheads="1"/>
          </p:cNvSpPr>
          <p:nvPr/>
        </p:nvSpPr>
        <p:spPr bwMode="auto">
          <a:xfrm>
            <a:off x="2286000" y="4114800"/>
            <a:ext cx="5562600" cy="1905000"/>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26630" name="Text Box 28"/>
          <p:cNvSpPr txBox="1">
            <a:spLocks noChangeArrowheads="1"/>
          </p:cNvSpPr>
          <p:nvPr/>
        </p:nvSpPr>
        <p:spPr bwMode="auto">
          <a:xfrm>
            <a:off x="2270125" y="4191000"/>
            <a:ext cx="5561013" cy="1676400"/>
          </a:xfrm>
          <a:prstGeom prst="rect">
            <a:avLst/>
          </a:prstGeom>
          <a:noFill/>
          <a:ln w="9525">
            <a:noFill/>
            <a:miter lim="800000"/>
            <a:headEnd/>
            <a:tailEnd/>
          </a:ln>
        </p:spPr>
        <p:txBody>
          <a:bodyPr wrap="none">
            <a:prstTxWarp prst="textNoShape">
              <a:avLst/>
            </a:prstTxWarp>
            <a:spAutoFit/>
          </a:bodyPr>
          <a:lstStyle/>
          <a:p>
            <a:r>
              <a:rPr lang="en-US">
                <a:solidFill>
                  <a:srgbClr val="000000"/>
                </a:solidFill>
                <a:latin typeface="Times New Roman" charset="0"/>
              </a:rPr>
              <a:t>The ancient Greeks:</a:t>
            </a:r>
            <a:endParaRPr lang="en-US" sz="2000">
              <a:solidFill>
                <a:srgbClr val="000000"/>
              </a:solidFill>
              <a:latin typeface="Times New Roman" charset="0"/>
            </a:endParaRPr>
          </a:p>
          <a:p>
            <a:pPr lvl="1">
              <a:buFontTx/>
              <a:buChar char="•"/>
            </a:pPr>
            <a:r>
              <a:rPr lang="en-US" sz="2000">
                <a:solidFill>
                  <a:srgbClr val="000000"/>
                </a:solidFill>
                <a:latin typeface="Times New Roman" charset="0"/>
              </a:rPr>
              <a:t> Noticed that brain damage could cause aphasia</a:t>
            </a:r>
          </a:p>
          <a:p>
            <a:pPr lvl="1">
              <a:buFontTx/>
              <a:buChar char="•"/>
            </a:pPr>
            <a:r>
              <a:rPr lang="en-US" sz="2000">
                <a:solidFill>
                  <a:srgbClr val="000000"/>
                </a:solidFill>
                <a:latin typeface="Times New Roman" charset="0"/>
              </a:rPr>
              <a:t> </a:t>
            </a:r>
            <a:r>
              <a:rPr lang="en-US" sz="2000">
                <a:solidFill>
                  <a:srgbClr val="000000"/>
                </a:solidFill>
              </a:rPr>
              <a:t>Aristotle: objects of the world exist </a:t>
            </a:r>
          </a:p>
          <a:p>
            <a:pPr lvl="1"/>
            <a:r>
              <a:rPr lang="en-US" sz="2000">
                <a:solidFill>
                  <a:srgbClr val="000000"/>
                </a:solidFill>
              </a:rPr>
              <a:t>  independent of language and that definite </a:t>
            </a:r>
          </a:p>
          <a:p>
            <a:pPr lvl="1"/>
            <a:r>
              <a:rPr lang="en-US" sz="2000">
                <a:solidFill>
                  <a:srgbClr val="000000"/>
                </a:solidFill>
              </a:rPr>
              <a:t>  words are subsequently allied to these objects</a:t>
            </a:r>
            <a:endParaRPr lang="en-US" sz="1600">
              <a:solidFill>
                <a:srgbClr val="000000"/>
              </a:solidFill>
              <a:latin typeface="Times New Roman" charset="0"/>
            </a:endParaRPr>
          </a:p>
        </p:txBody>
      </p:sp>
      <p:pic>
        <p:nvPicPr>
          <p:cNvPr id="26631" name="Picture 29"/>
          <p:cNvPicPr>
            <a:picLocks noChangeAspect="1" noChangeArrowheads="1"/>
          </p:cNvPicPr>
          <p:nvPr/>
        </p:nvPicPr>
        <p:blipFill>
          <a:blip r:embed="rId3"/>
          <a:srcRect/>
          <a:stretch>
            <a:fillRect/>
          </a:stretch>
        </p:blipFill>
        <p:spPr bwMode="auto">
          <a:xfrm>
            <a:off x="1193800" y="4114800"/>
            <a:ext cx="106838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Morphology</a:t>
            </a:r>
          </a:p>
        </p:txBody>
      </p:sp>
      <p:sp>
        <p:nvSpPr>
          <p:cNvPr id="159747" name="Rectangle 3"/>
          <p:cNvSpPr>
            <a:spLocks noGrp="1" noChangeArrowheads="1"/>
          </p:cNvSpPr>
          <p:nvPr>
            <p:ph type="body" idx="1"/>
          </p:nvPr>
        </p:nvSpPr>
        <p:spPr/>
        <p:txBody>
          <a:bodyPr/>
          <a:lstStyle/>
          <a:p>
            <a:pPr eaLnBrk="1" hangingPunct="1">
              <a:lnSpc>
                <a:spcPct val="90000"/>
              </a:lnSpc>
            </a:pPr>
            <a:r>
              <a:rPr lang="en-US" sz="2400" dirty="0">
                <a:ea typeface="ＭＳ Ｐゴシック" charset="-128"/>
                <a:cs typeface="ＭＳ Ｐゴシック" charset="-128"/>
              </a:rPr>
              <a:t>Language differences</a:t>
            </a:r>
          </a:p>
          <a:p>
            <a:pPr lvl="1" eaLnBrk="1" hangingPunct="1">
              <a:lnSpc>
                <a:spcPct val="90000"/>
              </a:lnSpc>
            </a:pPr>
            <a:r>
              <a:rPr lang="en-US" sz="2400" i="1" dirty="0"/>
              <a:t>Isolating languages</a:t>
            </a:r>
            <a:r>
              <a:rPr lang="en-US" sz="2400" dirty="0"/>
              <a:t>: no endings, just word order (e.g., Chinese &amp; Vietnamese)</a:t>
            </a:r>
          </a:p>
          <a:p>
            <a:pPr lvl="1" eaLnBrk="1" hangingPunct="1">
              <a:lnSpc>
                <a:spcPct val="90000"/>
              </a:lnSpc>
            </a:pPr>
            <a:r>
              <a:rPr lang="en-US" sz="2400" i="1" dirty="0"/>
              <a:t>Inflecting</a:t>
            </a:r>
            <a:r>
              <a:rPr lang="en-US" sz="2400" dirty="0"/>
              <a:t>: lots of inflections (e.g., Latin &amp; Greek)</a:t>
            </a:r>
          </a:p>
          <a:p>
            <a:pPr lvl="2" eaLnBrk="1" hangingPunct="1">
              <a:lnSpc>
                <a:spcPct val="90000"/>
              </a:lnSpc>
            </a:pPr>
            <a:r>
              <a:rPr lang="en-US" dirty="0"/>
              <a:t>In Classic Greek every verb has 350 forms</a:t>
            </a:r>
          </a:p>
          <a:p>
            <a:pPr lvl="1" eaLnBrk="1" hangingPunct="1">
              <a:lnSpc>
                <a:spcPct val="90000"/>
              </a:lnSpc>
            </a:pPr>
            <a:r>
              <a:rPr lang="en-US" sz="2400" i="1" dirty="0"/>
              <a:t>Agglutinating languages</a:t>
            </a:r>
            <a:r>
              <a:rPr lang="en-US" sz="2400" dirty="0"/>
              <a:t> (e.g., Turkish, Finnish, Eskimo)</a:t>
            </a:r>
          </a:p>
          <a:p>
            <a:pPr lvl="2" eaLnBrk="1" hangingPunct="1">
              <a:lnSpc>
                <a:spcPct val="90000"/>
              </a:lnSpc>
            </a:pPr>
            <a:r>
              <a:rPr lang="en-US" dirty="0"/>
              <a:t>Eskimo: </a:t>
            </a:r>
          </a:p>
          <a:p>
            <a:pPr lvl="3" eaLnBrk="1" hangingPunct="1">
              <a:lnSpc>
                <a:spcPct val="90000"/>
              </a:lnSpc>
              <a:buFont typeface="Wingdings" charset="2"/>
              <a:buNone/>
            </a:pPr>
            <a:r>
              <a:rPr lang="en-US" sz="2400" dirty="0" err="1"/>
              <a:t>angyaghllangyugtuq</a:t>
            </a:r>
            <a:r>
              <a:rPr lang="en-US" sz="2400" dirty="0"/>
              <a:t> = he wants to acquire a big boat</a:t>
            </a:r>
          </a:p>
          <a:p>
            <a:pPr lvl="3" eaLnBrk="1" hangingPunct="1">
              <a:lnSpc>
                <a:spcPct val="90000"/>
              </a:lnSpc>
              <a:buFont typeface="Wingdings" charset="2"/>
              <a:buNone/>
            </a:pPr>
            <a:r>
              <a:rPr lang="en-US" sz="2400" dirty="0" err="1"/>
              <a:t>Angya</a:t>
            </a:r>
            <a:r>
              <a:rPr lang="en-US" sz="2400" dirty="0"/>
              <a:t>- ‘boat’; -</a:t>
            </a:r>
            <a:r>
              <a:rPr lang="en-US" sz="2400" dirty="0" err="1"/>
              <a:t>ghlla</a:t>
            </a:r>
            <a:r>
              <a:rPr lang="en-US" sz="2400" dirty="0"/>
              <a:t>- ‘augmentative meaning’; -</a:t>
            </a:r>
            <a:r>
              <a:rPr lang="en-US" sz="2400" dirty="0" err="1"/>
              <a:t>ng</a:t>
            </a:r>
            <a:r>
              <a:rPr lang="en-US" sz="2400" dirty="0"/>
              <a:t>- ‘acquire’; -</a:t>
            </a:r>
            <a:r>
              <a:rPr lang="en-US" sz="2400" dirty="0" err="1"/>
              <a:t>yug</a:t>
            </a:r>
            <a:r>
              <a:rPr lang="en-US" sz="2400" dirty="0"/>
              <a:t>- ‘expresses desire’; -</a:t>
            </a:r>
            <a:r>
              <a:rPr lang="en-US" sz="2400" dirty="0" err="1"/>
              <a:t>tuq</a:t>
            </a:r>
            <a:r>
              <a:rPr lang="en-US" sz="2400" dirty="0"/>
              <a:t>- third person singular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974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5974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59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3"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600">
                <a:ea typeface="ＭＳ Ｐゴシック" charset="-128"/>
                <a:cs typeface="ＭＳ Ｐゴシック" charset="-128"/>
              </a:rPr>
              <a:t>Psychological reality of Morphology</a:t>
            </a:r>
          </a:p>
        </p:txBody>
      </p:sp>
      <p:sp>
        <p:nvSpPr>
          <p:cNvPr id="161795" name="Rectangle 3"/>
          <p:cNvSpPr>
            <a:spLocks noGrp="1" noChangeArrowheads="1"/>
          </p:cNvSpPr>
          <p:nvPr>
            <p:ph type="body" idx="1"/>
          </p:nvPr>
        </p:nvSpPr>
        <p:spPr>
          <a:xfrm>
            <a:off x="1182688" y="2017713"/>
            <a:ext cx="7772400" cy="4535487"/>
          </a:xfrm>
        </p:spPr>
        <p:txBody>
          <a:bodyPr/>
          <a:lstStyle/>
          <a:p>
            <a:pPr eaLnBrk="1" hangingPunct="1">
              <a:lnSpc>
                <a:spcPct val="90000"/>
              </a:lnSpc>
            </a:pPr>
            <a:r>
              <a:rPr lang="en-US" sz="2000" dirty="0">
                <a:ea typeface="ＭＳ Ｐゴシック" charset="-128"/>
                <a:cs typeface="ＭＳ Ｐゴシック" charset="-128"/>
              </a:rPr>
              <a:t>Speech errors</a:t>
            </a:r>
            <a:endParaRPr lang="en-US" sz="2000" dirty="0">
              <a:solidFill>
                <a:srgbClr val="000000"/>
              </a:solidFill>
              <a:latin typeface="Times New Roman" charset="0"/>
              <a:ea typeface="ＭＳ Ｐゴシック" charset="-128"/>
              <a:cs typeface="ＭＳ Ｐゴシック" charset="-128"/>
            </a:endParaRPr>
          </a:p>
          <a:p>
            <a:pPr lvl="1" eaLnBrk="1" hangingPunct="1">
              <a:lnSpc>
                <a:spcPct val="90000"/>
              </a:lnSpc>
            </a:pPr>
            <a:r>
              <a:rPr lang="en-US" sz="2000" i="1" dirty="0">
                <a:solidFill>
                  <a:srgbClr val="000000"/>
                </a:solidFill>
                <a:latin typeface="Times New Roman" charset="0"/>
              </a:rPr>
              <a:t>Stranding errors</a:t>
            </a:r>
            <a:r>
              <a:rPr lang="en-US" sz="2000" dirty="0">
                <a:solidFill>
                  <a:srgbClr val="000000"/>
                </a:solidFill>
                <a:latin typeface="Times New Roman" charset="0"/>
              </a:rPr>
              <a:t>: The free morpheme typically moves, but the bound morpheme stays in the same location </a:t>
            </a:r>
          </a:p>
          <a:p>
            <a:pPr lvl="2" eaLnBrk="1" hangingPunct="1">
              <a:lnSpc>
                <a:spcPct val="90000"/>
              </a:lnSpc>
            </a:pPr>
            <a:r>
              <a:rPr lang="en-US" sz="2000" dirty="0">
                <a:solidFill>
                  <a:srgbClr val="000000"/>
                </a:solidFill>
                <a:latin typeface="Times New Roman" charset="0"/>
              </a:rPr>
              <a:t>they are </a:t>
            </a:r>
            <a:r>
              <a:rPr lang="en-US" sz="2000" dirty="0" err="1">
                <a:solidFill>
                  <a:srgbClr val="000000"/>
                </a:solidFill>
                <a:latin typeface="Times New Roman" charset="0"/>
              </a:rPr>
              <a:t>Turking</a:t>
            </a:r>
            <a:r>
              <a:rPr lang="en-US" sz="2000" dirty="0">
                <a:solidFill>
                  <a:srgbClr val="000000"/>
                </a:solidFill>
                <a:latin typeface="Times New Roman" charset="0"/>
              </a:rPr>
              <a:t> </a:t>
            </a:r>
            <a:r>
              <a:rPr lang="en-US" sz="2000" dirty="0" err="1">
                <a:solidFill>
                  <a:srgbClr val="000000"/>
                </a:solidFill>
                <a:latin typeface="Times New Roman" charset="0"/>
              </a:rPr>
              <a:t>talkish</a:t>
            </a:r>
            <a:r>
              <a:rPr lang="en-US" sz="2000" dirty="0">
                <a:solidFill>
                  <a:srgbClr val="000000"/>
                </a:solidFill>
                <a:latin typeface="Times New Roman" charset="0"/>
              </a:rPr>
              <a:t> (talking Turkish) </a:t>
            </a:r>
          </a:p>
          <a:p>
            <a:pPr lvl="2" eaLnBrk="1" hangingPunct="1">
              <a:lnSpc>
                <a:spcPct val="90000"/>
              </a:lnSpc>
            </a:pPr>
            <a:r>
              <a:rPr lang="en-US" sz="2000" dirty="0">
                <a:solidFill>
                  <a:srgbClr val="000000"/>
                </a:solidFill>
                <a:latin typeface="Times New Roman" charset="0"/>
              </a:rPr>
              <a:t>you have to square it </a:t>
            </a:r>
            <a:r>
              <a:rPr lang="en-US" sz="2000" dirty="0" err="1">
                <a:solidFill>
                  <a:srgbClr val="000000"/>
                </a:solidFill>
                <a:latin typeface="Times New Roman" charset="0"/>
              </a:rPr>
              <a:t>facely</a:t>
            </a:r>
            <a:r>
              <a:rPr lang="en-US" sz="2000" dirty="0">
                <a:solidFill>
                  <a:srgbClr val="000000"/>
                </a:solidFill>
                <a:latin typeface="Times New Roman" charset="0"/>
              </a:rPr>
              <a:t> (face it squarely)</a:t>
            </a:r>
          </a:p>
          <a:p>
            <a:pPr lvl="1" eaLnBrk="1" hangingPunct="1">
              <a:lnSpc>
                <a:spcPct val="90000"/>
              </a:lnSpc>
            </a:pPr>
            <a:r>
              <a:rPr lang="en-US" sz="2000" i="1" dirty="0">
                <a:solidFill>
                  <a:srgbClr val="000000"/>
                </a:solidFill>
                <a:latin typeface="Times New Roman" charset="0"/>
              </a:rPr>
              <a:t>Morpheme substitutions</a:t>
            </a:r>
            <a:r>
              <a:rPr lang="en-US" sz="2000" dirty="0">
                <a:solidFill>
                  <a:srgbClr val="000000"/>
                </a:solidFill>
                <a:latin typeface="Times New Roman" charset="0"/>
              </a:rPr>
              <a:t> </a:t>
            </a:r>
          </a:p>
          <a:p>
            <a:pPr lvl="2" eaLnBrk="1" hangingPunct="1">
              <a:lnSpc>
                <a:spcPct val="90000"/>
              </a:lnSpc>
            </a:pPr>
            <a:r>
              <a:rPr lang="en-US" sz="2000" dirty="0">
                <a:solidFill>
                  <a:srgbClr val="000000"/>
                </a:solidFill>
                <a:latin typeface="Times New Roman" charset="0"/>
              </a:rPr>
              <a:t>a </a:t>
            </a:r>
            <a:r>
              <a:rPr lang="en-US" sz="2000" dirty="0" err="1">
                <a:solidFill>
                  <a:srgbClr val="000000"/>
                </a:solidFill>
                <a:latin typeface="Times New Roman" charset="0"/>
              </a:rPr>
              <a:t>timeful</a:t>
            </a:r>
            <a:r>
              <a:rPr lang="en-US" sz="2000" dirty="0">
                <a:solidFill>
                  <a:srgbClr val="000000"/>
                </a:solidFill>
                <a:latin typeface="Times New Roman" charset="0"/>
              </a:rPr>
              <a:t> remark    (timely) </a:t>
            </a:r>
          </a:p>
          <a:p>
            <a:pPr lvl="2" eaLnBrk="1" hangingPunct="1">
              <a:lnSpc>
                <a:spcPct val="90000"/>
              </a:lnSpc>
            </a:pPr>
            <a:r>
              <a:rPr lang="en-US" sz="2000" dirty="0">
                <a:solidFill>
                  <a:srgbClr val="000000"/>
                </a:solidFill>
                <a:latin typeface="Times New Roman" charset="0"/>
              </a:rPr>
              <a:t>Where's the fire distinguisher?    (Where's the fire extinguisher?) </a:t>
            </a:r>
          </a:p>
          <a:p>
            <a:pPr lvl="1" eaLnBrk="1" hangingPunct="1">
              <a:lnSpc>
                <a:spcPct val="90000"/>
              </a:lnSpc>
            </a:pPr>
            <a:r>
              <a:rPr lang="en-US" sz="2000" i="1" dirty="0">
                <a:solidFill>
                  <a:srgbClr val="000000"/>
                </a:solidFill>
                <a:latin typeface="Times New Roman" charset="0"/>
              </a:rPr>
              <a:t>Morpheme shift</a:t>
            </a:r>
            <a:r>
              <a:rPr lang="en-US" sz="2000" dirty="0">
                <a:solidFill>
                  <a:srgbClr val="000000"/>
                </a:solidFill>
                <a:latin typeface="Times New Roman" charset="0"/>
              </a:rPr>
              <a:t> </a:t>
            </a:r>
          </a:p>
          <a:p>
            <a:pPr lvl="2" eaLnBrk="1" hangingPunct="1">
              <a:lnSpc>
                <a:spcPct val="90000"/>
              </a:lnSpc>
            </a:pPr>
            <a:r>
              <a:rPr lang="en-US" sz="2000" dirty="0">
                <a:solidFill>
                  <a:srgbClr val="000000"/>
                </a:solidFill>
                <a:latin typeface="Times New Roman" charset="0"/>
              </a:rPr>
              <a:t>I haven't </a:t>
            </a:r>
            <a:r>
              <a:rPr lang="en-US" sz="2000" dirty="0" err="1">
                <a:solidFill>
                  <a:srgbClr val="000000"/>
                </a:solidFill>
                <a:latin typeface="Times New Roman" charset="0"/>
              </a:rPr>
              <a:t>satten</a:t>
            </a:r>
            <a:r>
              <a:rPr lang="en-US" sz="2000" dirty="0">
                <a:solidFill>
                  <a:srgbClr val="000000"/>
                </a:solidFill>
                <a:latin typeface="Times New Roman" charset="0"/>
              </a:rPr>
              <a:t> down and writ__ it    (I haven't sat down and written it) </a:t>
            </a:r>
          </a:p>
          <a:p>
            <a:pPr lvl="2" eaLnBrk="1" hangingPunct="1">
              <a:lnSpc>
                <a:spcPct val="90000"/>
              </a:lnSpc>
            </a:pPr>
            <a:r>
              <a:rPr lang="en-US" sz="2000" dirty="0">
                <a:solidFill>
                  <a:srgbClr val="000000"/>
                </a:solidFill>
                <a:latin typeface="Times New Roman" charset="0"/>
              </a:rPr>
              <a:t>what that add__ ups to    (adds up to)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600">
                <a:ea typeface="ＭＳ Ｐゴシック" charset="-128"/>
                <a:cs typeface="ＭＳ Ｐゴシック" charset="-128"/>
              </a:rPr>
              <a:t>Psychological reality of Morphology</a:t>
            </a:r>
          </a:p>
        </p:txBody>
      </p:sp>
      <p:sp>
        <p:nvSpPr>
          <p:cNvPr id="56323" name="Rectangle 3"/>
          <p:cNvSpPr>
            <a:spLocks noGrp="1" noChangeArrowheads="1"/>
          </p:cNvSpPr>
          <p:nvPr>
            <p:ph type="body" idx="1"/>
          </p:nvPr>
        </p:nvSpPr>
        <p:spPr>
          <a:xfrm>
            <a:off x="1182688" y="2017713"/>
            <a:ext cx="7772400" cy="649287"/>
          </a:xfrm>
        </p:spPr>
        <p:txBody>
          <a:bodyPr/>
          <a:lstStyle/>
          <a:p>
            <a:pPr eaLnBrk="1" hangingPunct="1"/>
            <a:r>
              <a:rPr lang="en-US">
                <a:ea typeface="ＭＳ Ｐゴシック" charset="-128"/>
                <a:cs typeface="ＭＳ Ｐゴシック" charset="-128"/>
                <a:hlinkClick r:id="rId3"/>
              </a:rPr>
              <a:t>Wug test </a:t>
            </a:r>
            <a:r>
              <a:rPr lang="en-US">
                <a:ea typeface="ＭＳ Ｐゴシック" charset="-128"/>
                <a:cs typeface="ＭＳ Ｐゴシック" charset="-128"/>
              </a:rPr>
              <a:t>(Gleason, 1958)</a:t>
            </a:r>
          </a:p>
        </p:txBody>
      </p:sp>
      <p:grpSp>
        <p:nvGrpSpPr>
          <p:cNvPr id="2" name="Group 4"/>
          <p:cNvGrpSpPr>
            <a:grpSpLocks/>
          </p:cNvGrpSpPr>
          <p:nvPr/>
        </p:nvGrpSpPr>
        <p:grpSpPr bwMode="auto">
          <a:xfrm>
            <a:off x="990600" y="2743200"/>
            <a:ext cx="2438400" cy="2554288"/>
            <a:chOff x="624" y="1728"/>
            <a:chExt cx="1536" cy="1609"/>
          </a:xfrm>
        </p:grpSpPr>
        <p:pic>
          <p:nvPicPr>
            <p:cNvPr id="56330" name="Picture 5"/>
            <p:cNvPicPr>
              <a:picLocks noChangeAspect="1" noChangeArrowheads="1"/>
            </p:cNvPicPr>
            <p:nvPr/>
          </p:nvPicPr>
          <p:blipFill>
            <a:blip r:embed="rId4"/>
            <a:srcRect/>
            <a:stretch>
              <a:fillRect/>
            </a:stretch>
          </p:blipFill>
          <p:spPr bwMode="auto">
            <a:xfrm>
              <a:off x="768" y="1728"/>
              <a:ext cx="1016" cy="992"/>
            </a:xfrm>
            <a:prstGeom prst="rect">
              <a:avLst/>
            </a:prstGeom>
            <a:noFill/>
            <a:ln w="9525">
              <a:noFill/>
              <a:miter lim="800000"/>
              <a:headEnd/>
              <a:tailEnd/>
            </a:ln>
          </p:spPr>
        </p:pic>
        <p:sp>
          <p:nvSpPr>
            <p:cNvPr id="56331" name="Rectangle 6"/>
            <p:cNvSpPr>
              <a:spLocks noChangeArrowheads="1"/>
            </p:cNvSpPr>
            <p:nvPr/>
          </p:nvSpPr>
          <p:spPr bwMode="auto">
            <a:xfrm>
              <a:off x="624" y="2928"/>
              <a:ext cx="1536" cy="409"/>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t>Here is a wug.</a:t>
              </a:r>
            </a:p>
          </p:txBody>
        </p:sp>
      </p:grpSp>
      <p:grpSp>
        <p:nvGrpSpPr>
          <p:cNvPr id="3" name="Group 7"/>
          <p:cNvGrpSpPr>
            <a:grpSpLocks/>
          </p:cNvGrpSpPr>
          <p:nvPr/>
        </p:nvGrpSpPr>
        <p:grpSpPr bwMode="auto">
          <a:xfrm>
            <a:off x="4572000" y="2743200"/>
            <a:ext cx="3962400" cy="2819400"/>
            <a:chOff x="2880" y="1728"/>
            <a:chExt cx="2496" cy="1776"/>
          </a:xfrm>
        </p:grpSpPr>
        <p:grpSp>
          <p:nvGrpSpPr>
            <p:cNvPr id="4" name="Group 8"/>
            <p:cNvGrpSpPr>
              <a:grpSpLocks/>
            </p:cNvGrpSpPr>
            <p:nvPr/>
          </p:nvGrpSpPr>
          <p:grpSpPr bwMode="auto">
            <a:xfrm>
              <a:off x="2880" y="1728"/>
              <a:ext cx="1976" cy="992"/>
              <a:chOff x="2880" y="1728"/>
              <a:chExt cx="1976" cy="992"/>
            </a:xfrm>
          </p:grpSpPr>
          <p:pic>
            <p:nvPicPr>
              <p:cNvPr id="56328" name="Picture 9"/>
              <p:cNvPicPr>
                <a:picLocks noChangeAspect="1" noChangeArrowheads="1"/>
              </p:cNvPicPr>
              <p:nvPr/>
            </p:nvPicPr>
            <p:blipFill>
              <a:blip r:embed="rId4"/>
              <a:srcRect/>
              <a:stretch>
                <a:fillRect/>
              </a:stretch>
            </p:blipFill>
            <p:spPr bwMode="auto">
              <a:xfrm>
                <a:off x="2880" y="1728"/>
                <a:ext cx="1016" cy="992"/>
              </a:xfrm>
              <a:prstGeom prst="rect">
                <a:avLst/>
              </a:prstGeom>
              <a:noFill/>
              <a:ln w="9525">
                <a:noFill/>
                <a:miter lim="800000"/>
                <a:headEnd/>
                <a:tailEnd/>
              </a:ln>
            </p:spPr>
          </p:pic>
          <p:pic>
            <p:nvPicPr>
              <p:cNvPr id="56329" name="Picture 10"/>
              <p:cNvPicPr>
                <a:picLocks noChangeAspect="1" noChangeArrowheads="1"/>
              </p:cNvPicPr>
              <p:nvPr/>
            </p:nvPicPr>
            <p:blipFill>
              <a:blip r:embed="rId4"/>
              <a:srcRect/>
              <a:stretch>
                <a:fillRect/>
              </a:stretch>
            </p:blipFill>
            <p:spPr bwMode="auto">
              <a:xfrm>
                <a:off x="3840" y="1728"/>
                <a:ext cx="1016" cy="992"/>
              </a:xfrm>
              <a:prstGeom prst="rect">
                <a:avLst/>
              </a:prstGeom>
              <a:noFill/>
              <a:ln w="9525">
                <a:noFill/>
                <a:miter lim="800000"/>
                <a:headEnd/>
                <a:tailEnd/>
              </a:ln>
            </p:spPr>
          </p:pic>
        </p:grpSp>
        <p:sp>
          <p:nvSpPr>
            <p:cNvPr id="56327" name="Rectangle 11"/>
            <p:cNvSpPr>
              <a:spLocks noChangeArrowheads="1"/>
            </p:cNvSpPr>
            <p:nvPr/>
          </p:nvSpPr>
          <p:spPr bwMode="auto">
            <a:xfrm>
              <a:off x="3024" y="2928"/>
              <a:ext cx="2352" cy="576"/>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a:t>Now there are two of them.</a:t>
              </a:r>
            </a:p>
            <a:p>
              <a:pPr marL="342900" indent="-342900" eaLnBrk="1" hangingPunct="1">
                <a:spcBef>
                  <a:spcPct val="20000"/>
                </a:spcBef>
                <a:buClr>
                  <a:schemeClr val="folHlink"/>
                </a:buClr>
                <a:buSzPct val="60000"/>
                <a:buFont typeface="Wingdings" charset="2"/>
                <a:buNone/>
              </a:pPr>
              <a:r>
                <a:rPr lang="en-US"/>
                <a:t>There are two _______.</a:t>
              </a: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58371"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Phonology</a:t>
            </a:r>
            <a:endParaRPr lang="en-US" sz="3200">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Morphology</a:t>
            </a:r>
            <a:endParaRPr lang="en-US" sz="3200">
              <a:ea typeface="ＭＳ Ｐゴシック" charset="-128"/>
              <a:cs typeface="ＭＳ Ｐゴシック" charset="-128"/>
            </a:endParaRPr>
          </a:p>
          <a:p>
            <a:pPr eaLnBrk="1" hangingPunct="1"/>
            <a:r>
              <a:rPr lang="en-US" sz="3200">
                <a:ea typeface="ＭＳ Ｐゴシック" charset="-128"/>
                <a:cs typeface="ＭＳ Ｐゴシック" charset="-128"/>
              </a:rPr>
              <a:t>Syntax</a:t>
            </a:r>
            <a:endParaRPr lang="en-US" sz="3200">
              <a:solidFill>
                <a:srgbClr val="848484"/>
              </a:solidFill>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Semantics</a:t>
            </a:r>
          </a:p>
          <a:p>
            <a:pPr eaLnBrk="1" hangingPunct="1"/>
            <a:r>
              <a:rPr lang="en-US" sz="3200">
                <a:solidFill>
                  <a:srgbClr val="848484"/>
                </a:solidFill>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6"/>
          <p:cNvGrpSpPr>
            <a:grpSpLocks/>
          </p:cNvGrpSpPr>
          <p:nvPr/>
        </p:nvGrpSpPr>
        <p:grpSpPr bwMode="auto">
          <a:xfrm>
            <a:off x="3048000" y="2282825"/>
            <a:ext cx="5562600" cy="2676525"/>
            <a:chOff x="3048000" y="2283023"/>
            <a:chExt cx="5562600" cy="2675931"/>
          </a:xfrm>
        </p:grpSpPr>
        <p:sp>
          <p:nvSpPr>
            <p:cNvPr id="58373"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58374"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58375"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58376"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58377"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58378"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58379"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58380"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58381"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58382"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58383"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58384"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58385"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58386" name="Straight Connector 20"/>
            <p:cNvCxnSpPr>
              <a:cxnSpLocks noChangeShapeType="1"/>
              <a:stCxn id="58373" idx="2"/>
              <a:endCxn id="58374"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58387" name="Straight Connector 21"/>
            <p:cNvCxnSpPr>
              <a:cxnSpLocks noChangeShapeType="1"/>
              <a:stCxn id="58373" idx="2"/>
              <a:endCxn id="58376"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58388" name="Straight Connector 22"/>
            <p:cNvCxnSpPr>
              <a:cxnSpLocks noChangeShapeType="1"/>
              <a:stCxn id="58375" idx="1"/>
              <a:endCxn id="58374"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58389" name="Straight Connector 23"/>
            <p:cNvCxnSpPr>
              <a:cxnSpLocks noChangeShapeType="1"/>
              <a:stCxn id="58375" idx="3"/>
              <a:endCxn id="58376"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58390" name="Straight Connector 24"/>
            <p:cNvCxnSpPr>
              <a:cxnSpLocks noChangeShapeType="1"/>
              <a:stCxn id="58374" idx="2"/>
              <a:endCxn id="58379"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58391" name="Straight Connector 25"/>
            <p:cNvCxnSpPr>
              <a:cxnSpLocks noChangeShapeType="1"/>
              <a:stCxn id="58374" idx="2"/>
              <a:endCxn id="58378"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58392" name="Straight Connector 26"/>
            <p:cNvCxnSpPr>
              <a:cxnSpLocks noChangeShapeType="1"/>
              <a:stCxn id="58377" idx="0"/>
              <a:endCxn id="58374"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58393" name="Straight Connector 27"/>
            <p:cNvCxnSpPr>
              <a:cxnSpLocks noChangeShapeType="1"/>
              <a:stCxn id="58379" idx="2"/>
              <a:endCxn id="58380"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58394" name="Straight Connector 28"/>
            <p:cNvCxnSpPr>
              <a:cxnSpLocks noChangeShapeType="1"/>
              <a:stCxn id="58379" idx="2"/>
              <a:endCxn id="58381"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58395" name="Straight Connector 29"/>
            <p:cNvCxnSpPr>
              <a:cxnSpLocks noChangeShapeType="1"/>
              <a:stCxn id="58377" idx="2"/>
              <a:endCxn id="58382"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58396" name="Straight Connector 30"/>
            <p:cNvCxnSpPr>
              <a:cxnSpLocks noChangeShapeType="1"/>
              <a:stCxn id="58377" idx="2"/>
              <a:endCxn id="58383"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58397" name="Straight Connector 31"/>
            <p:cNvCxnSpPr>
              <a:cxnSpLocks noChangeShapeType="1"/>
              <a:stCxn id="58378" idx="2"/>
              <a:endCxn id="58384"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58398" name="Straight Connector 32"/>
            <p:cNvCxnSpPr>
              <a:cxnSpLocks noChangeShapeType="1"/>
              <a:stCxn id="58378" idx="2"/>
              <a:endCxn id="58385"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Syntax: the ordering of the words</a:t>
            </a:r>
          </a:p>
        </p:txBody>
      </p:sp>
      <p:sp>
        <p:nvSpPr>
          <p:cNvPr id="60419" name="Rectangle 3"/>
          <p:cNvSpPr>
            <a:spLocks noGrp="1" noChangeArrowheads="1"/>
          </p:cNvSpPr>
          <p:nvPr>
            <p:ph type="body" sz="half" idx="1"/>
          </p:nvPr>
        </p:nvSpPr>
        <p:spPr>
          <a:xfrm>
            <a:off x="3352800" y="1981200"/>
            <a:ext cx="3810000" cy="1066800"/>
          </a:xfrm>
        </p:spPr>
        <p:txBody>
          <a:bodyPr/>
          <a:lstStyle/>
          <a:p>
            <a:pPr eaLnBrk="1" hangingPunct="1"/>
            <a:r>
              <a:rPr lang="en-US" sz="2400">
                <a:ea typeface="ＭＳ Ｐゴシック" charset="-128"/>
                <a:cs typeface="ＭＳ Ｐゴシック" charset="-128"/>
              </a:rPr>
              <a:t>A dog bites a man.</a:t>
            </a:r>
          </a:p>
        </p:txBody>
      </p:sp>
      <p:pic>
        <p:nvPicPr>
          <p:cNvPr id="60420" name="Picture 4"/>
          <p:cNvPicPr>
            <a:picLocks noChangeAspect="1" noChangeArrowheads="1"/>
          </p:cNvPicPr>
          <p:nvPr>
            <p:ph type="clipArt" sz="half" idx="2"/>
          </p:nvPr>
        </p:nvPicPr>
        <p:blipFill>
          <a:blip r:embed="rId3"/>
          <a:srcRect/>
          <a:stretch>
            <a:fillRect/>
          </a:stretch>
        </p:blipFill>
        <p:spPr>
          <a:xfrm>
            <a:off x="1143000" y="2514600"/>
            <a:ext cx="1868488" cy="1795463"/>
          </a:xfrm>
        </p:spPr>
      </p:pic>
    </p:spTree>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Syntax: the ordering of the words</a:t>
            </a:r>
          </a:p>
        </p:txBody>
      </p:sp>
      <p:sp>
        <p:nvSpPr>
          <p:cNvPr id="62467" name="Rectangle 3"/>
          <p:cNvSpPr>
            <a:spLocks noGrp="1" noChangeArrowheads="1"/>
          </p:cNvSpPr>
          <p:nvPr>
            <p:ph type="body" sz="half" idx="1"/>
          </p:nvPr>
        </p:nvSpPr>
        <p:spPr>
          <a:xfrm>
            <a:off x="3354388" y="2009775"/>
            <a:ext cx="3856037" cy="1447800"/>
          </a:xfrm>
        </p:spPr>
        <p:txBody>
          <a:bodyPr/>
          <a:lstStyle/>
          <a:p>
            <a:pPr eaLnBrk="1" hangingPunct="1">
              <a:lnSpc>
                <a:spcPct val="90000"/>
              </a:lnSpc>
            </a:pPr>
            <a:r>
              <a:rPr lang="en-US" sz="2400">
                <a:solidFill>
                  <a:schemeClr val="folHlink"/>
                </a:solidFill>
                <a:ea typeface="ＭＳ Ｐゴシック" charset="-128"/>
                <a:cs typeface="ＭＳ Ｐゴシック" charset="-128"/>
              </a:rPr>
              <a:t>A dog bites a man.</a:t>
            </a:r>
            <a:endParaRPr lang="en-US" sz="2400">
              <a:ea typeface="ＭＳ Ｐゴシック" charset="-128"/>
              <a:cs typeface="ＭＳ Ｐゴシック" charset="-128"/>
            </a:endParaRPr>
          </a:p>
          <a:p>
            <a:pPr eaLnBrk="1" hangingPunct="1">
              <a:lnSpc>
                <a:spcPct val="90000"/>
              </a:lnSpc>
            </a:pPr>
            <a:r>
              <a:rPr lang="en-US" sz="2400">
                <a:ea typeface="ＭＳ Ｐゴシック" charset="-128"/>
                <a:cs typeface="ＭＳ Ｐゴシック" charset="-128"/>
              </a:rPr>
              <a:t>A man bites a dog.</a:t>
            </a:r>
          </a:p>
          <a:p>
            <a:pPr lvl="1" eaLnBrk="1" hangingPunct="1">
              <a:lnSpc>
                <a:spcPct val="90000"/>
              </a:lnSpc>
              <a:buFont typeface="Wingdings" charset="2"/>
              <a:buNone/>
            </a:pPr>
            <a:endParaRPr lang="en-US" sz="2000"/>
          </a:p>
        </p:txBody>
      </p:sp>
      <p:pic>
        <p:nvPicPr>
          <p:cNvPr id="165892" name="Picture 4"/>
          <p:cNvPicPr>
            <a:picLocks noChangeAspect="1" noChangeArrowheads="1"/>
          </p:cNvPicPr>
          <p:nvPr>
            <p:ph type="clipArt" sz="half" idx="2"/>
          </p:nvPr>
        </p:nvPicPr>
        <p:blipFill>
          <a:blip r:embed="rId3"/>
          <a:srcRect/>
          <a:stretch>
            <a:fillRect/>
          </a:stretch>
        </p:blipFill>
        <p:spPr>
          <a:xfrm>
            <a:off x="6324600" y="2286000"/>
            <a:ext cx="2173288" cy="2063750"/>
          </a:xfrm>
        </p:spPr>
      </p:pic>
      <p:sp>
        <p:nvSpPr>
          <p:cNvPr id="165893" name="Text Box 5"/>
          <p:cNvSpPr txBox="1">
            <a:spLocks noChangeArrowheads="1"/>
          </p:cNvSpPr>
          <p:nvPr/>
        </p:nvSpPr>
        <p:spPr bwMode="auto">
          <a:xfrm>
            <a:off x="1295400" y="5029200"/>
            <a:ext cx="7315200" cy="822325"/>
          </a:xfrm>
          <a:prstGeom prst="rect">
            <a:avLst/>
          </a:prstGeom>
          <a:noFill/>
          <a:ln w="9525">
            <a:noFill/>
            <a:miter lim="800000"/>
            <a:headEnd/>
            <a:tailEnd/>
          </a:ln>
        </p:spPr>
        <p:txBody>
          <a:bodyPr>
            <a:prstTxWarp prst="textNoShape">
              <a:avLst/>
            </a:prstTxWarp>
            <a:spAutoFit/>
          </a:bodyPr>
          <a:lstStyle/>
          <a:p>
            <a:pPr>
              <a:buFontTx/>
              <a:buChar char="•"/>
            </a:pPr>
            <a:r>
              <a:rPr lang="en-US"/>
              <a:t>  Same words, but different word order leads to a radically different interpretation</a:t>
            </a:r>
          </a:p>
        </p:txBody>
      </p:sp>
      <p:pic>
        <p:nvPicPr>
          <p:cNvPr id="62470" name="Picture 6"/>
          <p:cNvPicPr>
            <a:picLocks noChangeAspect="1" noChangeArrowheads="1"/>
          </p:cNvPicPr>
          <p:nvPr/>
        </p:nvPicPr>
        <p:blipFill>
          <a:blip r:embed="rId4"/>
          <a:srcRect/>
          <a:stretch>
            <a:fillRect/>
          </a:stretch>
        </p:blipFill>
        <p:spPr bwMode="auto">
          <a:xfrm>
            <a:off x="1143000" y="2514600"/>
            <a:ext cx="1868488" cy="1795463"/>
          </a:xfrm>
          <a:prstGeom prst="rect">
            <a:avLst/>
          </a:prstGeom>
          <a:noFill/>
          <a:ln w="9525">
            <a:noFill/>
            <a:miter lim="800000"/>
            <a:headEnd/>
            <a:tailEnd/>
          </a:ln>
        </p:spPr>
      </p:pic>
      <p:sp>
        <p:nvSpPr>
          <p:cNvPr id="165895" name="AutoShape 7"/>
          <p:cNvSpPr>
            <a:spLocks noChangeArrowheads="1"/>
          </p:cNvSpPr>
          <p:nvPr/>
        </p:nvSpPr>
        <p:spPr bwMode="auto">
          <a:xfrm>
            <a:off x="914400" y="2133600"/>
            <a:ext cx="2286000" cy="2362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D72029">
              <a:alpha val="50195"/>
            </a:srgb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5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P spid="165895"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Syntax: the ordering of the words</a:t>
            </a:r>
          </a:p>
        </p:txBody>
      </p:sp>
      <p:sp>
        <p:nvSpPr>
          <p:cNvPr id="64515" name="Rectangle 3"/>
          <p:cNvSpPr>
            <a:spLocks noGrp="1" noChangeArrowheads="1"/>
          </p:cNvSpPr>
          <p:nvPr>
            <p:ph type="body" sz="half" idx="1"/>
          </p:nvPr>
        </p:nvSpPr>
        <p:spPr>
          <a:xfrm>
            <a:off x="3354388" y="2009775"/>
            <a:ext cx="3856037" cy="1647825"/>
          </a:xfrm>
        </p:spPr>
        <p:txBody>
          <a:bodyPr/>
          <a:lstStyle/>
          <a:p>
            <a:pPr eaLnBrk="1" hangingPunct="1">
              <a:lnSpc>
                <a:spcPct val="90000"/>
              </a:lnSpc>
            </a:pPr>
            <a:r>
              <a:rPr lang="en-US" sz="2000">
                <a:solidFill>
                  <a:schemeClr val="folHlink"/>
                </a:solidFill>
                <a:ea typeface="ＭＳ Ｐゴシック" charset="-128"/>
                <a:cs typeface="ＭＳ Ｐゴシック" charset="-128"/>
              </a:rPr>
              <a:t>A dog bites a man.</a:t>
            </a:r>
            <a:endParaRPr lang="en-US" sz="2000">
              <a:ea typeface="ＭＳ Ｐゴシック" charset="-128"/>
              <a:cs typeface="ＭＳ Ｐゴシック" charset="-128"/>
            </a:endParaRPr>
          </a:p>
          <a:p>
            <a:pPr eaLnBrk="1" hangingPunct="1">
              <a:lnSpc>
                <a:spcPct val="90000"/>
              </a:lnSpc>
            </a:pPr>
            <a:r>
              <a:rPr lang="en-US" sz="2000">
                <a:solidFill>
                  <a:schemeClr val="folHlink"/>
                </a:solidFill>
                <a:ea typeface="ＭＳ Ｐゴシック" charset="-128"/>
                <a:cs typeface="ＭＳ Ｐゴシック" charset="-128"/>
              </a:rPr>
              <a:t>A man bites a dog.</a:t>
            </a:r>
            <a:endParaRPr lang="en-US" sz="2000">
              <a:ea typeface="ＭＳ Ｐゴシック" charset="-128"/>
              <a:cs typeface="ＭＳ Ｐゴシック" charset="-128"/>
            </a:endParaRPr>
          </a:p>
          <a:p>
            <a:pPr eaLnBrk="1" hangingPunct="1">
              <a:lnSpc>
                <a:spcPct val="90000"/>
              </a:lnSpc>
            </a:pPr>
            <a:r>
              <a:rPr lang="en-US" sz="2000">
                <a:ea typeface="ＭＳ Ｐゴシック" charset="-128"/>
                <a:cs typeface="ＭＳ Ｐゴシック" charset="-128"/>
              </a:rPr>
              <a:t>A dog was bitten by a man.</a:t>
            </a:r>
            <a:endParaRPr lang="en-US" sz="1800">
              <a:ea typeface="ＭＳ Ｐゴシック" charset="-128"/>
              <a:cs typeface="ＭＳ Ｐゴシック" charset="-128"/>
            </a:endParaRPr>
          </a:p>
          <a:p>
            <a:pPr eaLnBrk="1" hangingPunct="1">
              <a:lnSpc>
                <a:spcPct val="90000"/>
              </a:lnSpc>
            </a:pPr>
            <a:endParaRPr lang="en-US" sz="1800">
              <a:ea typeface="ＭＳ Ｐゴシック" charset="-128"/>
              <a:cs typeface="ＭＳ Ｐゴシック" charset="-128"/>
            </a:endParaRPr>
          </a:p>
          <a:p>
            <a:pPr lvl="1" eaLnBrk="1" hangingPunct="1">
              <a:lnSpc>
                <a:spcPct val="90000"/>
              </a:lnSpc>
              <a:buFont typeface="Wingdings" charset="2"/>
              <a:buNone/>
            </a:pPr>
            <a:endParaRPr lang="en-US" sz="1600"/>
          </a:p>
        </p:txBody>
      </p:sp>
      <p:pic>
        <p:nvPicPr>
          <p:cNvPr id="64516" name="Picture 4"/>
          <p:cNvPicPr>
            <a:picLocks noChangeAspect="1" noChangeArrowheads="1"/>
          </p:cNvPicPr>
          <p:nvPr>
            <p:ph type="clipArt" sz="half" idx="2"/>
          </p:nvPr>
        </p:nvPicPr>
        <p:blipFill>
          <a:blip r:embed="rId3"/>
          <a:srcRect/>
          <a:stretch>
            <a:fillRect/>
          </a:stretch>
        </p:blipFill>
        <p:spPr>
          <a:xfrm>
            <a:off x="6324600" y="2286000"/>
            <a:ext cx="2173288" cy="2063750"/>
          </a:xfrm>
        </p:spPr>
      </p:pic>
      <p:sp>
        <p:nvSpPr>
          <p:cNvPr id="166917" name="Text Box 5"/>
          <p:cNvSpPr txBox="1">
            <a:spLocks noChangeArrowheads="1"/>
          </p:cNvSpPr>
          <p:nvPr/>
        </p:nvSpPr>
        <p:spPr bwMode="auto">
          <a:xfrm>
            <a:off x="1295400" y="5029200"/>
            <a:ext cx="7315200" cy="946150"/>
          </a:xfrm>
          <a:prstGeom prst="rect">
            <a:avLst/>
          </a:prstGeom>
          <a:noFill/>
          <a:ln w="9525">
            <a:noFill/>
            <a:miter lim="800000"/>
            <a:headEnd/>
            <a:tailEnd/>
          </a:ln>
        </p:spPr>
        <p:txBody>
          <a:bodyPr>
            <a:prstTxWarp prst="textNoShape">
              <a:avLst/>
            </a:prstTxWarp>
            <a:spAutoFit/>
          </a:bodyPr>
          <a:lstStyle/>
          <a:p>
            <a:pPr>
              <a:buFontTx/>
              <a:buChar char="•"/>
            </a:pPr>
            <a:r>
              <a:rPr lang="en-US"/>
              <a:t>  </a:t>
            </a:r>
            <a:r>
              <a:rPr lang="en-US" sz="2800"/>
              <a:t>Not just the linear ordering </a:t>
            </a:r>
          </a:p>
          <a:p>
            <a:pPr>
              <a:buFontTx/>
              <a:buChar char="•"/>
            </a:pPr>
            <a:r>
              <a:rPr lang="en-US" sz="2800"/>
              <a:t>  It is the underlying set of syntactic rules</a:t>
            </a:r>
            <a:endParaRPr lang="en-US" sz="2800" u="sng"/>
          </a:p>
        </p:txBody>
      </p:sp>
      <p:pic>
        <p:nvPicPr>
          <p:cNvPr id="64518" name="Picture 6"/>
          <p:cNvPicPr>
            <a:picLocks noChangeAspect="1" noChangeArrowheads="1"/>
          </p:cNvPicPr>
          <p:nvPr/>
        </p:nvPicPr>
        <p:blipFill>
          <a:blip r:embed="rId4"/>
          <a:srcRect/>
          <a:stretch>
            <a:fillRect/>
          </a:stretch>
        </p:blipFill>
        <p:spPr bwMode="auto">
          <a:xfrm>
            <a:off x="1143000" y="2514600"/>
            <a:ext cx="1868488" cy="1795463"/>
          </a:xfrm>
          <a:prstGeom prst="rect">
            <a:avLst/>
          </a:prstGeom>
          <a:noFill/>
          <a:ln w="9525">
            <a:noFill/>
            <a:miter lim="800000"/>
            <a:headEnd/>
            <a:tailEnd/>
          </a:ln>
        </p:spPr>
      </p:pic>
      <p:sp>
        <p:nvSpPr>
          <p:cNvPr id="166919" name="AutoShape 7"/>
          <p:cNvSpPr>
            <a:spLocks noChangeArrowheads="1"/>
          </p:cNvSpPr>
          <p:nvPr/>
        </p:nvSpPr>
        <p:spPr bwMode="auto">
          <a:xfrm>
            <a:off x="914400" y="2133600"/>
            <a:ext cx="2286000" cy="2362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D72029">
              <a:alpha val="50195"/>
            </a:srgb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9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build="p" autoUpdateAnimBg="0"/>
      <p:bldP spid="166919"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7938"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143500" y="2819400"/>
            <a:ext cx="2082800" cy="2032000"/>
          </a:xfrm>
          <a:prstGeom prst="rect">
            <a:avLst/>
          </a:prstGeom>
          <a:noFill/>
          <a:ln w="9525">
            <a:noFill/>
            <a:miter lim="800000"/>
            <a:headEnd/>
            <a:tailEnd/>
          </a:ln>
        </p:spPr>
      </p:pic>
      <p:pic>
        <p:nvPicPr>
          <p:cNvPr id="167939" name="Picture 3"/>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2324100" y="2819400"/>
            <a:ext cx="2044700" cy="2006600"/>
          </a:xfrm>
          <a:prstGeom prst="rect">
            <a:avLst/>
          </a:prstGeom>
          <a:noFill/>
          <a:ln w="9525">
            <a:noFill/>
            <a:miter lim="800000"/>
            <a:headEnd/>
            <a:tailEnd/>
          </a:ln>
        </p:spPr>
      </p:pic>
      <p:pic>
        <p:nvPicPr>
          <p:cNvPr id="167940" name="Picture 4"/>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467100" y="3886200"/>
            <a:ext cx="3924300" cy="2832100"/>
          </a:xfrm>
          <a:prstGeom prst="rect">
            <a:avLst/>
          </a:prstGeom>
          <a:noFill/>
          <a:ln w="9525">
            <a:noFill/>
            <a:miter lim="800000"/>
            <a:headEnd/>
            <a:tailEnd/>
          </a:ln>
        </p:spPr>
      </p:pic>
      <p:pic>
        <p:nvPicPr>
          <p:cNvPr id="167941" name="Picture 5"/>
          <p:cNvPicPr>
            <a:picLocks noChangeAspect="1"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2171700" y="3276600"/>
            <a:ext cx="3924300" cy="2832100"/>
          </a:xfrm>
          <a:prstGeom prst="rect">
            <a:avLst/>
          </a:prstGeom>
          <a:noFill/>
          <a:ln w="9525">
            <a:noFill/>
            <a:miter lim="800000"/>
            <a:headEnd/>
            <a:tailEnd/>
          </a:ln>
        </p:spPr>
      </p:pic>
      <p:pic>
        <p:nvPicPr>
          <p:cNvPr id="167942" name="Picture 6"/>
          <p:cNvPicPr>
            <a:picLocks noChangeAspect="1" noChangeArrowheads="1"/>
          </p:cNvPicPr>
          <p:nvPr/>
        </p:nvPicPr>
        <p:blipFill>
          <a:blip r:embed="rId11"/>
          <a:srcRect/>
          <a:stretch>
            <a:fillRect/>
          </a:stretch>
        </p:blipFill>
        <p:spPr bwMode="auto">
          <a:xfrm>
            <a:off x="7467600" y="3505200"/>
            <a:ext cx="1447800" cy="1374775"/>
          </a:xfrm>
          <a:prstGeom prst="rect">
            <a:avLst/>
          </a:prstGeom>
          <a:noFill/>
          <a:ln w="9525">
            <a:noFill/>
            <a:miter lim="800000"/>
            <a:headEnd/>
            <a:tailEnd/>
          </a:ln>
        </p:spPr>
      </p:pic>
      <p:pic>
        <p:nvPicPr>
          <p:cNvPr id="167943" name="Picture 7"/>
          <p:cNvPicPr>
            <a:picLocks noChangeAspect="1" noChangeArrowheads="1"/>
          </p:cNvPicPr>
          <p:nvPr/>
        </p:nvPicPr>
        <p:blipFill>
          <a:blip r:embed="rId12"/>
          <a:srcRect/>
          <a:stretch>
            <a:fillRect/>
          </a:stretch>
        </p:blipFill>
        <p:spPr bwMode="auto">
          <a:xfrm>
            <a:off x="457200" y="3352800"/>
            <a:ext cx="1524000" cy="1463675"/>
          </a:xfrm>
          <a:prstGeom prst="rect">
            <a:avLst/>
          </a:prstGeom>
          <a:noFill/>
          <a:ln w="9525">
            <a:noFill/>
            <a:miter lim="800000"/>
            <a:headEnd/>
            <a:tailEnd/>
          </a:ln>
        </p:spPr>
      </p:pic>
      <p:sp>
        <p:nvSpPr>
          <p:cNvPr id="66568" name="Rectangle 8"/>
          <p:cNvSpPr>
            <a:spLocks noChangeArrowheads="1"/>
          </p:cNvSpPr>
          <p:nvPr/>
        </p:nvSpPr>
        <p:spPr bwMode="auto">
          <a:xfrm>
            <a:off x="1150938" y="617538"/>
            <a:ext cx="7793037" cy="1143000"/>
          </a:xfrm>
          <a:prstGeom prst="rect">
            <a:avLst/>
          </a:prstGeom>
          <a:noFill/>
          <a:ln w="9525">
            <a:noFill/>
            <a:miter lim="800000"/>
            <a:headEnd/>
            <a:tailEnd/>
          </a:ln>
        </p:spPr>
        <p:txBody>
          <a:bodyPr anchor="b">
            <a:prstTxWarp prst="textNoShape">
              <a:avLst/>
            </a:prstTxWarp>
          </a:bodyPr>
          <a:lstStyle/>
          <a:p>
            <a:pPr eaLnBrk="1" hangingPunct="1"/>
            <a:r>
              <a:rPr lang="en-US" sz="4400">
                <a:solidFill>
                  <a:schemeClr val="tx2"/>
                </a:solidFill>
              </a:rPr>
              <a:t>Syntax: the ordering of the words</a:t>
            </a:r>
          </a:p>
        </p:txBody>
      </p:sp>
      <p:sp>
        <p:nvSpPr>
          <p:cNvPr id="66569" name="Text Box 9"/>
          <p:cNvSpPr txBox="1">
            <a:spLocks noChangeArrowheads="1"/>
          </p:cNvSpPr>
          <p:nvPr/>
        </p:nvSpPr>
        <p:spPr bwMode="auto">
          <a:xfrm>
            <a:off x="1127125" y="1995488"/>
            <a:ext cx="6950075" cy="946150"/>
          </a:xfrm>
          <a:prstGeom prst="rect">
            <a:avLst/>
          </a:prstGeom>
          <a:noFill/>
          <a:ln w="9525">
            <a:noFill/>
            <a:miter lim="800000"/>
            <a:headEnd/>
            <a:tailEnd/>
          </a:ln>
        </p:spPr>
        <p:txBody>
          <a:bodyPr>
            <a:prstTxWarp prst="textNoShape">
              <a:avLst/>
            </a:prstTxWarp>
            <a:spAutoFit/>
          </a:bodyPr>
          <a:lstStyle/>
          <a:p>
            <a:pPr>
              <a:buFontTx/>
              <a:buChar char="•"/>
            </a:pPr>
            <a:r>
              <a:rPr lang="en-US" sz="2800"/>
              <a:t>  The underlying structural position, rather than surface linear position matters.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7943"/>
                                        </p:tgtEl>
                                        <p:attrNameLst>
                                          <p:attrName>style.visibility</p:attrName>
                                        </p:attrNameLst>
                                      </p:cBhvr>
                                      <p:to>
                                        <p:strVal val="visible"/>
                                      </p:to>
                                    </p:set>
                                    <p:animEffect transition="in" filter="dissolve">
                                      <p:cBhvr>
                                        <p:cTn id="7" dur="500"/>
                                        <p:tgtEl>
                                          <p:spTgt spid="1679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679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67942"/>
                                        </p:tgtEl>
                                        <p:attrNameLst>
                                          <p:attrName>style.visibility</p:attrName>
                                        </p:attrNameLst>
                                      </p:cBhvr>
                                      <p:to>
                                        <p:strVal val="visible"/>
                                      </p:to>
                                    </p:set>
                                    <p:animEffect transition="in" filter="dissolve">
                                      <p:cBhvr>
                                        <p:cTn id="16" dur="500"/>
                                        <p:tgtEl>
                                          <p:spTgt spid="1679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679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67941"/>
                                        </p:tgtEl>
                                        <p:attrNameLst>
                                          <p:attrName>style.visibility</p:attrName>
                                        </p:attrNameLst>
                                      </p:cBhvr>
                                      <p:to>
                                        <p:strVal val="visible"/>
                                      </p:to>
                                    </p:set>
                                    <p:animEffect transition="in" filter="dissolve">
                                      <p:cBhvr>
                                        <p:cTn id="25" dur="500"/>
                                        <p:tgtEl>
                                          <p:spTgt spid="16794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67940"/>
                                        </p:tgtEl>
                                        <p:attrNameLst>
                                          <p:attrName>style.visibility</p:attrName>
                                        </p:attrNameLst>
                                      </p:cBhvr>
                                      <p:to>
                                        <p:strVal val="visible"/>
                                      </p:to>
                                    </p:set>
                                    <p:animEffect transition="in" filter="dissolve">
                                      <p:cBhvr>
                                        <p:cTn id="30" dur="5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Syntactic Ambiguity </a:t>
            </a:r>
            <a:r>
              <a:rPr lang="en-US" sz="1400">
                <a:ea typeface="ＭＳ Ｐゴシック" charset="-128"/>
                <a:cs typeface="ＭＳ Ｐゴシック" charset="-128"/>
              </a:rPr>
              <a:t>(</a:t>
            </a:r>
            <a:r>
              <a:rPr lang="en-US" sz="1400">
                <a:ea typeface="ＭＳ Ｐゴシック" charset="-128"/>
                <a:cs typeface="ＭＳ Ｐゴシック" charset="-128"/>
                <a:hlinkClick r:id="rId3"/>
              </a:rPr>
              <a:t>wiki</a:t>
            </a:r>
            <a:r>
              <a:rPr lang="en-US" sz="1400">
                <a:ea typeface="ＭＳ Ｐゴシック" charset="-128"/>
                <a:cs typeface="ＭＳ Ｐゴシック" charset="-128"/>
              </a:rPr>
              <a:t>)</a:t>
            </a:r>
            <a:endParaRPr lang="en-US">
              <a:ea typeface="ＭＳ Ｐゴシック" charset="-128"/>
              <a:cs typeface="ＭＳ Ｐゴシック" charset="-128"/>
            </a:endParaRPr>
          </a:p>
        </p:txBody>
      </p:sp>
      <p:sp>
        <p:nvSpPr>
          <p:cNvPr id="168963" name="Rectangle 3"/>
          <p:cNvSpPr>
            <a:spLocks noGrp="1" noChangeArrowheads="1"/>
          </p:cNvSpPr>
          <p:nvPr>
            <p:ph type="body" idx="1"/>
          </p:nvPr>
        </p:nvSpPr>
        <p:spPr>
          <a:xfrm>
            <a:off x="1066800" y="1905000"/>
            <a:ext cx="7285038" cy="1600200"/>
          </a:xfrm>
        </p:spPr>
        <p:txBody>
          <a:bodyPr/>
          <a:lstStyle/>
          <a:p>
            <a:pPr eaLnBrk="1" hangingPunct="1"/>
            <a:r>
              <a:rPr lang="en-US">
                <a:ea typeface="ＭＳ Ｐゴシック" charset="-128"/>
                <a:cs typeface="ＭＳ Ｐゴシック" charset="-128"/>
              </a:rPr>
              <a:t>The same linear order (surface structure) may be ambiguous with respect to the underlying structure</a:t>
            </a:r>
          </a:p>
        </p:txBody>
      </p:sp>
      <p:pic>
        <p:nvPicPr>
          <p:cNvPr id="168964" name="Picture 4"/>
          <p:cNvPicPr>
            <a:picLocks noChangeAspect="1" noChangeArrowheads="1"/>
          </p:cNvPicPr>
          <p:nvPr/>
        </p:nvPicPr>
        <p:blipFill>
          <a:blip r:embed="rId4"/>
          <a:srcRect/>
          <a:stretch>
            <a:fillRect/>
          </a:stretch>
        </p:blipFill>
        <p:spPr bwMode="auto">
          <a:xfrm>
            <a:off x="1219200" y="4191000"/>
            <a:ext cx="2938463" cy="1109663"/>
          </a:xfrm>
          <a:prstGeom prst="rect">
            <a:avLst/>
          </a:prstGeom>
          <a:noFill/>
          <a:ln w="9525">
            <a:noFill/>
            <a:miter lim="800000"/>
            <a:headEnd/>
            <a:tailEnd/>
          </a:ln>
        </p:spPr>
      </p:pic>
      <p:sp>
        <p:nvSpPr>
          <p:cNvPr id="168965" name="Text Box 5"/>
          <p:cNvSpPr txBox="1">
            <a:spLocks noChangeArrowheads="1"/>
          </p:cNvSpPr>
          <p:nvPr/>
        </p:nvSpPr>
        <p:spPr bwMode="auto">
          <a:xfrm>
            <a:off x="1906588" y="5562600"/>
            <a:ext cx="1446212" cy="457200"/>
          </a:xfrm>
          <a:prstGeom prst="rect">
            <a:avLst/>
          </a:prstGeom>
          <a:noFill/>
          <a:ln w="9525">
            <a:noFill/>
            <a:miter lim="800000"/>
            <a:headEnd/>
            <a:tailEnd/>
          </a:ln>
        </p:spPr>
        <p:txBody>
          <a:bodyPr wrap="none">
            <a:prstTxWarp prst="textNoShape">
              <a:avLst/>
            </a:prstTxWarp>
            <a:spAutoFit/>
          </a:bodyPr>
          <a:lstStyle/>
          <a:p>
            <a:r>
              <a:rPr lang="en-US"/>
              <a:t>Good shot</a:t>
            </a:r>
          </a:p>
        </p:txBody>
      </p:sp>
      <p:pic>
        <p:nvPicPr>
          <p:cNvPr id="168966" name="Picture 6"/>
          <p:cNvPicPr>
            <a:picLocks noChangeAspect="1" noChangeArrowheads="1"/>
          </p:cNvPicPr>
          <p:nvPr/>
        </p:nvPicPr>
        <p:blipFill>
          <a:blip r:embed="rId5"/>
          <a:srcRect/>
          <a:stretch>
            <a:fillRect/>
          </a:stretch>
        </p:blipFill>
        <p:spPr bwMode="auto">
          <a:xfrm>
            <a:off x="4800600" y="4114800"/>
            <a:ext cx="3200400" cy="1216025"/>
          </a:xfrm>
          <a:prstGeom prst="rect">
            <a:avLst/>
          </a:prstGeom>
          <a:noFill/>
          <a:ln w="9525">
            <a:noFill/>
            <a:miter lim="800000"/>
            <a:headEnd/>
            <a:tailEnd/>
          </a:ln>
        </p:spPr>
      </p:pic>
      <p:sp>
        <p:nvSpPr>
          <p:cNvPr id="168967" name="Text Box 7"/>
          <p:cNvSpPr txBox="1">
            <a:spLocks noChangeArrowheads="1"/>
          </p:cNvSpPr>
          <p:nvPr/>
        </p:nvSpPr>
        <p:spPr bwMode="auto">
          <a:xfrm>
            <a:off x="4648200" y="5562600"/>
            <a:ext cx="3773488" cy="822325"/>
          </a:xfrm>
          <a:prstGeom prst="rect">
            <a:avLst/>
          </a:prstGeom>
          <a:noFill/>
          <a:ln w="9525">
            <a:noFill/>
            <a:miter lim="800000"/>
            <a:headEnd/>
            <a:tailEnd/>
          </a:ln>
        </p:spPr>
        <p:txBody>
          <a:bodyPr wrap="none">
            <a:prstTxWarp prst="textNoShape">
              <a:avLst/>
            </a:prstTxWarp>
            <a:spAutoFit/>
          </a:bodyPr>
          <a:lstStyle/>
          <a:p>
            <a:r>
              <a:rPr lang="en-US"/>
              <a:t>How he got into my pajamas </a:t>
            </a:r>
          </a:p>
          <a:p>
            <a:r>
              <a:rPr lang="en-US"/>
              <a:t>I’ll never know</a:t>
            </a:r>
          </a:p>
        </p:txBody>
      </p:sp>
      <p:sp>
        <p:nvSpPr>
          <p:cNvPr id="168968" name="Text Box 8"/>
          <p:cNvSpPr txBox="1">
            <a:spLocks noChangeArrowheads="1"/>
          </p:cNvSpPr>
          <p:nvPr/>
        </p:nvSpPr>
        <p:spPr bwMode="auto">
          <a:xfrm>
            <a:off x="1219200" y="3352800"/>
            <a:ext cx="6972300" cy="701675"/>
          </a:xfrm>
          <a:prstGeom prst="rect">
            <a:avLst/>
          </a:prstGeom>
          <a:noFill/>
          <a:ln w="9525">
            <a:noFill/>
            <a:miter lim="800000"/>
            <a:headEnd/>
            <a:tailEnd/>
          </a:ln>
        </p:spPr>
        <p:txBody>
          <a:bodyPr>
            <a:prstTxWarp prst="textNoShape">
              <a:avLst/>
            </a:prstTxWarp>
            <a:spAutoFit/>
          </a:bodyPr>
          <a:lstStyle/>
          <a:p>
            <a:pPr lvl="1" eaLnBrk="1" hangingPunct="1">
              <a:spcBef>
                <a:spcPct val="20000"/>
              </a:spcBef>
              <a:buFontTx/>
              <a:buChar char="–"/>
            </a:pPr>
            <a:r>
              <a:rPr lang="en-US" sz="2000"/>
              <a:t> Groucho Marx shot an elephant in his pajamas</a:t>
            </a:r>
          </a:p>
          <a:p>
            <a:endParaRPr lang="en-US" sz="2000">
              <a:solidFill>
                <a:srgbClr val="F0F564"/>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68968">
                                            <p:txEl>
                                              <p:pRg st="0" end="0"/>
                                            </p:txEl>
                                          </p:spTgt>
                                        </p:tgtEl>
                                        <p:attrNameLst>
                                          <p:attrName>style.visibility</p:attrName>
                                        </p:attrNameLst>
                                      </p:cBhvr>
                                      <p:to>
                                        <p:strVal val="visible"/>
                                      </p:to>
                                    </p:set>
                                    <p:animEffect transition="in" filter="dissolve">
                                      <p:cBhvr>
                                        <p:cTn id="11" dur="500"/>
                                        <p:tgtEl>
                                          <p:spTgt spid="16896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68964"/>
                                        </p:tgtEl>
                                        <p:attrNameLst>
                                          <p:attrName>style.visibility</p:attrName>
                                        </p:attrNameLst>
                                      </p:cBhvr>
                                      <p:to>
                                        <p:strVal val="visible"/>
                                      </p:to>
                                    </p:set>
                                    <p:animEffect transition="in" filter="dissolve">
                                      <p:cBhvr>
                                        <p:cTn id="16" dur="500"/>
                                        <p:tgtEl>
                                          <p:spTgt spid="16896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8965"/>
                                        </p:tgtEl>
                                        <p:attrNameLst>
                                          <p:attrName>style.visibility</p:attrName>
                                        </p:attrNameLst>
                                      </p:cBhvr>
                                      <p:to>
                                        <p:strVal val="visible"/>
                                      </p:to>
                                    </p:set>
                                    <p:animEffect transition="in" filter="dissolve">
                                      <p:cBhvr>
                                        <p:cTn id="21" dur="500"/>
                                        <p:tgtEl>
                                          <p:spTgt spid="16896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8966"/>
                                        </p:tgtEl>
                                        <p:attrNameLst>
                                          <p:attrName>style.visibility</p:attrName>
                                        </p:attrNameLst>
                                      </p:cBhvr>
                                      <p:to>
                                        <p:strVal val="visible"/>
                                      </p:to>
                                    </p:set>
                                    <p:animEffect transition="in" filter="dissolve">
                                      <p:cBhvr>
                                        <p:cTn id="26" dur="500"/>
                                        <p:tgtEl>
                                          <p:spTgt spid="16896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8967"/>
                                        </p:tgtEl>
                                        <p:attrNameLst>
                                          <p:attrName>style.visibility</p:attrName>
                                        </p:attrNameLst>
                                      </p:cBhvr>
                                      <p:to>
                                        <p:strVal val="visible"/>
                                      </p:to>
                                    </p:set>
                                    <p:animEffect transition="in" filter="dissolve">
                                      <p:cBhvr>
                                        <p:cTn id="31" dur="500"/>
                                        <p:tgtEl>
                                          <p:spTgt spid="168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P spid="168965" grpId="0" autoUpdateAnimBg="0"/>
      <p:bldP spid="168967" grpId="0" autoUpdateAnimBg="0"/>
      <p:bldP spid="168968"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Syntactic Ambiguity</a:t>
            </a:r>
          </a:p>
        </p:txBody>
      </p:sp>
      <p:pic>
        <p:nvPicPr>
          <p:cNvPr id="169987" name="Picture 3"/>
          <p:cNvPicPr>
            <a:picLocks noChangeAspect="1" noChangeArrowheads="1"/>
          </p:cNvPicPr>
          <p:nvPr/>
        </p:nvPicPr>
        <p:blipFill>
          <a:blip r:embed="rId3"/>
          <a:srcRect/>
          <a:stretch>
            <a:fillRect/>
          </a:stretch>
        </p:blipFill>
        <p:spPr bwMode="auto">
          <a:xfrm>
            <a:off x="1143000" y="2286000"/>
            <a:ext cx="2938463" cy="1109663"/>
          </a:xfrm>
          <a:prstGeom prst="rect">
            <a:avLst/>
          </a:prstGeom>
          <a:noFill/>
          <a:ln w="9525">
            <a:noFill/>
            <a:miter lim="800000"/>
            <a:headEnd/>
            <a:tailEnd/>
          </a:ln>
        </p:spPr>
      </p:pic>
      <p:pic>
        <p:nvPicPr>
          <p:cNvPr id="169988"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295400" y="3886200"/>
            <a:ext cx="2959100" cy="1803400"/>
          </a:xfrm>
          <a:prstGeom prst="rect">
            <a:avLst/>
          </a:prstGeom>
          <a:noFill/>
          <a:ln w="9525">
            <a:noFill/>
            <a:miter lim="800000"/>
            <a:headEnd/>
            <a:tailEnd/>
          </a:ln>
        </p:spPr>
      </p:pic>
      <p:pic>
        <p:nvPicPr>
          <p:cNvPr id="169989" name="Picture 5"/>
          <p:cNvPicPr>
            <a:picLocks noChangeAspect="1" noChangeArrowheads="1"/>
          </p:cNvPicPr>
          <p:nvPr/>
        </p:nvPicPr>
        <p:blipFill>
          <a:blip r:embed="rId6"/>
          <a:srcRect/>
          <a:stretch>
            <a:fillRect/>
          </a:stretch>
        </p:blipFill>
        <p:spPr bwMode="auto">
          <a:xfrm>
            <a:off x="4953000" y="2057400"/>
            <a:ext cx="3200400" cy="1216025"/>
          </a:xfrm>
          <a:prstGeom prst="rect">
            <a:avLst/>
          </a:prstGeom>
          <a:noFill/>
          <a:ln w="9525">
            <a:noFill/>
            <a:miter lim="800000"/>
            <a:headEnd/>
            <a:tailEnd/>
          </a:ln>
        </p:spPr>
      </p:pic>
      <p:pic>
        <p:nvPicPr>
          <p:cNvPr id="169990" name="Picture 6"/>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5105400" y="3429000"/>
            <a:ext cx="3149600" cy="23114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dissolve">
                                      <p:cBhvr>
                                        <p:cTn id="7" dur="500"/>
                                        <p:tgtEl>
                                          <p:spTgt spid="1699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dissolve">
                                      <p:cBhvr>
                                        <p:cTn id="12" dur="500"/>
                                        <p:tgtEl>
                                          <p:spTgt spid="1699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9989"/>
                                        </p:tgtEl>
                                        <p:attrNameLst>
                                          <p:attrName>style.visibility</p:attrName>
                                        </p:attrNameLst>
                                      </p:cBhvr>
                                      <p:to>
                                        <p:strVal val="visible"/>
                                      </p:to>
                                    </p:set>
                                    <p:animEffect transition="in" filter="dissolve">
                                      <p:cBhvr>
                                        <p:cTn id="17" dur="500"/>
                                        <p:tgtEl>
                                          <p:spTgt spid="1699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9990"/>
                                        </p:tgtEl>
                                        <p:attrNameLst>
                                          <p:attrName>style.visibility</p:attrName>
                                        </p:attrNameLst>
                                      </p:cBhvr>
                                      <p:to>
                                        <p:strVal val="visible"/>
                                      </p:to>
                                    </p:set>
                                    <p:animEffect transition="in" filter="dissolve">
                                      <p:cBhvr>
                                        <p:cTn id="22" dur="500"/>
                                        <p:tgtEl>
                                          <p:spTgt spid="16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a:t>Psycholinguistics : A brief history</a:t>
            </a:r>
          </a:p>
        </p:txBody>
      </p:sp>
      <p:grpSp>
        <p:nvGrpSpPr>
          <p:cNvPr id="28675" name="Group 3"/>
          <p:cNvGrpSpPr>
            <a:grpSpLocks/>
          </p:cNvGrpSpPr>
          <p:nvPr/>
        </p:nvGrpSpPr>
        <p:grpSpPr bwMode="auto">
          <a:xfrm>
            <a:off x="762000" y="2362200"/>
            <a:ext cx="7696200" cy="625475"/>
            <a:chOff x="480" y="2102"/>
            <a:chExt cx="4848" cy="394"/>
          </a:xfrm>
        </p:grpSpPr>
        <p:sp>
          <p:nvSpPr>
            <p:cNvPr id="28681"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2"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3"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4"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5"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6"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7"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8"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89"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90"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91"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92"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93"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694"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28695"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28696"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28697"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28698"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28699"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28700"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28701"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28702"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28676" name="AutoShape 26"/>
          <p:cNvSpPr>
            <a:spLocks/>
          </p:cNvSpPr>
          <p:nvPr/>
        </p:nvSpPr>
        <p:spPr bwMode="auto">
          <a:xfrm>
            <a:off x="2286000" y="3616325"/>
            <a:ext cx="5486400" cy="528638"/>
          </a:xfrm>
          <a:prstGeom prst="callout2">
            <a:avLst>
              <a:gd name="adj1" fmla="val 21620"/>
              <a:gd name="adj2" fmla="val -1389"/>
              <a:gd name="adj3" fmla="val 21620"/>
              <a:gd name="adj4" fmla="val -16088"/>
              <a:gd name="adj5" fmla="val -92194"/>
              <a:gd name="adj6" fmla="val -31366"/>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grpSp>
        <p:nvGrpSpPr>
          <p:cNvPr id="28677" name="Group 27"/>
          <p:cNvGrpSpPr>
            <a:grpSpLocks/>
          </p:cNvGrpSpPr>
          <p:nvPr/>
        </p:nvGrpSpPr>
        <p:grpSpPr bwMode="auto">
          <a:xfrm>
            <a:off x="2270125" y="4114800"/>
            <a:ext cx="5502275" cy="1828800"/>
            <a:chOff x="1430" y="2592"/>
            <a:chExt cx="3466" cy="1152"/>
          </a:xfrm>
        </p:grpSpPr>
        <p:sp>
          <p:nvSpPr>
            <p:cNvPr id="28679" name="Rectangle 28"/>
            <p:cNvSpPr>
              <a:spLocks noChangeArrowheads="1"/>
            </p:cNvSpPr>
            <p:nvPr/>
          </p:nvSpPr>
          <p:spPr bwMode="auto">
            <a:xfrm>
              <a:off x="1440" y="2592"/>
              <a:ext cx="3456" cy="1152"/>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28680" name="Text Box 29"/>
            <p:cNvSpPr txBox="1">
              <a:spLocks noChangeArrowheads="1"/>
            </p:cNvSpPr>
            <p:nvPr/>
          </p:nvSpPr>
          <p:spPr bwMode="auto">
            <a:xfrm>
              <a:off x="1430" y="2618"/>
              <a:ext cx="3280" cy="1056"/>
            </a:xfrm>
            <a:prstGeom prst="rect">
              <a:avLst/>
            </a:prstGeom>
            <a:noFill/>
            <a:ln w="9525">
              <a:noFill/>
              <a:miter lim="800000"/>
              <a:headEnd/>
              <a:tailEnd/>
            </a:ln>
          </p:spPr>
          <p:txBody>
            <a:bodyPr wrap="none">
              <a:prstTxWarp prst="textNoShape">
                <a:avLst/>
              </a:prstTxWarp>
              <a:spAutoFit/>
            </a:bodyPr>
            <a:lstStyle/>
            <a:p>
              <a:r>
                <a:rPr lang="en-US">
                  <a:solidFill>
                    <a:srgbClr val="000000"/>
                  </a:solidFill>
                  <a:latin typeface="Times New Roman" charset="0"/>
                </a:rPr>
                <a:t>Paul Broca (1861):</a:t>
              </a:r>
              <a:endParaRPr lang="en-US" sz="1600">
                <a:solidFill>
                  <a:srgbClr val="000000"/>
                </a:solidFill>
                <a:latin typeface="Times New Roman" charset="0"/>
              </a:endParaRPr>
            </a:p>
            <a:p>
              <a:pPr lvl="1">
                <a:buFontTx/>
                <a:buChar char="•"/>
              </a:pPr>
              <a:r>
                <a:rPr lang="en-US" sz="1600">
                  <a:solidFill>
                    <a:srgbClr val="000000"/>
                  </a:solidFill>
                  <a:latin typeface="Times New Roman" charset="0"/>
                </a:rPr>
                <a:t> </a:t>
              </a:r>
              <a:r>
                <a:rPr lang="en-US" sz="2000">
                  <a:solidFill>
                    <a:srgbClr val="000000"/>
                  </a:solidFill>
                  <a:latin typeface="Times New Roman" charset="0"/>
                </a:rPr>
                <a:t>described a patient who could say only one </a:t>
              </a:r>
            </a:p>
            <a:p>
              <a:pPr lvl="1"/>
              <a:r>
                <a:rPr lang="en-US" sz="2000">
                  <a:solidFill>
                    <a:srgbClr val="000000"/>
                  </a:solidFill>
                  <a:latin typeface="Times New Roman" charset="0"/>
                </a:rPr>
                <a:t>  word..."tan." </a:t>
              </a:r>
            </a:p>
            <a:p>
              <a:pPr lvl="1">
                <a:buFontTx/>
                <a:buChar char="•"/>
              </a:pPr>
              <a:r>
                <a:rPr lang="en-US" sz="2000">
                  <a:solidFill>
                    <a:srgbClr val="000000"/>
                  </a:solidFill>
                  <a:latin typeface="Times New Roman" charset="0"/>
                </a:rPr>
                <a:t> damage to part of the left frontal cortex</a:t>
              </a:r>
            </a:p>
            <a:p>
              <a:pPr lvl="1"/>
              <a:r>
                <a:rPr lang="en-US" sz="2000">
                  <a:solidFill>
                    <a:srgbClr val="000000"/>
                  </a:solidFill>
                  <a:latin typeface="Times New Roman" charset="0"/>
                </a:rPr>
                <a:t>  ("Broca's Area”)</a:t>
              </a:r>
            </a:p>
          </p:txBody>
        </p:sp>
      </p:grpSp>
      <p:pic>
        <p:nvPicPr>
          <p:cNvPr id="28678" name="Picture 30"/>
          <p:cNvPicPr>
            <a:picLocks noChangeAspect="1" noChangeArrowheads="1"/>
          </p:cNvPicPr>
          <p:nvPr/>
        </p:nvPicPr>
        <p:blipFill>
          <a:blip r:embed="rId3"/>
          <a:srcRect/>
          <a:stretch>
            <a:fillRect/>
          </a:stretch>
        </p:blipFill>
        <p:spPr bwMode="auto">
          <a:xfrm>
            <a:off x="1066800" y="4114800"/>
            <a:ext cx="1204913"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Generative Grammar </a:t>
            </a:r>
            <a:r>
              <a:rPr lang="en-US" sz="1400">
                <a:ea typeface="ＭＳ Ｐゴシック" charset="-128"/>
                <a:cs typeface="ＭＳ Ｐゴシック" charset="-128"/>
              </a:rPr>
              <a:t>(</a:t>
            </a:r>
            <a:r>
              <a:rPr lang="en-US" sz="1400">
                <a:ea typeface="ＭＳ Ｐゴシック" charset="-128"/>
                <a:cs typeface="ＭＳ Ｐゴシック" charset="-128"/>
                <a:hlinkClick r:id="rId3"/>
              </a:rPr>
              <a:t>wiki</a:t>
            </a:r>
            <a:r>
              <a:rPr lang="en-US" sz="1400">
                <a:ea typeface="ＭＳ Ｐゴシック" charset="-128"/>
                <a:cs typeface="ＭＳ Ｐゴシック" charset="-128"/>
              </a:rPr>
              <a:t>)</a:t>
            </a:r>
          </a:p>
        </p:txBody>
      </p:sp>
      <p:sp>
        <p:nvSpPr>
          <p:cNvPr id="72707" name="Rectangle 3"/>
          <p:cNvSpPr>
            <a:spLocks noGrp="1" noChangeArrowheads="1"/>
          </p:cNvSpPr>
          <p:nvPr>
            <p:ph type="body" idx="1"/>
          </p:nvPr>
        </p:nvSpPr>
        <p:spPr>
          <a:xfrm>
            <a:off x="990600" y="1981200"/>
            <a:ext cx="7772400" cy="4114800"/>
          </a:xfrm>
        </p:spPr>
        <p:txBody>
          <a:bodyPr/>
          <a:lstStyle/>
          <a:p>
            <a:pPr eaLnBrk="1" hangingPunct="1"/>
            <a:r>
              <a:rPr lang="en-US">
                <a:ea typeface="ＭＳ Ｐゴシック" charset="-128"/>
                <a:cs typeface="ＭＳ Ｐゴシック" charset="-128"/>
              </a:rPr>
              <a:t>The pieces: </a:t>
            </a:r>
          </a:p>
        </p:txBody>
      </p:sp>
      <p:sp>
        <p:nvSpPr>
          <p:cNvPr id="171012" name="Text Box 4"/>
          <p:cNvSpPr txBox="1">
            <a:spLocks noChangeArrowheads="1"/>
          </p:cNvSpPr>
          <p:nvPr/>
        </p:nvSpPr>
        <p:spPr bwMode="auto">
          <a:xfrm>
            <a:off x="1219200" y="2463800"/>
            <a:ext cx="5321300" cy="1760538"/>
          </a:xfrm>
          <a:prstGeom prst="rect">
            <a:avLst/>
          </a:prstGeom>
          <a:noFill/>
          <a:ln w="9525">
            <a:noFill/>
            <a:miter lim="800000"/>
            <a:headEnd/>
            <a:tailEnd/>
          </a:ln>
        </p:spPr>
        <p:txBody>
          <a:bodyPr wrap="none">
            <a:prstTxWarp prst="textNoShape">
              <a:avLst/>
            </a:prstTxWarp>
            <a:spAutoFit/>
          </a:bodyPr>
          <a:lstStyle/>
          <a:p>
            <a:pPr lvl="1" eaLnBrk="1" hangingPunct="1">
              <a:spcBef>
                <a:spcPct val="20000"/>
              </a:spcBef>
              <a:buFontTx/>
              <a:buChar char="–"/>
            </a:pPr>
            <a:r>
              <a:rPr lang="en-US" sz="2800" u="sng"/>
              <a:t> Grammatical features of words</a:t>
            </a:r>
            <a:endParaRPr lang="en-US" sz="2800"/>
          </a:p>
          <a:p>
            <a:pPr lvl="2" eaLnBrk="1" hangingPunct="1">
              <a:spcBef>
                <a:spcPct val="20000"/>
              </a:spcBef>
              <a:buFontTx/>
              <a:buChar char="•"/>
            </a:pPr>
            <a:r>
              <a:rPr lang="en-US"/>
              <a:t> Dog: Noun</a:t>
            </a:r>
          </a:p>
          <a:p>
            <a:pPr lvl="2" eaLnBrk="1" hangingPunct="1">
              <a:spcBef>
                <a:spcPct val="20000"/>
              </a:spcBef>
              <a:buFontTx/>
              <a:buChar char="•"/>
            </a:pPr>
            <a:r>
              <a:rPr lang="en-US"/>
              <a:t> Bite: Verb</a:t>
            </a:r>
          </a:p>
          <a:p>
            <a:endParaRPr lang="en-US">
              <a:solidFill>
                <a:srgbClr val="F0F564"/>
              </a:solidFill>
            </a:endParaRPr>
          </a:p>
        </p:txBody>
      </p:sp>
      <p:sp>
        <p:nvSpPr>
          <p:cNvPr id="171013" name="Text Box 5"/>
          <p:cNvSpPr txBox="1">
            <a:spLocks noChangeArrowheads="1"/>
          </p:cNvSpPr>
          <p:nvPr/>
        </p:nvSpPr>
        <p:spPr bwMode="auto">
          <a:xfrm>
            <a:off x="1295400" y="3762375"/>
            <a:ext cx="7467600" cy="2849563"/>
          </a:xfrm>
          <a:prstGeom prst="rect">
            <a:avLst/>
          </a:prstGeom>
          <a:noFill/>
          <a:ln w="9525">
            <a:noFill/>
            <a:miter lim="800000"/>
            <a:headEnd/>
            <a:tailEnd/>
          </a:ln>
        </p:spPr>
        <p:txBody>
          <a:bodyPr>
            <a:prstTxWarp prst="textNoShape">
              <a:avLst/>
            </a:prstTxWarp>
            <a:spAutoFit/>
          </a:bodyPr>
          <a:lstStyle/>
          <a:p>
            <a:pPr lvl="1" eaLnBrk="1" hangingPunct="1">
              <a:lnSpc>
                <a:spcPct val="110000"/>
              </a:lnSpc>
              <a:spcBef>
                <a:spcPct val="20000"/>
              </a:spcBef>
              <a:buFontTx/>
              <a:buChar char="–"/>
            </a:pPr>
            <a:r>
              <a:rPr lang="en-US" sz="2800" u="sng"/>
              <a:t> Phrase structure rules</a:t>
            </a:r>
            <a:r>
              <a:rPr lang="en-US" sz="2800"/>
              <a:t> - these tell us how to build legal structures</a:t>
            </a:r>
          </a:p>
          <a:p>
            <a:pPr lvl="2" eaLnBrk="1" hangingPunct="1">
              <a:lnSpc>
                <a:spcPct val="70000"/>
              </a:lnSpc>
              <a:spcBef>
                <a:spcPct val="20000"/>
              </a:spcBef>
              <a:buFontTx/>
              <a:buChar char="•"/>
            </a:pPr>
            <a:r>
              <a:rPr lang="en-US"/>
              <a:t> S --&gt; NP VP</a:t>
            </a:r>
          </a:p>
          <a:p>
            <a:pPr lvl="3" eaLnBrk="1" hangingPunct="1">
              <a:lnSpc>
                <a:spcPct val="70000"/>
              </a:lnSpc>
              <a:spcBef>
                <a:spcPct val="20000"/>
              </a:spcBef>
            </a:pPr>
            <a:r>
              <a:rPr lang="en-US" sz="1800"/>
              <a:t>(</a:t>
            </a:r>
            <a:r>
              <a:rPr lang="en-US" sz="1600"/>
              <a:t>a sentence consists of a noun phrase followed by a verb phrase</a:t>
            </a:r>
            <a:r>
              <a:rPr lang="en-US" sz="1800"/>
              <a:t>)</a:t>
            </a:r>
            <a:endParaRPr lang="en-US"/>
          </a:p>
          <a:p>
            <a:pPr lvl="2" eaLnBrk="1" hangingPunct="1">
              <a:spcBef>
                <a:spcPct val="20000"/>
              </a:spcBef>
              <a:buFontTx/>
              <a:buChar char="•"/>
            </a:pPr>
            <a:r>
              <a:rPr lang="en-US"/>
              <a:t> VP --&gt; V (NP)</a:t>
            </a:r>
          </a:p>
          <a:p>
            <a:pPr lvl="2" eaLnBrk="1" hangingPunct="1">
              <a:spcBef>
                <a:spcPct val="20000"/>
              </a:spcBef>
              <a:buFontTx/>
              <a:buChar char="•"/>
            </a:pPr>
            <a:r>
              <a:rPr lang="en-US"/>
              <a:t> NP --&gt; (A) (ADJ) N</a:t>
            </a:r>
          </a:p>
          <a:p>
            <a:endParaRPr lang="en-US">
              <a:solidFill>
                <a:srgbClr val="F0F564"/>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10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10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101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101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101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101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10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build="p" autoUpdateAnimBg="0"/>
      <p:bldP spid="171013"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Generative Grammar</a:t>
            </a:r>
          </a:p>
        </p:txBody>
      </p:sp>
      <p:sp>
        <p:nvSpPr>
          <p:cNvPr id="172035" name="Rectangle 3"/>
          <p:cNvSpPr>
            <a:spLocks noGrp="1" noChangeArrowheads="1"/>
          </p:cNvSpPr>
          <p:nvPr>
            <p:ph type="body" idx="1"/>
          </p:nvPr>
        </p:nvSpPr>
        <p:spPr>
          <a:xfrm>
            <a:off x="838200" y="2133600"/>
            <a:ext cx="7772400" cy="4038600"/>
          </a:xfrm>
        </p:spPr>
        <p:txBody>
          <a:bodyPr/>
          <a:lstStyle/>
          <a:p>
            <a:pPr eaLnBrk="1" hangingPunct="1">
              <a:lnSpc>
                <a:spcPct val="90000"/>
              </a:lnSpc>
            </a:pPr>
            <a:r>
              <a:rPr lang="en-US">
                <a:ea typeface="ＭＳ Ｐゴシック" charset="-128"/>
                <a:cs typeface="ＭＳ Ｐゴシック" charset="-128"/>
              </a:rPr>
              <a:t>Recursion: you can embed structures within structures</a:t>
            </a:r>
            <a:endParaRPr lang="en-US" sz="2400">
              <a:ea typeface="ＭＳ Ｐゴシック" charset="-128"/>
              <a:cs typeface="ＭＳ Ｐゴシック" charset="-128"/>
            </a:endParaRPr>
          </a:p>
          <a:p>
            <a:pPr lvl="2" eaLnBrk="1" hangingPunct="1">
              <a:lnSpc>
                <a:spcPct val="90000"/>
              </a:lnSpc>
            </a:pPr>
            <a:r>
              <a:rPr lang="en-US" sz="1800"/>
              <a:t>NP --&gt; (A) (ADJ) N (PP)</a:t>
            </a:r>
          </a:p>
          <a:p>
            <a:pPr lvl="2" eaLnBrk="1" hangingPunct="1">
              <a:lnSpc>
                <a:spcPct val="90000"/>
              </a:lnSpc>
            </a:pPr>
            <a:r>
              <a:rPr lang="en-US" sz="1800"/>
              <a:t>PP --&gt; Prep NP</a:t>
            </a:r>
          </a:p>
          <a:p>
            <a:pPr lvl="1" eaLnBrk="1" hangingPunct="1">
              <a:lnSpc>
                <a:spcPct val="90000"/>
              </a:lnSpc>
            </a:pPr>
            <a:r>
              <a:rPr lang="en-US" sz="2000"/>
              <a:t>So we NP’s can be embedded within PP’s which in turn may be embedded within NP’s.</a:t>
            </a:r>
          </a:p>
          <a:p>
            <a:pPr lvl="2" eaLnBrk="1" hangingPunct="1">
              <a:lnSpc>
                <a:spcPct val="90000"/>
              </a:lnSpc>
            </a:pPr>
            <a:r>
              <a:rPr lang="en-US" sz="1600"/>
              <a:t>The dog with the bone of the dinosaur from the cave with the paintings of the animals with fur bit the man.</a:t>
            </a:r>
          </a:p>
          <a:p>
            <a:pPr eaLnBrk="1" hangingPunct="1">
              <a:lnSpc>
                <a:spcPct val="90000"/>
              </a:lnSpc>
              <a:buFont typeface="Wingdings" charset="2"/>
              <a:buNone/>
            </a:pPr>
            <a:endParaRPr lang="en-US" sz="2000">
              <a:ea typeface="ＭＳ Ｐゴシック" charset="-128"/>
              <a:cs typeface="ＭＳ Ｐゴシック" charset="-128"/>
            </a:endParaRPr>
          </a:p>
          <a:p>
            <a:pPr eaLnBrk="1" hangingPunct="1">
              <a:lnSpc>
                <a:spcPct val="90000"/>
              </a:lnSpc>
            </a:pPr>
            <a:r>
              <a:rPr lang="en-US">
                <a:ea typeface="ＭＳ Ｐゴシック" charset="-128"/>
                <a:cs typeface="ＭＳ Ｐゴシック" charset="-128"/>
              </a:rPr>
              <a:t>The result is an infinite number of syntactic structures from a finite set of pieces</a:t>
            </a:r>
            <a:endParaRPr lang="en-US">
              <a:solidFill>
                <a:srgbClr val="D72029"/>
              </a:solidFill>
              <a:ea typeface="ＭＳ Ｐゴシック" charset="-128"/>
              <a:cs typeface="ＭＳ Ｐゴシック" charset="-128"/>
            </a:endParaRPr>
          </a:p>
        </p:txBody>
      </p:sp>
      <p:sp>
        <p:nvSpPr>
          <p:cNvPr id="74756" name="Text Box 4"/>
          <p:cNvSpPr txBox="1">
            <a:spLocks noChangeArrowheads="1"/>
          </p:cNvSpPr>
          <p:nvPr/>
        </p:nvSpPr>
        <p:spPr bwMode="auto">
          <a:xfrm>
            <a:off x="1698625" y="3192463"/>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rgbClr val="F0F564"/>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3"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Psychological reality of syntax</a:t>
            </a:r>
          </a:p>
        </p:txBody>
      </p:sp>
      <p:sp>
        <p:nvSpPr>
          <p:cNvPr id="180227" name="Rectangle 3"/>
          <p:cNvSpPr>
            <a:spLocks noGrp="1" noChangeArrowheads="1"/>
          </p:cNvSpPr>
          <p:nvPr>
            <p:ph type="body" idx="1"/>
          </p:nvPr>
        </p:nvSpPr>
        <p:spPr>
          <a:xfrm>
            <a:off x="1182688" y="2017713"/>
            <a:ext cx="7772400" cy="2249487"/>
          </a:xfrm>
        </p:spPr>
        <p:txBody>
          <a:bodyPr/>
          <a:lstStyle/>
          <a:p>
            <a:pPr eaLnBrk="1" hangingPunct="1"/>
            <a:r>
              <a:rPr lang="en-US">
                <a:ea typeface="ＭＳ Ｐゴシック" charset="-128"/>
                <a:cs typeface="ＭＳ Ｐゴシック" charset="-128"/>
              </a:rPr>
              <a:t>Derivational theory of complexity</a:t>
            </a:r>
          </a:p>
          <a:p>
            <a:pPr lvl="1" eaLnBrk="1" hangingPunct="1"/>
            <a:r>
              <a:rPr lang="en-US"/>
              <a:t>The more transformations, the more complex</a:t>
            </a:r>
          </a:p>
          <a:p>
            <a:pPr lvl="2" eaLnBrk="1" hangingPunct="1"/>
            <a:r>
              <a:rPr lang="en-US"/>
              <a:t>The boy was bitten by the wolf</a:t>
            </a:r>
          </a:p>
          <a:p>
            <a:pPr lvl="2" eaLnBrk="1" hangingPunct="1"/>
            <a:r>
              <a:rPr lang="en-US"/>
              <a:t>The boy was bitten. (involves deletion)</a:t>
            </a:r>
          </a:p>
          <a:p>
            <a:pPr lvl="2" eaLnBrk="1" hangingPunct="1"/>
            <a:r>
              <a:rPr lang="en-US"/>
              <a:t>No evidence for more processing of the second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4"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Psychological reality of syntax</a:t>
            </a:r>
          </a:p>
        </p:txBody>
      </p:sp>
      <p:sp>
        <p:nvSpPr>
          <p:cNvPr id="271363" name="Rectangle 3"/>
          <p:cNvSpPr>
            <a:spLocks noGrp="1" noChangeArrowheads="1"/>
          </p:cNvSpPr>
          <p:nvPr>
            <p:ph type="body" idx="1"/>
          </p:nvPr>
        </p:nvSpPr>
        <p:spPr/>
        <p:txBody>
          <a:bodyPr/>
          <a:lstStyle/>
          <a:p>
            <a:pPr eaLnBrk="1" hangingPunct="1">
              <a:buClr>
                <a:srgbClr val="848484"/>
              </a:buClr>
            </a:pPr>
            <a:r>
              <a:rPr lang="en-US">
                <a:solidFill>
                  <a:srgbClr val="848484"/>
                </a:solidFill>
                <a:ea typeface="ＭＳ Ｐゴシック" charset="-128"/>
                <a:cs typeface="ＭＳ Ｐゴシック" charset="-128"/>
              </a:rPr>
              <a:t>Derivational theory of complexity</a:t>
            </a:r>
          </a:p>
          <a:p>
            <a:pPr lvl="1" eaLnBrk="1" hangingPunct="1">
              <a:buClr>
                <a:srgbClr val="848484"/>
              </a:buClr>
            </a:pPr>
            <a:r>
              <a:rPr lang="en-US">
                <a:solidFill>
                  <a:srgbClr val="848484"/>
                </a:solidFill>
              </a:rPr>
              <a:t>The more transformations, the more complex</a:t>
            </a:r>
          </a:p>
          <a:p>
            <a:pPr lvl="2" eaLnBrk="1" hangingPunct="1">
              <a:buClr>
                <a:srgbClr val="848484"/>
              </a:buClr>
            </a:pPr>
            <a:r>
              <a:rPr lang="en-US">
                <a:solidFill>
                  <a:srgbClr val="848484"/>
                </a:solidFill>
              </a:rPr>
              <a:t>The boy was bitten by the wolf</a:t>
            </a:r>
          </a:p>
          <a:p>
            <a:pPr lvl="2" eaLnBrk="1" hangingPunct="1">
              <a:buClr>
                <a:srgbClr val="848484"/>
              </a:buClr>
            </a:pPr>
            <a:r>
              <a:rPr lang="en-US">
                <a:solidFill>
                  <a:srgbClr val="848484"/>
                </a:solidFill>
              </a:rPr>
              <a:t>The boy was bitten. (involves deletion)</a:t>
            </a:r>
          </a:p>
          <a:p>
            <a:pPr lvl="2" eaLnBrk="1" hangingPunct="1">
              <a:buClr>
                <a:srgbClr val="848484"/>
              </a:buClr>
            </a:pPr>
            <a:r>
              <a:rPr lang="en-US">
                <a:solidFill>
                  <a:srgbClr val="848484"/>
                </a:solidFill>
              </a:rPr>
              <a:t>No evidence for more processing of the second sentence</a:t>
            </a:r>
            <a:endParaRPr lang="en-US"/>
          </a:p>
          <a:p>
            <a:pPr eaLnBrk="1" hangingPunct="1"/>
            <a:r>
              <a:rPr lang="en-US">
                <a:ea typeface="ＭＳ Ｐゴシック" charset="-128"/>
                <a:cs typeface="ＭＳ Ｐゴシック" charset="-128"/>
              </a:rPr>
              <a:t>Evidence for (trace)</a:t>
            </a:r>
          </a:p>
          <a:p>
            <a:pPr lvl="1" eaLnBrk="1" hangingPunct="1"/>
            <a:r>
              <a:rPr lang="en-US"/>
              <a:t>Some recent evidence or reactivation of moved constituent at the trace position</a:t>
            </a:r>
          </a:p>
          <a:p>
            <a:pPr eaLnBrk="1" hangingPunct="1">
              <a:buFont typeface="Wingdings" charset="2"/>
              <a:buNone/>
            </a:pPr>
            <a:endParaRPr lang="en-US">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136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bldLvl="4" autoUpdateAnimBg="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Transformational grammar</a:t>
            </a:r>
          </a:p>
        </p:txBody>
      </p:sp>
      <p:sp>
        <p:nvSpPr>
          <p:cNvPr id="87043" name="Rectangle 3"/>
          <p:cNvSpPr>
            <a:spLocks noGrp="1" noChangeArrowheads="1"/>
          </p:cNvSpPr>
          <p:nvPr>
            <p:ph type="body" idx="1"/>
          </p:nvPr>
        </p:nvSpPr>
        <p:spPr>
          <a:xfrm>
            <a:off x="7162800" y="5029200"/>
            <a:ext cx="1371600" cy="304800"/>
          </a:xfrm>
        </p:spPr>
        <p:txBody>
          <a:bodyPr/>
          <a:lstStyle/>
          <a:p>
            <a:pPr eaLnBrk="1" hangingPunct="1">
              <a:lnSpc>
                <a:spcPct val="90000"/>
              </a:lnSpc>
              <a:buFont typeface="Wingdings" charset="2"/>
              <a:buNone/>
            </a:pPr>
            <a:r>
              <a:rPr lang="en-US" sz="1600">
                <a:ea typeface="ＭＳ Ｐゴシック" charset="-128"/>
                <a:cs typeface="ＭＳ Ｐゴシック" charset="-128"/>
              </a:rPr>
              <a:t>in the garage</a:t>
            </a:r>
          </a:p>
        </p:txBody>
      </p:sp>
      <p:sp>
        <p:nvSpPr>
          <p:cNvPr id="87044" name="Text Box 4"/>
          <p:cNvSpPr txBox="1">
            <a:spLocks noChangeArrowheads="1"/>
          </p:cNvSpPr>
          <p:nvPr/>
        </p:nvSpPr>
        <p:spPr bwMode="auto">
          <a:xfrm>
            <a:off x="5943600" y="2514600"/>
            <a:ext cx="311150" cy="366713"/>
          </a:xfrm>
          <a:prstGeom prst="rect">
            <a:avLst/>
          </a:prstGeom>
          <a:noFill/>
          <a:ln w="9525">
            <a:noFill/>
            <a:miter lim="800000"/>
            <a:headEnd/>
            <a:tailEnd/>
          </a:ln>
        </p:spPr>
        <p:txBody>
          <a:bodyPr wrap="none">
            <a:prstTxWarp prst="textNoShape">
              <a:avLst/>
            </a:prstTxWarp>
            <a:spAutoFit/>
          </a:bodyPr>
          <a:lstStyle/>
          <a:p>
            <a:r>
              <a:rPr lang="en-US" sz="1800"/>
              <a:t>S</a:t>
            </a:r>
          </a:p>
        </p:txBody>
      </p:sp>
      <p:grpSp>
        <p:nvGrpSpPr>
          <p:cNvPr id="2" name="Group 5"/>
          <p:cNvGrpSpPr>
            <a:grpSpLocks/>
          </p:cNvGrpSpPr>
          <p:nvPr/>
        </p:nvGrpSpPr>
        <p:grpSpPr bwMode="auto">
          <a:xfrm>
            <a:off x="5257800" y="2819400"/>
            <a:ext cx="2590800" cy="2133600"/>
            <a:chOff x="2976" y="1776"/>
            <a:chExt cx="1632" cy="1344"/>
          </a:xfrm>
        </p:grpSpPr>
        <p:sp>
          <p:nvSpPr>
            <p:cNvPr id="87089" name="Line 6"/>
            <p:cNvSpPr>
              <a:spLocks noChangeShapeType="1"/>
            </p:cNvSpPr>
            <p:nvPr/>
          </p:nvSpPr>
          <p:spPr bwMode="auto">
            <a:xfrm flipH="1">
              <a:off x="3120" y="1776"/>
              <a:ext cx="384"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90" name="Text Box 7"/>
            <p:cNvSpPr txBox="1">
              <a:spLocks noChangeArrowheads="1"/>
            </p:cNvSpPr>
            <p:nvPr/>
          </p:nvSpPr>
          <p:spPr bwMode="auto">
            <a:xfrm>
              <a:off x="2976" y="2016"/>
              <a:ext cx="300" cy="231"/>
            </a:xfrm>
            <a:prstGeom prst="rect">
              <a:avLst/>
            </a:prstGeom>
            <a:noFill/>
            <a:ln w="9525">
              <a:noFill/>
              <a:miter lim="800000"/>
              <a:headEnd/>
              <a:tailEnd/>
            </a:ln>
          </p:spPr>
          <p:txBody>
            <a:bodyPr wrap="none">
              <a:prstTxWarp prst="textNoShape">
                <a:avLst/>
              </a:prstTxWarp>
              <a:spAutoFit/>
            </a:bodyPr>
            <a:lstStyle/>
            <a:p>
              <a:r>
                <a:rPr lang="en-US" sz="1800"/>
                <a:t>NP</a:t>
              </a:r>
            </a:p>
          </p:txBody>
        </p:sp>
        <p:sp>
          <p:nvSpPr>
            <p:cNvPr id="87091" name="Text Box 8"/>
            <p:cNvSpPr txBox="1">
              <a:spLocks noChangeArrowheads="1"/>
            </p:cNvSpPr>
            <p:nvPr/>
          </p:nvSpPr>
          <p:spPr bwMode="auto">
            <a:xfrm>
              <a:off x="3816" y="2016"/>
              <a:ext cx="300" cy="231"/>
            </a:xfrm>
            <a:prstGeom prst="rect">
              <a:avLst/>
            </a:prstGeom>
            <a:noFill/>
            <a:ln w="9525">
              <a:noFill/>
              <a:miter lim="800000"/>
              <a:headEnd/>
              <a:tailEnd/>
            </a:ln>
          </p:spPr>
          <p:txBody>
            <a:bodyPr wrap="none">
              <a:prstTxWarp prst="textNoShape">
                <a:avLst/>
              </a:prstTxWarp>
              <a:spAutoFit/>
            </a:bodyPr>
            <a:lstStyle/>
            <a:p>
              <a:r>
                <a:rPr lang="en-US" sz="1800"/>
                <a:t>VP</a:t>
              </a:r>
            </a:p>
          </p:txBody>
        </p:sp>
        <p:sp>
          <p:nvSpPr>
            <p:cNvPr id="87092" name="Text Box 9"/>
            <p:cNvSpPr txBox="1">
              <a:spLocks noChangeArrowheads="1"/>
            </p:cNvSpPr>
            <p:nvPr/>
          </p:nvSpPr>
          <p:spPr bwMode="auto">
            <a:xfrm>
              <a:off x="3840" y="2688"/>
              <a:ext cx="300" cy="231"/>
            </a:xfrm>
            <a:prstGeom prst="rect">
              <a:avLst/>
            </a:prstGeom>
            <a:noFill/>
            <a:ln w="9525">
              <a:noFill/>
              <a:miter lim="800000"/>
              <a:headEnd/>
              <a:tailEnd/>
            </a:ln>
          </p:spPr>
          <p:txBody>
            <a:bodyPr wrap="none">
              <a:prstTxWarp prst="textNoShape">
                <a:avLst/>
              </a:prstTxWarp>
              <a:spAutoFit/>
            </a:bodyPr>
            <a:lstStyle/>
            <a:p>
              <a:r>
                <a:rPr lang="en-US" sz="1800"/>
                <a:t>NP</a:t>
              </a:r>
            </a:p>
          </p:txBody>
        </p:sp>
        <p:sp>
          <p:nvSpPr>
            <p:cNvPr id="87093" name="Text Box 10"/>
            <p:cNvSpPr txBox="1">
              <a:spLocks noChangeArrowheads="1"/>
            </p:cNvSpPr>
            <p:nvPr/>
          </p:nvSpPr>
          <p:spPr bwMode="auto">
            <a:xfrm>
              <a:off x="3360" y="2688"/>
              <a:ext cx="300" cy="231"/>
            </a:xfrm>
            <a:prstGeom prst="rect">
              <a:avLst/>
            </a:prstGeom>
            <a:noFill/>
            <a:ln w="9525">
              <a:noFill/>
              <a:miter lim="800000"/>
              <a:headEnd/>
              <a:tailEnd/>
            </a:ln>
          </p:spPr>
          <p:txBody>
            <a:bodyPr wrap="none">
              <a:prstTxWarp prst="textNoShape">
                <a:avLst/>
              </a:prstTxWarp>
              <a:spAutoFit/>
            </a:bodyPr>
            <a:lstStyle/>
            <a:p>
              <a:r>
                <a:rPr lang="en-US" sz="1800"/>
                <a:t>VP</a:t>
              </a:r>
            </a:p>
          </p:txBody>
        </p:sp>
        <p:sp>
          <p:nvSpPr>
            <p:cNvPr id="87094" name="Text Box 11"/>
            <p:cNvSpPr txBox="1">
              <a:spLocks noChangeArrowheads="1"/>
            </p:cNvSpPr>
            <p:nvPr/>
          </p:nvSpPr>
          <p:spPr bwMode="auto">
            <a:xfrm>
              <a:off x="4332" y="2688"/>
              <a:ext cx="276" cy="231"/>
            </a:xfrm>
            <a:prstGeom prst="rect">
              <a:avLst/>
            </a:prstGeom>
            <a:noFill/>
            <a:ln w="9525">
              <a:noFill/>
              <a:miter lim="800000"/>
              <a:headEnd/>
              <a:tailEnd/>
            </a:ln>
          </p:spPr>
          <p:txBody>
            <a:bodyPr wrap="none">
              <a:prstTxWarp prst="textNoShape">
                <a:avLst/>
              </a:prstTxWarp>
              <a:spAutoFit/>
            </a:bodyPr>
            <a:lstStyle/>
            <a:p>
              <a:r>
                <a:rPr lang="en-US" sz="1800"/>
                <a:t>PP</a:t>
              </a:r>
            </a:p>
          </p:txBody>
        </p:sp>
        <p:grpSp>
          <p:nvGrpSpPr>
            <p:cNvPr id="3" name="Group 12"/>
            <p:cNvGrpSpPr>
              <a:grpSpLocks/>
            </p:cNvGrpSpPr>
            <p:nvPr/>
          </p:nvGrpSpPr>
          <p:grpSpPr bwMode="auto">
            <a:xfrm>
              <a:off x="3408" y="2880"/>
              <a:ext cx="192" cy="240"/>
              <a:chOff x="816" y="1920"/>
              <a:chExt cx="192" cy="240"/>
            </a:xfrm>
          </p:grpSpPr>
          <p:sp>
            <p:nvSpPr>
              <p:cNvPr id="87112" name="Line 13"/>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13" name="Line 14"/>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14" name="Line 15"/>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3888" y="2880"/>
              <a:ext cx="192" cy="240"/>
              <a:chOff x="816" y="1920"/>
              <a:chExt cx="192" cy="240"/>
            </a:xfrm>
          </p:grpSpPr>
          <p:sp>
            <p:nvSpPr>
              <p:cNvPr id="87109" name="Line 17"/>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10" name="Line 18"/>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11" name="Line 19"/>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380" y="2880"/>
              <a:ext cx="192" cy="240"/>
              <a:chOff x="816" y="1920"/>
              <a:chExt cx="192" cy="240"/>
            </a:xfrm>
          </p:grpSpPr>
          <p:sp>
            <p:nvSpPr>
              <p:cNvPr id="87106" name="Line 21"/>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7" name="Line 22"/>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8" name="Line 23"/>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24"/>
            <p:cNvGrpSpPr>
              <a:grpSpLocks/>
            </p:cNvGrpSpPr>
            <p:nvPr/>
          </p:nvGrpSpPr>
          <p:grpSpPr bwMode="auto">
            <a:xfrm>
              <a:off x="3024" y="2208"/>
              <a:ext cx="192" cy="240"/>
              <a:chOff x="816" y="1920"/>
              <a:chExt cx="192" cy="240"/>
            </a:xfrm>
          </p:grpSpPr>
          <p:sp>
            <p:nvSpPr>
              <p:cNvPr id="87103" name="Line 25"/>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4" name="Line 26"/>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5" name="Line 27"/>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7099" name="Line 28"/>
            <p:cNvSpPr>
              <a:spLocks noChangeShapeType="1"/>
            </p:cNvSpPr>
            <p:nvPr/>
          </p:nvSpPr>
          <p:spPr bwMode="auto">
            <a:xfrm flipH="1">
              <a:off x="3504" y="2208"/>
              <a:ext cx="456"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0" name="Line 29"/>
            <p:cNvSpPr>
              <a:spLocks noChangeShapeType="1"/>
            </p:cNvSpPr>
            <p:nvPr/>
          </p:nvSpPr>
          <p:spPr bwMode="auto">
            <a:xfrm>
              <a:off x="3504" y="1776"/>
              <a:ext cx="432" cy="2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1" name="Line 30"/>
            <p:cNvSpPr>
              <a:spLocks noChangeShapeType="1"/>
            </p:cNvSpPr>
            <p:nvPr/>
          </p:nvSpPr>
          <p:spPr bwMode="auto">
            <a:xfrm>
              <a:off x="3948" y="2208"/>
              <a:ext cx="516"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102" name="Line 31"/>
            <p:cNvSpPr>
              <a:spLocks noChangeShapeType="1"/>
            </p:cNvSpPr>
            <p:nvPr/>
          </p:nvSpPr>
          <p:spPr bwMode="auto">
            <a:xfrm>
              <a:off x="3966" y="2208"/>
              <a:ext cx="18"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7046" name="Rectangle 32"/>
          <p:cNvSpPr>
            <a:spLocks noChangeArrowheads="1"/>
          </p:cNvSpPr>
          <p:nvPr/>
        </p:nvSpPr>
        <p:spPr bwMode="auto">
          <a:xfrm>
            <a:off x="1295400" y="2057400"/>
            <a:ext cx="2209800" cy="649288"/>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a:t>Deep structure</a:t>
            </a:r>
            <a:endParaRPr lang="en-US" sz="2800"/>
          </a:p>
        </p:txBody>
      </p:sp>
      <p:sp>
        <p:nvSpPr>
          <p:cNvPr id="87047" name="Rectangle 33"/>
          <p:cNvSpPr>
            <a:spLocks noChangeArrowheads="1"/>
          </p:cNvSpPr>
          <p:nvPr/>
        </p:nvSpPr>
        <p:spPr bwMode="auto">
          <a:xfrm>
            <a:off x="5029200" y="2057400"/>
            <a:ext cx="2438400" cy="457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a:t>Surface structure</a:t>
            </a:r>
            <a:endParaRPr lang="en-US" sz="2800"/>
          </a:p>
        </p:txBody>
      </p:sp>
      <p:sp>
        <p:nvSpPr>
          <p:cNvPr id="87048" name="Rectangle 34"/>
          <p:cNvSpPr>
            <a:spLocks noChangeArrowheads="1"/>
          </p:cNvSpPr>
          <p:nvPr/>
        </p:nvSpPr>
        <p:spPr bwMode="auto">
          <a:xfrm>
            <a:off x="5029200" y="3886200"/>
            <a:ext cx="990600" cy="381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t>The car</a:t>
            </a:r>
            <a:endParaRPr lang="en-US" sz="2000"/>
          </a:p>
        </p:txBody>
      </p:sp>
      <p:sp>
        <p:nvSpPr>
          <p:cNvPr id="87049" name="Rectangle 35"/>
          <p:cNvSpPr>
            <a:spLocks noChangeArrowheads="1"/>
          </p:cNvSpPr>
          <p:nvPr/>
        </p:nvSpPr>
        <p:spPr bwMode="auto">
          <a:xfrm>
            <a:off x="5562600" y="5029200"/>
            <a:ext cx="1066800" cy="381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t>was put</a:t>
            </a:r>
            <a:endParaRPr lang="en-US" sz="2000"/>
          </a:p>
        </p:txBody>
      </p:sp>
      <p:sp>
        <p:nvSpPr>
          <p:cNvPr id="87050" name="Rectangle 36"/>
          <p:cNvSpPr>
            <a:spLocks noChangeArrowheads="1"/>
          </p:cNvSpPr>
          <p:nvPr/>
        </p:nvSpPr>
        <p:spPr bwMode="auto">
          <a:xfrm>
            <a:off x="6477000" y="5029200"/>
            <a:ext cx="914400" cy="381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solidFill>
                  <a:schemeClr val="hlink"/>
                </a:solidFill>
              </a:rPr>
              <a:t>(trace)</a:t>
            </a:r>
            <a:endParaRPr lang="en-US" sz="2000">
              <a:solidFill>
                <a:schemeClr val="hlink"/>
              </a:solidFill>
            </a:endParaRPr>
          </a:p>
        </p:txBody>
      </p:sp>
      <p:grpSp>
        <p:nvGrpSpPr>
          <p:cNvPr id="7" name="Group 37"/>
          <p:cNvGrpSpPr>
            <a:grpSpLocks/>
          </p:cNvGrpSpPr>
          <p:nvPr/>
        </p:nvGrpSpPr>
        <p:grpSpPr bwMode="auto">
          <a:xfrm>
            <a:off x="1371600" y="2743200"/>
            <a:ext cx="2590800" cy="2133600"/>
            <a:chOff x="2976" y="1776"/>
            <a:chExt cx="1632" cy="1344"/>
          </a:xfrm>
        </p:grpSpPr>
        <p:sp>
          <p:nvSpPr>
            <p:cNvPr id="87063" name="Line 38"/>
            <p:cNvSpPr>
              <a:spLocks noChangeShapeType="1"/>
            </p:cNvSpPr>
            <p:nvPr/>
          </p:nvSpPr>
          <p:spPr bwMode="auto">
            <a:xfrm flipH="1">
              <a:off x="3120" y="1776"/>
              <a:ext cx="384"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64" name="Text Box 39"/>
            <p:cNvSpPr txBox="1">
              <a:spLocks noChangeArrowheads="1"/>
            </p:cNvSpPr>
            <p:nvPr/>
          </p:nvSpPr>
          <p:spPr bwMode="auto">
            <a:xfrm>
              <a:off x="2976" y="2016"/>
              <a:ext cx="300" cy="231"/>
            </a:xfrm>
            <a:prstGeom prst="rect">
              <a:avLst/>
            </a:prstGeom>
            <a:noFill/>
            <a:ln w="9525">
              <a:noFill/>
              <a:miter lim="800000"/>
              <a:headEnd/>
              <a:tailEnd/>
            </a:ln>
          </p:spPr>
          <p:txBody>
            <a:bodyPr wrap="none">
              <a:prstTxWarp prst="textNoShape">
                <a:avLst/>
              </a:prstTxWarp>
              <a:spAutoFit/>
            </a:bodyPr>
            <a:lstStyle/>
            <a:p>
              <a:r>
                <a:rPr lang="en-US" sz="1800"/>
                <a:t>NP</a:t>
              </a:r>
            </a:p>
          </p:txBody>
        </p:sp>
        <p:sp>
          <p:nvSpPr>
            <p:cNvPr id="87065" name="Text Box 40"/>
            <p:cNvSpPr txBox="1">
              <a:spLocks noChangeArrowheads="1"/>
            </p:cNvSpPr>
            <p:nvPr/>
          </p:nvSpPr>
          <p:spPr bwMode="auto">
            <a:xfrm>
              <a:off x="3816" y="2016"/>
              <a:ext cx="300" cy="231"/>
            </a:xfrm>
            <a:prstGeom prst="rect">
              <a:avLst/>
            </a:prstGeom>
            <a:noFill/>
            <a:ln w="9525">
              <a:noFill/>
              <a:miter lim="800000"/>
              <a:headEnd/>
              <a:tailEnd/>
            </a:ln>
          </p:spPr>
          <p:txBody>
            <a:bodyPr wrap="none">
              <a:prstTxWarp prst="textNoShape">
                <a:avLst/>
              </a:prstTxWarp>
              <a:spAutoFit/>
            </a:bodyPr>
            <a:lstStyle/>
            <a:p>
              <a:r>
                <a:rPr lang="en-US" sz="1800"/>
                <a:t>VP</a:t>
              </a:r>
            </a:p>
          </p:txBody>
        </p:sp>
        <p:sp>
          <p:nvSpPr>
            <p:cNvPr id="87066" name="Text Box 41"/>
            <p:cNvSpPr txBox="1">
              <a:spLocks noChangeArrowheads="1"/>
            </p:cNvSpPr>
            <p:nvPr/>
          </p:nvSpPr>
          <p:spPr bwMode="auto">
            <a:xfrm>
              <a:off x="3840" y="2688"/>
              <a:ext cx="300" cy="231"/>
            </a:xfrm>
            <a:prstGeom prst="rect">
              <a:avLst/>
            </a:prstGeom>
            <a:noFill/>
            <a:ln w="9525">
              <a:noFill/>
              <a:miter lim="800000"/>
              <a:headEnd/>
              <a:tailEnd/>
            </a:ln>
          </p:spPr>
          <p:txBody>
            <a:bodyPr wrap="none">
              <a:prstTxWarp prst="textNoShape">
                <a:avLst/>
              </a:prstTxWarp>
              <a:spAutoFit/>
            </a:bodyPr>
            <a:lstStyle/>
            <a:p>
              <a:r>
                <a:rPr lang="en-US" sz="1800"/>
                <a:t>NP</a:t>
              </a:r>
            </a:p>
          </p:txBody>
        </p:sp>
        <p:sp>
          <p:nvSpPr>
            <p:cNvPr id="87067" name="Text Box 42"/>
            <p:cNvSpPr txBox="1">
              <a:spLocks noChangeArrowheads="1"/>
            </p:cNvSpPr>
            <p:nvPr/>
          </p:nvSpPr>
          <p:spPr bwMode="auto">
            <a:xfrm>
              <a:off x="3360" y="2688"/>
              <a:ext cx="300" cy="231"/>
            </a:xfrm>
            <a:prstGeom prst="rect">
              <a:avLst/>
            </a:prstGeom>
            <a:noFill/>
            <a:ln w="9525">
              <a:noFill/>
              <a:miter lim="800000"/>
              <a:headEnd/>
              <a:tailEnd/>
            </a:ln>
          </p:spPr>
          <p:txBody>
            <a:bodyPr wrap="none">
              <a:prstTxWarp prst="textNoShape">
                <a:avLst/>
              </a:prstTxWarp>
              <a:spAutoFit/>
            </a:bodyPr>
            <a:lstStyle/>
            <a:p>
              <a:r>
                <a:rPr lang="en-US" sz="1800"/>
                <a:t>VP</a:t>
              </a:r>
            </a:p>
          </p:txBody>
        </p:sp>
        <p:sp>
          <p:nvSpPr>
            <p:cNvPr id="87068" name="Text Box 43"/>
            <p:cNvSpPr txBox="1">
              <a:spLocks noChangeArrowheads="1"/>
            </p:cNvSpPr>
            <p:nvPr/>
          </p:nvSpPr>
          <p:spPr bwMode="auto">
            <a:xfrm>
              <a:off x="4332" y="2688"/>
              <a:ext cx="276" cy="231"/>
            </a:xfrm>
            <a:prstGeom prst="rect">
              <a:avLst/>
            </a:prstGeom>
            <a:noFill/>
            <a:ln w="9525">
              <a:noFill/>
              <a:miter lim="800000"/>
              <a:headEnd/>
              <a:tailEnd/>
            </a:ln>
          </p:spPr>
          <p:txBody>
            <a:bodyPr wrap="none">
              <a:prstTxWarp prst="textNoShape">
                <a:avLst/>
              </a:prstTxWarp>
              <a:spAutoFit/>
            </a:bodyPr>
            <a:lstStyle/>
            <a:p>
              <a:r>
                <a:rPr lang="en-US" sz="1800"/>
                <a:t>PP</a:t>
              </a:r>
            </a:p>
          </p:txBody>
        </p:sp>
        <p:grpSp>
          <p:nvGrpSpPr>
            <p:cNvPr id="8" name="Group 44"/>
            <p:cNvGrpSpPr>
              <a:grpSpLocks/>
            </p:cNvGrpSpPr>
            <p:nvPr/>
          </p:nvGrpSpPr>
          <p:grpSpPr bwMode="auto">
            <a:xfrm>
              <a:off x="3408" y="2880"/>
              <a:ext cx="192" cy="240"/>
              <a:chOff x="816" y="1920"/>
              <a:chExt cx="192" cy="240"/>
            </a:xfrm>
          </p:grpSpPr>
          <p:sp>
            <p:nvSpPr>
              <p:cNvPr id="87086" name="Line 45"/>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7" name="Line 46"/>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8" name="Line 47"/>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9" name="Group 48"/>
            <p:cNvGrpSpPr>
              <a:grpSpLocks/>
            </p:cNvGrpSpPr>
            <p:nvPr/>
          </p:nvGrpSpPr>
          <p:grpSpPr bwMode="auto">
            <a:xfrm>
              <a:off x="3888" y="2880"/>
              <a:ext cx="192" cy="240"/>
              <a:chOff x="816" y="1920"/>
              <a:chExt cx="192" cy="240"/>
            </a:xfrm>
          </p:grpSpPr>
          <p:sp>
            <p:nvSpPr>
              <p:cNvPr id="87083" name="Line 49"/>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4" name="Line 50"/>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5" name="Line 51"/>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10" name="Group 52"/>
            <p:cNvGrpSpPr>
              <a:grpSpLocks/>
            </p:cNvGrpSpPr>
            <p:nvPr/>
          </p:nvGrpSpPr>
          <p:grpSpPr bwMode="auto">
            <a:xfrm>
              <a:off x="4380" y="2880"/>
              <a:ext cx="192" cy="240"/>
              <a:chOff x="816" y="1920"/>
              <a:chExt cx="192" cy="240"/>
            </a:xfrm>
          </p:grpSpPr>
          <p:sp>
            <p:nvSpPr>
              <p:cNvPr id="87080" name="Line 53"/>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1" name="Line 54"/>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82" name="Line 55"/>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3024" y="2208"/>
              <a:ext cx="192" cy="240"/>
              <a:chOff x="816" y="1920"/>
              <a:chExt cx="192" cy="240"/>
            </a:xfrm>
          </p:grpSpPr>
          <p:sp>
            <p:nvSpPr>
              <p:cNvPr id="87077" name="Line 57"/>
              <p:cNvSpPr>
                <a:spLocks noChangeShapeType="1"/>
              </p:cNvSpPr>
              <p:nvPr/>
            </p:nvSpPr>
            <p:spPr bwMode="auto">
              <a:xfrm flipH="1">
                <a:off x="816"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78" name="Line 58"/>
              <p:cNvSpPr>
                <a:spLocks noChangeShapeType="1"/>
              </p:cNvSpPr>
              <p:nvPr/>
            </p:nvSpPr>
            <p:spPr bwMode="auto">
              <a:xfrm>
                <a:off x="912" y="1920"/>
                <a:ext cx="96" cy="2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79" name="Line 59"/>
              <p:cNvSpPr>
                <a:spLocks noChangeShapeType="1"/>
              </p:cNvSpPr>
              <p:nvPr/>
            </p:nvSpPr>
            <p:spPr bwMode="auto">
              <a:xfrm>
                <a:off x="816" y="2160"/>
                <a:ext cx="19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7073" name="Line 60"/>
            <p:cNvSpPr>
              <a:spLocks noChangeShapeType="1"/>
            </p:cNvSpPr>
            <p:nvPr/>
          </p:nvSpPr>
          <p:spPr bwMode="auto">
            <a:xfrm flipH="1">
              <a:off x="3504" y="2208"/>
              <a:ext cx="456"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74" name="Line 61"/>
            <p:cNvSpPr>
              <a:spLocks noChangeShapeType="1"/>
            </p:cNvSpPr>
            <p:nvPr/>
          </p:nvSpPr>
          <p:spPr bwMode="auto">
            <a:xfrm>
              <a:off x="3504" y="1776"/>
              <a:ext cx="432" cy="2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75" name="Line 62"/>
            <p:cNvSpPr>
              <a:spLocks noChangeShapeType="1"/>
            </p:cNvSpPr>
            <p:nvPr/>
          </p:nvSpPr>
          <p:spPr bwMode="auto">
            <a:xfrm>
              <a:off x="3948" y="2208"/>
              <a:ext cx="516"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076" name="Line 63"/>
            <p:cNvSpPr>
              <a:spLocks noChangeShapeType="1"/>
            </p:cNvSpPr>
            <p:nvPr/>
          </p:nvSpPr>
          <p:spPr bwMode="auto">
            <a:xfrm>
              <a:off x="3966" y="2208"/>
              <a:ext cx="18"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87052" name="Text Box 64"/>
          <p:cNvSpPr txBox="1">
            <a:spLocks noChangeArrowheads="1"/>
          </p:cNvSpPr>
          <p:nvPr/>
        </p:nvSpPr>
        <p:spPr bwMode="auto">
          <a:xfrm>
            <a:off x="2057400" y="2438400"/>
            <a:ext cx="311150" cy="366713"/>
          </a:xfrm>
          <a:prstGeom prst="rect">
            <a:avLst/>
          </a:prstGeom>
          <a:noFill/>
          <a:ln w="9525">
            <a:noFill/>
            <a:miter lim="800000"/>
            <a:headEnd/>
            <a:tailEnd/>
          </a:ln>
        </p:spPr>
        <p:txBody>
          <a:bodyPr wrap="none">
            <a:prstTxWarp prst="textNoShape">
              <a:avLst/>
            </a:prstTxWarp>
            <a:spAutoFit/>
          </a:bodyPr>
          <a:lstStyle/>
          <a:p>
            <a:r>
              <a:rPr lang="en-US" sz="1800"/>
              <a:t>S</a:t>
            </a:r>
          </a:p>
        </p:txBody>
      </p:sp>
      <p:sp>
        <p:nvSpPr>
          <p:cNvPr id="87053" name="Rectangle 65"/>
          <p:cNvSpPr>
            <a:spLocks noChangeArrowheads="1"/>
          </p:cNvSpPr>
          <p:nvPr/>
        </p:nvSpPr>
        <p:spPr bwMode="auto">
          <a:xfrm>
            <a:off x="3276600" y="4953000"/>
            <a:ext cx="1371600" cy="30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t>in the garage</a:t>
            </a:r>
          </a:p>
        </p:txBody>
      </p:sp>
      <p:sp>
        <p:nvSpPr>
          <p:cNvPr id="87054" name="Rectangle 66"/>
          <p:cNvSpPr>
            <a:spLocks noChangeArrowheads="1"/>
          </p:cNvSpPr>
          <p:nvPr/>
        </p:nvSpPr>
        <p:spPr bwMode="auto">
          <a:xfrm>
            <a:off x="2514600" y="4953000"/>
            <a:ext cx="838200" cy="381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t>the car</a:t>
            </a:r>
            <a:endParaRPr lang="en-US" sz="2000"/>
          </a:p>
        </p:txBody>
      </p:sp>
      <p:sp>
        <p:nvSpPr>
          <p:cNvPr id="87055" name="Rectangle 67"/>
          <p:cNvSpPr>
            <a:spLocks noChangeArrowheads="1"/>
          </p:cNvSpPr>
          <p:nvPr/>
        </p:nvSpPr>
        <p:spPr bwMode="auto">
          <a:xfrm>
            <a:off x="1676400" y="4953000"/>
            <a:ext cx="1066800" cy="381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1800"/>
              <a:t>was put</a:t>
            </a:r>
            <a:endParaRPr lang="en-US" sz="2000"/>
          </a:p>
        </p:txBody>
      </p:sp>
      <p:grpSp>
        <p:nvGrpSpPr>
          <p:cNvPr id="12" name="Group 68"/>
          <p:cNvGrpSpPr>
            <a:grpSpLocks/>
          </p:cNvGrpSpPr>
          <p:nvPr/>
        </p:nvGrpSpPr>
        <p:grpSpPr bwMode="auto">
          <a:xfrm>
            <a:off x="1600200" y="3810000"/>
            <a:ext cx="1371600" cy="2057400"/>
            <a:chOff x="672" y="2400"/>
            <a:chExt cx="864" cy="1296"/>
          </a:xfrm>
        </p:grpSpPr>
        <p:sp>
          <p:nvSpPr>
            <p:cNvPr id="87060" name="Line 69"/>
            <p:cNvSpPr>
              <a:spLocks noChangeShapeType="1"/>
            </p:cNvSpPr>
            <p:nvPr/>
          </p:nvSpPr>
          <p:spPr bwMode="auto">
            <a:xfrm>
              <a:off x="1536" y="3312"/>
              <a:ext cx="0" cy="384"/>
            </a:xfrm>
            <a:prstGeom prst="line">
              <a:avLst/>
            </a:prstGeom>
            <a:noFill/>
            <a:ln w="28575">
              <a:solidFill>
                <a:schemeClr val="hlink"/>
              </a:solidFill>
              <a:round/>
              <a:headEnd/>
              <a:tailEnd/>
            </a:ln>
          </p:spPr>
          <p:txBody>
            <a:bodyPr wrap="none" anchor="ctr">
              <a:prstTxWarp prst="textNoShape">
                <a:avLst/>
              </a:prstTxWarp>
            </a:bodyPr>
            <a:lstStyle/>
            <a:p>
              <a:endParaRPr lang="en-US"/>
            </a:p>
          </p:txBody>
        </p:sp>
        <p:sp>
          <p:nvSpPr>
            <p:cNvPr id="87061" name="Line 70"/>
            <p:cNvSpPr>
              <a:spLocks noChangeShapeType="1"/>
            </p:cNvSpPr>
            <p:nvPr/>
          </p:nvSpPr>
          <p:spPr bwMode="auto">
            <a:xfrm flipH="1">
              <a:off x="672" y="3696"/>
              <a:ext cx="864" cy="0"/>
            </a:xfrm>
            <a:prstGeom prst="line">
              <a:avLst/>
            </a:prstGeom>
            <a:noFill/>
            <a:ln w="28575">
              <a:solidFill>
                <a:schemeClr val="hlink"/>
              </a:solidFill>
              <a:round/>
              <a:headEnd/>
              <a:tailEnd/>
            </a:ln>
          </p:spPr>
          <p:txBody>
            <a:bodyPr wrap="none" anchor="ctr">
              <a:prstTxWarp prst="textNoShape">
                <a:avLst/>
              </a:prstTxWarp>
            </a:bodyPr>
            <a:lstStyle/>
            <a:p>
              <a:endParaRPr lang="en-US"/>
            </a:p>
          </p:txBody>
        </p:sp>
        <p:sp>
          <p:nvSpPr>
            <p:cNvPr id="87062" name="Line 71"/>
            <p:cNvSpPr>
              <a:spLocks noChangeShapeType="1"/>
            </p:cNvSpPr>
            <p:nvPr/>
          </p:nvSpPr>
          <p:spPr bwMode="auto">
            <a:xfrm flipV="1">
              <a:off x="672" y="2400"/>
              <a:ext cx="0" cy="1296"/>
            </a:xfrm>
            <a:prstGeom prst="line">
              <a:avLst/>
            </a:prstGeom>
            <a:noFill/>
            <a:ln w="28575">
              <a:solidFill>
                <a:schemeClr val="hlink"/>
              </a:solidFill>
              <a:round/>
              <a:headEnd/>
              <a:tailEnd type="triangle" w="med" len="med"/>
            </a:ln>
          </p:spPr>
          <p:txBody>
            <a:bodyPr wrap="none" anchor="ctr">
              <a:prstTxWarp prst="textNoShape">
                <a:avLst/>
              </a:prstTxWarp>
            </a:bodyPr>
            <a:lstStyle/>
            <a:p>
              <a:endParaRPr lang="en-US"/>
            </a:p>
          </p:txBody>
        </p:sp>
      </p:grpSp>
      <p:sp>
        <p:nvSpPr>
          <p:cNvPr id="87057" name="Text Box 72"/>
          <p:cNvSpPr txBox="1">
            <a:spLocks noChangeArrowheads="1"/>
          </p:cNvSpPr>
          <p:nvPr/>
        </p:nvSpPr>
        <p:spPr bwMode="auto">
          <a:xfrm>
            <a:off x="1066800" y="5867400"/>
            <a:ext cx="2578100" cy="366713"/>
          </a:xfrm>
          <a:prstGeom prst="rect">
            <a:avLst/>
          </a:prstGeom>
          <a:noFill/>
          <a:ln w="9525">
            <a:noFill/>
            <a:miter lim="800000"/>
            <a:headEnd/>
            <a:tailEnd/>
          </a:ln>
        </p:spPr>
        <p:txBody>
          <a:bodyPr wrap="none">
            <a:prstTxWarp prst="textNoShape">
              <a:avLst/>
            </a:prstTxWarp>
            <a:spAutoFit/>
          </a:bodyPr>
          <a:lstStyle/>
          <a:p>
            <a:r>
              <a:rPr lang="en-US" sz="1800">
                <a:solidFill>
                  <a:schemeClr val="hlink"/>
                </a:solidFill>
              </a:rPr>
              <a:t>Movement transformation</a:t>
            </a:r>
          </a:p>
        </p:txBody>
      </p:sp>
      <p:sp>
        <p:nvSpPr>
          <p:cNvPr id="259145" name="AutoShape 73"/>
          <p:cNvSpPr>
            <a:spLocks noChangeArrowheads="1"/>
          </p:cNvSpPr>
          <p:nvPr/>
        </p:nvSpPr>
        <p:spPr bwMode="auto">
          <a:xfrm>
            <a:off x="6553200" y="5334000"/>
            <a:ext cx="685800" cy="990600"/>
          </a:xfrm>
          <a:prstGeom prst="upArrow">
            <a:avLst>
              <a:gd name="adj1" fmla="val 50000"/>
              <a:gd name="adj2" fmla="val 36111"/>
            </a:avLst>
          </a:prstGeom>
          <a:solidFill>
            <a:srgbClr val="CCFFFF"/>
          </a:solidFill>
          <a:ln w="9525">
            <a:solidFill>
              <a:schemeClr val="tx1"/>
            </a:solidFill>
            <a:miter lim="800000"/>
            <a:headEnd/>
            <a:tailEnd/>
          </a:ln>
        </p:spPr>
        <p:txBody>
          <a:bodyPr vert="eaVert" wrap="none" anchor="ctr">
            <a:prstTxWarp prst="textNoShape">
              <a:avLst/>
            </a:prstTxWarp>
          </a:bodyPr>
          <a:lstStyle/>
          <a:p>
            <a:pPr algn="ctr"/>
            <a:r>
              <a:rPr lang="en-US" sz="2000"/>
              <a:t>probe</a:t>
            </a:r>
            <a:endParaRPr lang="en-US"/>
          </a:p>
        </p:txBody>
      </p:sp>
      <p:sp>
        <p:nvSpPr>
          <p:cNvPr id="259150" name="Text Box 78"/>
          <p:cNvSpPr txBox="1">
            <a:spLocks noChangeArrowheads="1"/>
          </p:cNvSpPr>
          <p:nvPr/>
        </p:nvSpPr>
        <p:spPr bwMode="auto">
          <a:xfrm>
            <a:off x="7239000" y="5486400"/>
            <a:ext cx="1371600" cy="915988"/>
          </a:xfrm>
          <a:prstGeom prst="rect">
            <a:avLst/>
          </a:prstGeom>
          <a:noFill/>
          <a:ln w="9525">
            <a:noFill/>
            <a:miter lim="800000"/>
            <a:headEnd/>
            <a:tailEnd/>
          </a:ln>
        </p:spPr>
        <p:txBody>
          <a:bodyPr>
            <a:prstTxWarp prst="textNoShape">
              <a:avLst/>
            </a:prstTxWarp>
            <a:spAutoFit/>
          </a:bodyPr>
          <a:lstStyle/>
          <a:p>
            <a:r>
              <a:rPr lang="en-US" sz="1800"/>
              <a:t>Some “activation” of </a:t>
            </a:r>
            <a:r>
              <a:rPr lang="en-US" sz="1800" i="1"/>
              <a:t>car</a:t>
            </a:r>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1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45" grpId="0" animBg="1" autoUpdateAnimBg="0"/>
      <p:bldP spid="259150" grpId="0" build="p"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97283"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Phonology</a:t>
            </a:r>
            <a:endParaRPr lang="en-US" sz="3200">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Morphology</a:t>
            </a:r>
            <a:endParaRPr lang="en-US" sz="3200">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Syntax</a:t>
            </a:r>
          </a:p>
          <a:p>
            <a:pPr eaLnBrk="1" hangingPunct="1"/>
            <a:r>
              <a:rPr lang="en-US" sz="3200">
                <a:ea typeface="ＭＳ Ｐゴシック" charset="-128"/>
                <a:cs typeface="ＭＳ Ｐゴシック" charset="-128"/>
              </a:rPr>
              <a:t>Semantics</a:t>
            </a:r>
            <a:endParaRPr lang="en-US" sz="3200">
              <a:solidFill>
                <a:srgbClr val="848484"/>
              </a:solidFill>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6"/>
          <p:cNvGrpSpPr>
            <a:grpSpLocks/>
          </p:cNvGrpSpPr>
          <p:nvPr/>
        </p:nvGrpSpPr>
        <p:grpSpPr bwMode="auto">
          <a:xfrm>
            <a:off x="3048000" y="2282825"/>
            <a:ext cx="5562600" cy="2676525"/>
            <a:chOff x="3048000" y="2283023"/>
            <a:chExt cx="5562600" cy="2675931"/>
          </a:xfrm>
        </p:grpSpPr>
        <p:sp>
          <p:nvSpPr>
            <p:cNvPr id="97285"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97286"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97287"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97288"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97289"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97290"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97291"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97292"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97293"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97294"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97295"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97296"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97297"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97298" name="Straight Connector 20"/>
            <p:cNvCxnSpPr>
              <a:cxnSpLocks noChangeShapeType="1"/>
              <a:stCxn id="97285" idx="2"/>
              <a:endCxn id="97286"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97299" name="Straight Connector 21"/>
            <p:cNvCxnSpPr>
              <a:cxnSpLocks noChangeShapeType="1"/>
              <a:stCxn id="97285" idx="2"/>
              <a:endCxn id="97288"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97300" name="Straight Connector 22"/>
            <p:cNvCxnSpPr>
              <a:cxnSpLocks noChangeShapeType="1"/>
              <a:stCxn id="97287" idx="1"/>
              <a:endCxn id="97286"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97301" name="Straight Connector 23"/>
            <p:cNvCxnSpPr>
              <a:cxnSpLocks noChangeShapeType="1"/>
              <a:stCxn id="97287" idx="3"/>
              <a:endCxn id="97288"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97302" name="Straight Connector 24"/>
            <p:cNvCxnSpPr>
              <a:cxnSpLocks noChangeShapeType="1"/>
              <a:stCxn id="97286" idx="2"/>
              <a:endCxn id="97291"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97303" name="Straight Connector 25"/>
            <p:cNvCxnSpPr>
              <a:cxnSpLocks noChangeShapeType="1"/>
              <a:stCxn id="97286" idx="2"/>
              <a:endCxn id="97290"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97304" name="Straight Connector 26"/>
            <p:cNvCxnSpPr>
              <a:cxnSpLocks noChangeShapeType="1"/>
              <a:stCxn id="97289" idx="0"/>
              <a:endCxn id="97286"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97305" name="Straight Connector 27"/>
            <p:cNvCxnSpPr>
              <a:cxnSpLocks noChangeShapeType="1"/>
              <a:stCxn id="97291" idx="2"/>
              <a:endCxn id="97292"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97306" name="Straight Connector 28"/>
            <p:cNvCxnSpPr>
              <a:cxnSpLocks noChangeShapeType="1"/>
              <a:stCxn id="97291" idx="2"/>
              <a:endCxn id="97293"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97307" name="Straight Connector 29"/>
            <p:cNvCxnSpPr>
              <a:cxnSpLocks noChangeShapeType="1"/>
              <a:stCxn id="97289" idx="2"/>
              <a:endCxn id="97294"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97308" name="Straight Connector 30"/>
            <p:cNvCxnSpPr>
              <a:cxnSpLocks noChangeShapeType="1"/>
              <a:stCxn id="97289" idx="2"/>
              <a:endCxn id="97295"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97309" name="Straight Connector 31"/>
            <p:cNvCxnSpPr>
              <a:cxnSpLocks noChangeShapeType="1"/>
              <a:stCxn id="97290" idx="2"/>
              <a:endCxn id="97296"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97310" name="Straight Connector 32"/>
            <p:cNvCxnSpPr>
              <a:cxnSpLocks noChangeShapeType="1"/>
              <a:stCxn id="97290" idx="2"/>
              <a:endCxn id="97297"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Semantics</a:t>
            </a:r>
          </a:p>
        </p:txBody>
      </p:sp>
      <p:sp>
        <p:nvSpPr>
          <p:cNvPr id="185347" name="Rectangle 3"/>
          <p:cNvSpPr>
            <a:spLocks noGrp="1" noChangeArrowheads="1"/>
          </p:cNvSpPr>
          <p:nvPr>
            <p:ph type="body" idx="1"/>
          </p:nvPr>
        </p:nvSpPr>
        <p:spPr>
          <a:xfrm>
            <a:off x="1182688" y="2017713"/>
            <a:ext cx="7772400" cy="954087"/>
          </a:xfrm>
        </p:spPr>
        <p:txBody>
          <a:bodyPr/>
          <a:lstStyle/>
          <a:p>
            <a:pPr eaLnBrk="1" hangingPunct="1">
              <a:lnSpc>
                <a:spcPct val="90000"/>
              </a:lnSpc>
            </a:pPr>
            <a:r>
              <a:rPr lang="en-US">
                <a:ea typeface="ＭＳ Ｐゴシック" charset="-128"/>
                <a:cs typeface="ＭＳ Ｐゴシック" charset="-128"/>
              </a:rPr>
              <a:t>The study of meaning</a:t>
            </a:r>
          </a:p>
          <a:p>
            <a:pPr lvl="1" eaLnBrk="1" hangingPunct="1">
              <a:lnSpc>
                <a:spcPct val="90000"/>
              </a:lnSpc>
            </a:pPr>
            <a:r>
              <a:rPr lang="en-US"/>
              <a:t>Arbitrariness</a:t>
            </a:r>
          </a:p>
        </p:txBody>
      </p:sp>
      <p:sp>
        <p:nvSpPr>
          <p:cNvPr id="185348" name="Rectangle 4"/>
          <p:cNvSpPr>
            <a:spLocks noChangeArrowheads="1"/>
          </p:cNvSpPr>
          <p:nvPr/>
        </p:nvSpPr>
        <p:spPr bwMode="auto">
          <a:xfrm>
            <a:off x="1219200" y="4543425"/>
            <a:ext cx="7772400" cy="1933575"/>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ea typeface="ＭＳ Ｐゴシック" charset="-128"/>
                <a:cs typeface="ＭＳ Ｐゴシック" charset="-128"/>
              </a:rPr>
              <a:t>Words are not the same as meaning</a:t>
            </a:r>
          </a:p>
          <a:p>
            <a:pPr marL="1143000" lvl="2" indent="-228600" eaLnBrk="1" hangingPunct="1">
              <a:spcBef>
                <a:spcPct val="20000"/>
              </a:spcBef>
              <a:buClr>
                <a:schemeClr val="folHlink"/>
              </a:buClr>
              <a:buSzPct val="50000"/>
              <a:buFont typeface="Wingdings" charset="2"/>
              <a:buChar char="n"/>
            </a:pPr>
            <a:r>
              <a:rPr lang="en-US" sz="2000">
                <a:ea typeface="ＭＳ Ｐゴシック" charset="-128"/>
                <a:cs typeface="ＭＳ Ｐゴシック" charset="-128"/>
              </a:rPr>
              <a:t>Words are </a:t>
            </a:r>
            <a:r>
              <a:rPr lang="en-US" sz="2000" i="1">
                <a:ea typeface="ＭＳ Ｐゴシック" charset="-128"/>
                <a:cs typeface="ＭＳ Ｐゴシック" charset="-128"/>
              </a:rPr>
              <a:t>symbols</a:t>
            </a:r>
            <a:r>
              <a:rPr lang="en-US" sz="2000">
                <a:ea typeface="ＭＳ Ｐゴシック" charset="-128"/>
                <a:cs typeface="ＭＳ Ｐゴシック" charset="-128"/>
              </a:rPr>
              <a:t> linked to mental representations of meaning (concepts)</a:t>
            </a:r>
          </a:p>
          <a:p>
            <a:pPr marL="1143000" lvl="2" indent="-228600" eaLnBrk="1" hangingPunct="1">
              <a:spcBef>
                <a:spcPct val="20000"/>
              </a:spcBef>
              <a:buClr>
                <a:schemeClr val="folHlink"/>
              </a:buClr>
              <a:buSzPct val="50000"/>
              <a:buFont typeface="Wingdings" charset="2"/>
              <a:buChar char="n"/>
            </a:pPr>
            <a:r>
              <a:rPr lang="en-US" sz="2000">
                <a:ea typeface="ＭＳ Ｐゴシック" charset="-128"/>
                <a:cs typeface="ＭＳ Ｐゴシック" charset="-128"/>
              </a:rPr>
              <a:t>Even if we changed the name of a rose, we wouldn’t change the concept of what a rose is</a:t>
            </a:r>
          </a:p>
        </p:txBody>
      </p:sp>
      <p:grpSp>
        <p:nvGrpSpPr>
          <p:cNvPr id="2" name="Group 5"/>
          <p:cNvGrpSpPr>
            <a:grpSpLocks/>
          </p:cNvGrpSpPr>
          <p:nvPr/>
        </p:nvGrpSpPr>
        <p:grpSpPr bwMode="auto">
          <a:xfrm>
            <a:off x="1204913" y="2819400"/>
            <a:ext cx="6796087" cy="1828800"/>
            <a:chOff x="759" y="1776"/>
            <a:chExt cx="4281" cy="1152"/>
          </a:xfrm>
        </p:grpSpPr>
        <p:pic>
          <p:nvPicPr>
            <p:cNvPr id="99334"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352" y="1776"/>
              <a:ext cx="769" cy="553"/>
            </a:xfrm>
            <a:prstGeom prst="rect">
              <a:avLst/>
            </a:prstGeom>
            <a:noFill/>
            <a:ln w="9525">
              <a:noFill/>
              <a:miter lim="800000"/>
              <a:headEnd/>
              <a:tailEnd/>
            </a:ln>
          </p:spPr>
        </p:pic>
        <p:sp>
          <p:nvSpPr>
            <p:cNvPr id="99335" name="Rectangle 7"/>
            <p:cNvSpPr>
              <a:spLocks noChangeArrowheads="1"/>
            </p:cNvSpPr>
            <p:nvPr/>
          </p:nvSpPr>
          <p:spPr bwMode="auto">
            <a:xfrm>
              <a:off x="759" y="2370"/>
              <a:ext cx="4281" cy="558"/>
            </a:xfrm>
            <a:prstGeom prst="rect">
              <a:avLst/>
            </a:prstGeom>
            <a:noFill/>
            <a:ln w="9525">
              <a:noFill/>
              <a:miter lim="800000"/>
              <a:headEnd/>
              <a:tailEnd/>
            </a:ln>
          </p:spPr>
          <p:txBody>
            <a:bodyPr>
              <a:prstTxWarp prst="textNoShape">
                <a:avLst/>
              </a:prstTxWarp>
            </a:bodyPr>
            <a:lstStyle/>
            <a:p>
              <a:pPr marL="1143000" lvl="2" indent="-228600" eaLnBrk="1" hangingPunct="1">
                <a:spcBef>
                  <a:spcPct val="20000"/>
                </a:spcBef>
                <a:buClr>
                  <a:schemeClr val="folHlink"/>
                </a:buClr>
                <a:buSzPct val="50000"/>
                <a:buFont typeface="Wingdings" charset="2"/>
                <a:buNone/>
              </a:pPr>
              <a:r>
                <a:rPr lang="en-US" sz="2000">
                  <a:solidFill>
                    <a:schemeClr val="hlink"/>
                  </a:solidFill>
                  <a:ea typeface="ＭＳ Ｐゴシック" charset="-128"/>
                  <a:cs typeface="ＭＳ Ｐゴシック" charset="-128"/>
                </a:rPr>
                <a:t>“What’s in a name? that which we call a rose</a:t>
              </a:r>
            </a:p>
            <a:p>
              <a:pPr marL="1143000" lvl="2" indent="-228600" eaLnBrk="1" hangingPunct="1">
                <a:spcBef>
                  <a:spcPct val="20000"/>
                </a:spcBef>
                <a:buClr>
                  <a:schemeClr val="folHlink"/>
                </a:buClr>
                <a:buSzPct val="50000"/>
                <a:buFont typeface="Wingdings" charset="2"/>
                <a:buNone/>
              </a:pPr>
              <a:r>
                <a:rPr lang="en-US" sz="2000">
                  <a:solidFill>
                    <a:schemeClr val="hlink"/>
                  </a:solidFill>
                  <a:ea typeface="ＭＳ Ｐゴシック" charset="-128"/>
                  <a:cs typeface="ＭＳ Ｐゴシック" charset="-128"/>
                </a:rPr>
                <a:t>By any other name would smell as sweet.”</a:t>
              </a:r>
              <a:endParaRPr lang="en-US" sz="2000">
                <a:ea typeface="ＭＳ Ｐゴシック" charset="-128"/>
                <a:cs typeface="ＭＳ Ｐゴシック"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53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3" autoUpdateAnimBg="0"/>
      <p:bldP spid="185348" grpId="0" build="p" bldLvl="3" autoUpdateAnimBg="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Separation of word and meaning</a:t>
            </a:r>
          </a:p>
        </p:txBody>
      </p:sp>
      <p:sp>
        <p:nvSpPr>
          <p:cNvPr id="187395"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Concepts and words are different things</a:t>
            </a:r>
          </a:p>
          <a:p>
            <a:pPr lvl="1" eaLnBrk="1" hangingPunct="1">
              <a:lnSpc>
                <a:spcPct val="90000"/>
              </a:lnSpc>
            </a:pPr>
            <a:r>
              <a:rPr lang="en-US"/>
              <a:t>Translation argument</a:t>
            </a:r>
          </a:p>
          <a:p>
            <a:pPr lvl="2" eaLnBrk="1" hangingPunct="1">
              <a:lnSpc>
                <a:spcPct val="90000"/>
              </a:lnSpc>
            </a:pPr>
            <a:r>
              <a:rPr lang="en-US"/>
              <a:t>Every language has words without meaning, and meanings without words</a:t>
            </a:r>
          </a:p>
          <a:p>
            <a:pPr lvl="3" eaLnBrk="1" hangingPunct="1">
              <a:lnSpc>
                <a:spcPct val="90000"/>
              </a:lnSpc>
            </a:pPr>
            <a:r>
              <a:rPr lang="en-US"/>
              <a:t>e.g., transmogrify, wheedle, scalawag</a:t>
            </a:r>
          </a:p>
          <a:p>
            <a:pPr lvl="1" eaLnBrk="1" hangingPunct="1">
              <a:lnSpc>
                <a:spcPct val="90000"/>
              </a:lnSpc>
            </a:pPr>
            <a:r>
              <a:rPr lang="en-US"/>
              <a:t>Imperfect mapping</a:t>
            </a:r>
          </a:p>
          <a:p>
            <a:pPr lvl="2" eaLnBrk="1" hangingPunct="1">
              <a:lnSpc>
                <a:spcPct val="90000"/>
              </a:lnSpc>
            </a:pPr>
            <a:r>
              <a:rPr lang="en-US"/>
              <a:t>Multiple meanings of words</a:t>
            </a:r>
          </a:p>
          <a:p>
            <a:pPr lvl="3" eaLnBrk="1" hangingPunct="1">
              <a:lnSpc>
                <a:spcPct val="90000"/>
              </a:lnSpc>
            </a:pPr>
            <a:r>
              <a:rPr lang="en-US"/>
              <a:t>e.g., ball, bank, bear</a:t>
            </a:r>
          </a:p>
          <a:p>
            <a:pPr lvl="1" eaLnBrk="1" hangingPunct="1">
              <a:lnSpc>
                <a:spcPct val="90000"/>
              </a:lnSpc>
            </a:pPr>
            <a:r>
              <a:rPr lang="en-US"/>
              <a:t>Elasticity of meaning</a:t>
            </a:r>
          </a:p>
          <a:p>
            <a:pPr lvl="2" eaLnBrk="1" hangingPunct="1">
              <a:lnSpc>
                <a:spcPct val="90000"/>
              </a:lnSpc>
            </a:pPr>
            <a:r>
              <a:rPr lang="en-US"/>
              <a:t>Meanings of words can change with context</a:t>
            </a:r>
          </a:p>
          <a:p>
            <a:pPr lvl="3" eaLnBrk="1" hangingPunct="1">
              <a:lnSpc>
                <a:spcPct val="90000"/>
              </a:lnSpc>
            </a:pPr>
            <a:r>
              <a:rPr lang="en-US"/>
              <a:t>e.g., newspaper</a:t>
            </a:r>
          </a:p>
        </p:txBody>
      </p:sp>
      <p:pic>
        <p:nvPicPr>
          <p:cNvPr id="187396" name="Picture 4" descr="transmogrify"/>
          <p:cNvPicPr>
            <a:picLocks noChangeAspect="1" noChangeArrowheads="1"/>
          </p:cNvPicPr>
          <p:nvPr/>
        </p:nvPicPr>
        <p:blipFill>
          <a:blip r:embed="rId3"/>
          <a:srcRect/>
          <a:stretch>
            <a:fillRect/>
          </a:stretch>
        </p:blipFill>
        <p:spPr bwMode="auto">
          <a:xfrm>
            <a:off x="6934200" y="3505200"/>
            <a:ext cx="1806575"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7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873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73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73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873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73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739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87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3"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Semantics</a:t>
            </a:r>
          </a:p>
        </p:txBody>
      </p:sp>
      <p:sp>
        <p:nvSpPr>
          <p:cNvPr id="189443" name="Rectangle 3"/>
          <p:cNvSpPr>
            <a:spLocks noGrp="1" noChangeArrowheads="1"/>
          </p:cNvSpPr>
          <p:nvPr>
            <p:ph type="body" idx="1"/>
          </p:nvPr>
        </p:nvSpPr>
        <p:spPr>
          <a:xfrm>
            <a:off x="1182688" y="2017713"/>
            <a:ext cx="7427912" cy="1944687"/>
          </a:xfrm>
        </p:spPr>
        <p:txBody>
          <a:bodyPr/>
          <a:lstStyle/>
          <a:p>
            <a:pPr eaLnBrk="1" hangingPunct="1">
              <a:lnSpc>
                <a:spcPct val="90000"/>
              </a:lnSpc>
            </a:pPr>
            <a:r>
              <a:rPr lang="en-US" dirty="0">
                <a:ea typeface="ＭＳ Ｐゴシック" charset="-128"/>
                <a:cs typeface="ＭＳ Ｐゴシック" charset="-128"/>
              </a:rPr>
              <a:t>Philosophy of meaning</a:t>
            </a:r>
            <a:endParaRPr lang="en-US" sz="2000" dirty="0">
              <a:ea typeface="ＭＳ Ｐゴシック" charset="-128"/>
              <a:cs typeface="ＭＳ Ｐゴシック" charset="-128"/>
            </a:endParaRPr>
          </a:p>
          <a:p>
            <a:pPr lvl="1" eaLnBrk="1" hangingPunct="1">
              <a:lnSpc>
                <a:spcPct val="90000"/>
              </a:lnSpc>
            </a:pPr>
            <a:r>
              <a:rPr lang="en-US" dirty="0"/>
              <a:t>Sense and reference</a:t>
            </a:r>
            <a:endParaRPr lang="en-US" sz="2000" dirty="0"/>
          </a:p>
          <a:p>
            <a:pPr lvl="2" eaLnBrk="1" hangingPunct="1">
              <a:lnSpc>
                <a:spcPct val="90000"/>
              </a:lnSpc>
            </a:pPr>
            <a:r>
              <a:rPr lang="en-US" dirty="0"/>
              <a:t>“The world’s most famous athlete.”</a:t>
            </a:r>
          </a:p>
          <a:p>
            <a:pPr lvl="2" eaLnBrk="1" hangingPunct="1">
              <a:lnSpc>
                <a:spcPct val="90000"/>
              </a:lnSpc>
            </a:pPr>
            <a:r>
              <a:rPr lang="en-US" dirty="0"/>
              <a:t>“The athlete making the most endorsement income.”</a:t>
            </a:r>
          </a:p>
          <a:p>
            <a:pPr lvl="2" eaLnBrk="1" hangingPunct="1">
              <a:lnSpc>
                <a:spcPct val="90000"/>
              </a:lnSpc>
            </a:pPr>
            <a:r>
              <a:rPr lang="en-US" dirty="0"/>
              <a:t>2 distinct senses, 1 reference</a:t>
            </a:r>
          </a:p>
        </p:txBody>
      </p:sp>
      <p:sp>
        <p:nvSpPr>
          <p:cNvPr id="189444" name="Text Box 4"/>
          <p:cNvSpPr txBox="1">
            <a:spLocks noChangeArrowheads="1"/>
          </p:cNvSpPr>
          <p:nvPr/>
        </p:nvSpPr>
        <p:spPr bwMode="auto">
          <a:xfrm>
            <a:off x="2527300" y="5638800"/>
            <a:ext cx="776288" cy="457200"/>
          </a:xfrm>
          <a:prstGeom prst="rect">
            <a:avLst/>
          </a:prstGeom>
          <a:noFill/>
          <a:ln w="9525">
            <a:noFill/>
            <a:miter lim="800000"/>
            <a:headEnd/>
            <a:tailEnd/>
          </a:ln>
        </p:spPr>
        <p:txBody>
          <a:bodyPr wrap="none">
            <a:prstTxWarp prst="textNoShape">
              <a:avLst/>
            </a:prstTxWarp>
            <a:spAutoFit/>
          </a:bodyPr>
          <a:lstStyle/>
          <a:p>
            <a:r>
              <a:rPr lang="en-US"/>
              <a:t>Now</a:t>
            </a:r>
          </a:p>
        </p:txBody>
      </p:sp>
      <p:pic>
        <p:nvPicPr>
          <p:cNvPr id="189445" name="Picture 5"/>
          <p:cNvPicPr>
            <a:picLocks noChangeAspect="1" noChangeArrowheads="1"/>
          </p:cNvPicPr>
          <p:nvPr/>
        </p:nvPicPr>
        <p:blipFill>
          <a:blip r:embed="rId3"/>
          <a:srcRect/>
          <a:stretch>
            <a:fillRect/>
          </a:stretch>
        </p:blipFill>
        <p:spPr bwMode="auto">
          <a:xfrm>
            <a:off x="2527300" y="4572000"/>
            <a:ext cx="825500" cy="1143000"/>
          </a:xfrm>
          <a:prstGeom prst="rect">
            <a:avLst/>
          </a:prstGeom>
          <a:noFill/>
          <a:ln w="9525">
            <a:noFill/>
            <a:miter lim="800000"/>
            <a:headEnd/>
            <a:tailEnd/>
          </a:ln>
        </p:spPr>
      </p:pic>
      <p:grpSp>
        <p:nvGrpSpPr>
          <p:cNvPr id="2" name="Group 6"/>
          <p:cNvGrpSpPr>
            <a:grpSpLocks/>
          </p:cNvGrpSpPr>
          <p:nvPr/>
        </p:nvGrpSpPr>
        <p:grpSpPr bwMode="auto">
          <a:xfrm>
            <a:off x="6435725" y="4648200"/>
            <a:ext cx="1487488" cy="1676400"/>
            <a:chOff x="4054" y="2928"/>
            <a:chExt cx="937" cy="1056"/>
          </a:xfrm>
        </p:grpSpPr>
        <p:sp>
          <p:nvSpPr>
            <p:cNvPr id="103432" name="Text Box 7"/>
            <p:cNvSpPr txBox="1">
              <a:spLocks noChangeArrowheads="1"/>
            </p:cNvSpPr>
            <p:nvPr/>
          </p:nvSpPr>
          <p:spPr bwMode="auto">
            <a:xfrm>
              <a:off x="4054" y="3696"/>
              <a:ext cx="937" cy="288"/>
            </a:xfrm>
            <a:prstGeom prst="rect">
              <a:avLst/>
            </a:prstGeom>
            <a:noFill/>
            <a:ln w="9525">
              <a:noFill/>
              <a:miter lim="800000"/>
              <a:headEnd/>
              <a:tailEnd/>
            </a:ln>
          </p:spPr>
          <p:txBody>
            <a:bodyPr wrap="none">
              <a:prstTxWarp prst="textNoShape">
                <a:avLst/>
              </a:prstTxWarp>
              <a:spAutoFit/>
            </a:bodyPr>
            <a:lstStyle/>
            <a:p>
              <a:r>
                <a:rPr lang="en-US" dirty="0"/>
                <a:t>In the 90’s</a:t>
              </a:r>
            </a:p>
          </p:txBody>
        </p:sp>
        <p:pic>
          <p:nvPicPr>
            <p:cNvPr id="103433" name="Picture 8"/>
            <p:cNvPicPr>
              <a:picLocks noChangeAspect="1" noChangeArrowheads="1"/>
            </p:cNvPicPr>
            <p:nvPr/>
          </p:nvPicPr>
          <p:blipFill>
            <a:blip r:embed="rId4"/>
            <a:srcRect/>
            <a:stretch>
              <a:fillRect/>
            </a:stretch>
          </p:blipFill>
          <p:spPr bwMode="auto">
            <a:xfrm>
              <a:off x="4246" y="2928"/>
              <a:ext cx="520" cy="720"/>
            </a:xfrm>
            <a:prstGeom prst="rect">
              <a:avLst/>
            </a:prstGeom>
            <a:noFill/>
            <a:ln w="9525">
              <a:noFill/>
              <a:miter lim="800000"/>
              <a:headEnd/>
              <a:tailEnd/>
            </a:ln>
          </p:spPr>
        </p:pic>
      </p:grpSp>
      <p:sp>
        <p:nvSpPr>
          <p:cNvPr id="189449" name="Rectangle 9"/>
          <p:cNvSpPr>
            <a:spLocks noChangeArrowheads="1"/>
          </p:cNvSpPr>
          <p:nvPr/>
        </p:nvSpPr>
        <p:spPr bwMode="auto">
          <a:xfrm>
            <a:off x="3657600" y="4648200"/>
            <a:ext cx="2667000" cy="1676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Char char="n"/>
            </a:pPr>
            <a:r>
              <a:rPr lang="en-US" sz="2000" dirty="0"/>
              <a:t>Over time the senses typically stay the same, while the references may change</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94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89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94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94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bldLvl="3" autoUpdateAnimBg="0"/>
      <p:bldP spid="189444" grpId="0" autoUpdateAnimBg="0"/>
      <p:bldP spid="189449" grpId="0"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Semantics</a:t>
            </a:r>
          </a:p>
        </p:txBody>
      </p:sp>
      <p:sp>
        <p:nvSpPr>
          <p:cNvPr id="191491"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Two levels of analysis </a:t>
            </a:r>
            <a:r>
              <a:rPr lang="en-US" sz="2400">
                <a:ea typeface="ＭＳ Ｐゴシック" charset="-128"/>
                <a:cs typeface="ＭＳ Ｐゴシック" charset="-128"/>
              </a:rPr>
              <a:t>(and two traditions of psycholinguistic research)</a:t>
            </a:r>
            <a:endParaRPr lang="en-US">
              <a:ea typeface="ＭＳ Ｐゴシック" charset="-128"/>
              <a:cs typeface="ＭＳ Ｐゴシック" charset="-128"/>
            </a:endParaRPr>
          </a:p>
          <a:p>
            <a:pPr lvl="1" eaLnBrk="1" hangingPunct="1"/>
            <a:r>
              <a:rPr lang="en-US"/>
              <a:t>Word level (lexical semantics)</a:t>
            </a:r>
          </a:p>
          <a:p>
            <a:pPr lvl="2" eaLnBrk="1" hangingPunct="1"/>
            <a:r>
              <a:rPr lang="en-US"/>
              <a:t>How do we store words?</a:t>
            </a:r>
          </a:p>
          <a:p>
            <a:pPr lvl="2" eaLnBrk="1" hangingPunct="1"/>
            <a:r>
              <a:rPr lang="en-US"/>
              <a:t>How are they organized?</a:t>
            </a:r>
          </a:p>
          <a:p>
            <a:pPr lvl="2" eaLnBrk="1" hangingPunct="1"/>
            <a:r>
              <a:rPr lang="en-US"/>
              <a:t>What is meaning?</a:t>
            </a:r>
          </a:p>
          <a:p>
            <a:pPr lvl="2" eaLnBrk="1" hangingPunct="1"/>
            <a:r>
              <a:rPr lang="en-US"/>
              <a:t>How do words relate to meaning?</a:t>
            </a:r>
          </a:p>
          <a:p>
            <a:pPr lvl="1" eaLnBrk="1" hangingPunct="1"/>
            <a:r>
              <a:rPr lang="en-US"/>
              <a:t>Sentence level (compositional semantics)</a:t>
            </a:r>
          </a:p>
          <a:p>
            <a:pPr lvl="2" eaLnBrk="1" hangingPunct="1"/>
            <a:r>
              <a:rPr lang="en-US"/>
              <a:t>How do we construct higher order meaning?</a:t>
            </a:r>
          </a:p>
          <a:p>
            <a:pPr lvl="2" eaLnBrk="1" hangingPunct="1"/>
            <a:r>
              <a:rPr lang="en-US"/>
              <a:t>How do word meanings and syntax interact?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1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1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1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14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14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1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4"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t>Psycholinguistics : A brief history</a:t>
            </a:r>
          </a:p>
        </p:txBody>
      </p:sp>
      <p:grpSp>
        <p:nvGrpSpPr>
          <p:cNvPr id="30723" name="Group 3"/>
          <p:cNvGrpSpPr>
            <a:grpSpLocks/>
          </p:cNvGrpSpPr>
          <p:nvPr/>
        </p:nvGrpSpPr>
        <p:grpSpPr bwMode="auto">
          <a:xfrm>
            <a:off x="762000" y="2362200"/>
            <a:ext cx="7696200" cy="625475"/>
            <a:chOff x="480" y="2102"/>
            <a:chExt cx="4848" cy="394"/>
          </a:xfrm>
        </p:grpSpPr>
        <p:sp>
          <p:nvSpPr>
            <p:cNvPr id="30729"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0"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1"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2"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3"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4"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5"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6"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7"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8"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39"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40"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41"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42"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30743"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30744"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30745"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30746"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30747"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30748"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30749"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30750"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30724" name="AutoShape 26"/>
          <p:cNvSpPr>
            <a:spLocks/>
          </p:cNvSpPr>
          <p:nvPr/>
        </p:nvSpPr>
        <p:spPr bwMode="auto">
          <a:xfrm>
            <a:off x="2286000" y="3616325"/>
            <a:ext cx="5486400" cy="528638"/>
          </a:xfrm>
          <a:prstGeom prst="callout2">
            <a:avLst>
              <a:gd name="adj1" fmla="val 21620"/>
              <a:gd name="adj2" fmla="val -1389"/>
              <a:gd name="adj3" fmla="val 21620"/>
              <a:gd name="adj4" fmla="val -16088"/>
              <a:gd name="adj5" fmla="val -92194"/>
              <a:gd name="adj6" fmla="val -31366"/>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grpSp>
        <p:nvGrpSpPr>
          <p:cNvPr id="30725" name="Group 27"/>
          <p:cNvGrpSpPr>
            <a:grpSpLocks/>
          </p:cNvGrpSpPr>
          <p:nvPr/>
        </p:nvGrpSpPr>
        <p:grpSpPr bwMode="auto">
          <a:xfrm>
            <a:off x="2270125" y="4114800"/>
            <a:ext cx="5502275" cy="2022475"/>
            <a:chOff x="1430" y="2592"/>
            <a:chExt cx="3466" cy="1274"/>
          </a:xfrm>
        </p:grpSpPr>
        <p:sp>
          <p:nvSpPr>
            <p:cNvPr id="30727" name="Rectangle 28"/>
            <p:cNvSpPr>
              <a:spLocks noChangeArrowheads="1"/>
            </p:cNvSpPr>
            <p:nvPr/>
          </p:nvSpPr>
          <p:spPr bwMode="auto">
            <a:xfrm>
              <a:off x="1440" y="2592"/>
              <a:ext cx="3456" cy="1152"/>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30728" name="Text Box 29"/>
            <p:cNvSpPr txBox="1">
              <a:spLocks noChangeArrowheads="1"/>
            </p:cNvSpPr>
            <p:nvPr/>
          </p:nvSpPr>
          <p:spPr bwMode="auto">
            <a:xfrm>
              <a:off x="1430" y="2618"/>
              <a:ext cx="3250" cy="1248"/>
            </a:xfrm>
            <a:prstGeom prst="rect">
              <a:avLst/>
            </a:prstGeom>
            <a:noFill/>
            <a:ln w="9525">
              <a:noFill/>
              <a:miter lim="800000"/>
              <a:headEnd/>
              <a:tailEnd/>
            </a:ln>
          </p:spPr>
          <p:txBody>
            <a:bodyPr wrap="none">
              <a:prstTxWarp prst="textNoShape">
                <a:avLst/>
              </a:prstTxWarp>
              <a:spAutoFit/>
            </a:bodyPr>
            <a:lstStyle/>
            <a:p>
              <a:r>
                <a:rPr lang="en-US" sz="1600">
                  <a:solidFill>
                    <a:srgbClr val="000000"/>
                  </a:solidFill>
                  <a:latin typeface="Times New Roman" charset="0"/>
                </a:rPr>
                <a:t> </a:t>
              </a:r>
              <a:r>
                <a:rPr lang="en-US">
                  <a:solidFill>
                    <a:srgbClr val="000000"/>
                  </a:solidFill>
                  <a:latin typeface="Times New Roman" charset="0"/>
                </a:rPr>
                <a:t>Karl Wernicke (1876):</a:t>
              </a:r>
              <a:endParaRPr lang="en-US" sz="1600">
                <a:solidFill>
                  <a:srgbClr val="000000"/>
                </a:solidFill>
                <a:latin typeface="Times New Roman" charset="0"/>
              </a:endParaRPr>
            </a:p>
            <a:p>
              <a:pPr lvl="1">
                <a:buFontTx/>
                <a:buChar char="•"/>
              </a:pPr>
              <a:r>
                <a:rPr lang="en-US" sz="1600">
                  <a:solidFill>
                    <a:srgbClr val="000000"/>
                  </a:solidFill>
                  <a:latin typeface="Times New Roman" charset="0"/>
                </a:rPr>
                <a:t>  </a:t>
              </a:r>
              <a:r>
                <a:rPr lang="en-US" sz="2000">
                  <a:solidFill>
                    <a:srgbClr val="000000"/>
                  </a:solidFill>
                  <a:latin typeface="Times New Roman" charset="0"/>
                </a:rPr>
                <a:t>Found that damage to posterior part of the </a:t>
              </a:r>
            </a:p>
            <a:p>
              <a:pPr lvl="1"/>
              <a:r>
                <a:rPr lang="en-US" sz="2000">
                  <a:solidFill>
                    <a:srgbClr val="000000"/>
                  </a:solidFill>
                  <a:latin typeface="Times New Roman" charset="0"/>
                </a:rPr>
                <a:t>   temporal lobe caused a different kind of </a:t>
              </a:r>
            </a:p>
            <a:p>
              <a:pPr lvl="1"/>
              <a:r>
                <a:rPr lang="en-US" sz="2000">
                  <a:solidFill>
                    <a:srgbClr val="000000"/>
                  </a:solidFill>
                  <a:latin typeface="Times New Roman" charset="0"/>
                </a:rPr>
                <a:t>   language problems. </a:t>
              </a:r>
            </a:p>
            <a:p>
              <a:pPr lvl="1">
                <a:buFontTx/>
                <a:buChar char="•"/>
              </a:pPr>
              <a:r>
                <a:rPr lang="en-US" sz="2000">
                  <a:solidFill>
                    <a:srgbClr val="000000"/>
                  </a:solidFill>
                  <a:latin typeface="Times New Roman" charset="0"/>
                </a:rPr>
                <a:t> Wernicke's Area</a:t>
              </a:r>
            </a:p>
            <a:p>
              <a:pPr lvl="1"/>
              <a:endParaRPr lang="en-US" sz="2000">
                <a:solidFill>
                  <a:srgbClr val="000000"/>
                </a:solidFill>
                <a:latin typeface="Times New Roman" charset="0"/>
              </a:endParaRPr>
            </a:p>
          </p:txBody>
        </p:sp>
      </p:grpSp>
      <p:pic>
        <p:nvPicPr>
          <p:cNvPr id="30726" name="Picture 30"/>
          <p:cNvPicPr>
            <a:picLocks noChangeAspect="1" noChangeArrowheads="1"/>
          </p:cNvPicPr>
          <p:nvPr/>
        </p:nvPicPr>
        <p:blipFill>
          <a:blip r:embed="rId3"/>
          <a:srcRect/>
          <a:stretch>
            <a:fillRect/>
          </a:stretch>
        </p:blipFill>
        <p:spPr bwMode="auto">
          <a:xfrm>
            <a:off x="990600" y="4191000"/>
            <a:ext cx="1282700" cy="177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Lexical Semantics</a:t>
            </a:r>
          </a:p>
        </p:txBody>
      </p:sp>
      <p:sp>
        <p:nvSpPr>
          <p:cNvPr id="193539"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Word level</a:t>
            </a:r>
          </a:p>
          <a:p>
            <a:pPr lvl="1" eaLnBrk="1" hangingPunct="1"/>
            <a:r>
              <a:rPr lang="en-US"/>
              <a:t>The (mental) lexicon: the words we know</a:t>
            </a:r>
          </a:p>
          <a:p>
            <a:pPr lvl="2" eaLnBrk="1" hangingPunct="1"/>
            <a:r>
              <a:rPr lang="en-US"/>
              <a:t>The average person knows ~60,000 words </a:t>
            </a:r>
          </a:p>
          <a:p>
            <a:pPr lvl="1" eaLnBrk="1" hangingPunct="1"/>
            <a:r>
              <a:rPr lang="en-US"/>
              <a:t>How are these words represented and organized?</a:t>
            </a:r>
          </a:p>
          <a:p>
            <a:pPr lvl="2" eaLnBrk="1" hangingPunct="1"/>
            <a:r>
              <a:rPr lang="en-US"/>
              <a:t>Dictionary definitions?</a:t>
            </a:r>
          </a:p>
          <a:p>
            <a:pPr lvl="2" eaLnBrk="1" hangingPunct="1"/>
            <a:r>
              <a:rPr lang="en-US"/>
              <a:t>Necessary and sufficient features?</a:t>
            </a:r>
          </a:p>
          <a:p>
            <a:pPr lvl="2" eaLnBrk="1" hangingPunct="1"/>
            <a:r>
              <a:rPr lang="en-US"/>
              <a:t>Lists of features?</a:t>
            </a:r>
          </a:p>
          <a:p>
            <a:pPr lvl="2" eaLnBrk="1" hangingPunct="1"/>
            <a:r>
              <a:rPr lang="en-US"/>
              <a:t>Networks?</a:t>
            </a:r>
          </a:p>
          <a:p>
            <a:pPr eaLnBrk="1" hangingPunct="1"/>
            <a:endParaRPr lang="en-US">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3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3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3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3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bldLvl="4"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Word and their meanings</a:t>
            </a:r>
          </a:p>
        </p:txBody>
      </p:sp>
      <p:sp>
        <p:nvSpPr>
          <p:cNvPr id="195587" name="Rectangle 3"/>
          <p:cNvSpPr>
            <a:spLocks noGrp="1" noChangeArrowheads="1"/>
          </p:cNvSpPr>
          <p:nvPr>
            <p:ph type="body" idx="1"/>
          </p:nvPr>
        </p:nvSpPr>
        <p:spPr/>
        <p:txBody>
          <a:bodyPr/>
          <a:lstStyle/>
          <a:p>
            <a:pPr eaLnBrk="1" hangingPunct="1">
              <a:buFont typeface="Wingdings" charset="2"/>
              <a:buNone/>
            </a:pPr>
            <a:r>
              <a:rPr lang="en-US">
                <a:ea typeface="ＭＳ Ｐゴシック" charset="-128"/>
                <a:cs typeface="ＭＳ Ｐゴシック" charset="-128"/>
              </a:rPr>
              <a:t>			“John is a bachelor.”</a:t>
            </a:r>
          </a:p>
          <a:p>
            <a:pPr eaLnBrk="1" hangingPunct="1"/>
            <a:endParaRPr lang="en-US">
              <a:ea typeface="ＭＳ Ｐゴシック" charset="-128"/>
              <a:cs typeface="ＭＳ Ｐゴシック" charset="-128"/>
            </a:endParaRPr>
          </a:p>
          <a:p>
            <a:pPr eaLnBrk="1" hangingPunct="1"/>
            <a:r>
              <a:rPr lang="en-US">
                <a:ea typeface="ＭＳ Ｐゴシック" charset="-128"/>
                <a:cs typeface="ＭＳ Ｐゴシック" charset="-128"/>
              </a:rPr>
              <a:t>What does </a:t>
            </a:r>
            <a:r>
              <a:rPr lang="en-US" i="1">
                <a:ea typeface="ＭＳ Ｐゴシック" charset="-128"/>
                <a:cs typeface="ＭＳ Ｐゴシック" charset="-128"/>
              </a:rPr>
              <a:t>bachelor </a:t>
            </a:r>
            <a:r>
              <a:rPr lang="en-US">
                <a:ea typeface="ＭＳ Ｐゴシック" charset="-128"/>
                <a:cs typeface="ＭＳ Ｐゴシック" charset="-128"/>
              </a:rPr>
              <a:t>mean?</a:t>
            </a:r>
          </a:p>
          <a:p>
            <a:pPr lvl="1" eaLnBrk="1" hangingPunct="1"/>
            <a:r>
              <a:rPr lang="en-US"/>
              <a:t>What if John:</a:t>
            </a:r>
          </a:p>
          <a:p>
            <a:pPr lvl="2" eaLnBrk="1" hangingPunct="1"/>
            <a:r>
              <a:rPr lang="en-US"/>
              <a:t>is married?</a:t>
            </a:r>
          </a:p>
          <a:p>
            <a:pPr lvl="2" eaLnBrk="1" hangingPunct="1"/>
            <a:r>
              <a:rPr lang="en-US"/>
              <a:t>is divorced?</a:t>
            </a:r>
          </a:p>
          <a:p>
            <a:pPr lvl="2" eaLnBrk="1" hangingPunct="1"/>
            <a:r>
              <a:rPr lang="en-US"/>
              <a:t>has lived with the mother of his children for 10 years but they aren’t married?</a:t>
            </a:r>
          </a:p>
          <a:p>
            <a:pPr lvl="2" eaLnBrk="1" hangingPunct="1"/>
            <a:r>
              <a:rPr lang="en-US"/>
              <a:t>has lived with his partner Joe for 10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55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5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5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5"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Lexical Ambiguity</a:t>
            </a:r>
          </a:p>
        </p:txBody>
      </p:sp>
      <p:sp>
        <p:nvSpPr>
          <p:cNvPr id="113667" name="Rectangle 3"/>
          <p:cNvSpPr>
            <a:spLocks noGrp="1" noChangeArrowheads="1"/>
          </p:cNvSpPr>
          <p:nvPr>
            <p:ph type="body" idx="1"/>
          </p:nvPr>
        </p:nvSpPr>
        <p:spPr>
          <a:xfrm>
            <a:off x="1182688" y="2017713"/>
            <a:ext cx="7504112" cy="1030287"/>
          </a:xfrm>
        </p:spPr>
        <p:txBody>
          <a:bodyPr/>
          <a:lstStyle/>
          <a:p>
            <a:pPr eaLnBrk="1" hangingPunct="1"/>
            <a:r>
              <a:rPr lang="en-US">
                <a:ea typeface="ＭＳ Ｐゴシック" charset="-128"/>
                <a:cs typeface="ＭＳ Ｐゴシック" charset="-128"/>
              </a:rPr>
              <a:t>What happens when we use ambiguous words in our utterances?</a:t>
            </a:r>
          </a:p>
        </p:txBody>
      </p:sp>
      <p:grpSp>
        <p:nvGrpSpPr>
          <p:cNvPr id="2" name="Group 4"/>
          <p:cNvGrpSpPr>
            <a:grpSpLocks/>
          </p:cNvGrpSpPr>
          <p:nvPr/>
        </p:nvGrpSpPr>
        <p:grpSpPr bwMode="auto">
          <a:xfrm>
            <a:off x="1600200" y="3048000"/>
            <a:ext cx="5537200" cy="3352800"/>
            <a:chOff x="1008" y="1920"/>
            <a:chExt cx="3488" cy="2112"/>
          </a:xfrm>
        </p:grpSpPr>
        <p:sp>
          <p:nvSpPr>
            <p:cNvPr id="113669" name="AutoShape 5"/>
            <p:cNvSpPr>
              <a:spLocks noChangeArrowheads="1"/>
            </p:cNvSpPr>
            <p:nvPr/>
          </p:nvSpPr>
          <p:spPr bwMode="auto">
            <a:xfrm>
              <a:off x="1008" y="1920"/>
              <a:ext cx="2208" cy="864"/>
            </a:xfrm>
            <a:prstGeom prst="wedgeEllipseCallout">
              <a:avLst>
                <a:gd name="adj1" fmla="val -78852"/>
                <a:gd name="adj2" fmla="val 33102"/>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2000"/>
                <a:t>“Oh no, Lois has been </a:t>
              </a:r>
            </a:p>
            <a:p>
              <a:pPr algn="ctr"/>
              <a:r>
                <a:rPr lang="en-US" sz="2000"/>
                <a:t>hypnotized and is jumping </a:t>
              </a:r>
            </a:p>
            <a:p>
              <a:pPr algn="ctr"/>
              <a:r>
                <a:rPr lang="en-US" sz="2000"/>
                <a:t>off the bank!”</a:t>
              </a:r>
              <a:endParaRPr lang="en-US" sz="2800"/>
            </a:p>
          </p:txBody>
        </p:sp>
        <p:pic>
          <p:nvPicPr>
            <p:cNvPr id="113670" name="Picture 6"/>
            <p:cNvPicPr>
              <a:picLocks noChangeAspect="1" noChangeArrowheads="1"/>
            </p:cNvPicPr>
            <p:nvPr/>
          </p:nvPicPr>
          <p:blipFill>
            <a:blip r:embed="rId3"/>
            <a:srcRect/>
            <a:stretch>
              <a:fillRect/>
            </a:stretch>
          </p:blipFill>
          <p:spPr bwMode="auto">
            <a:xfrm>
              <a:off x="3360" y="2112"/>
              <a:ext cx="1136" cy="192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2133600"/>
            <a:ext cx="3054350" cy="3962400"/>
            <a:chOff x="384" y="1344"/>
            <a:chExt cx="1924" cy="2496"/>
          </a:xfrm>
        </p:grpSpPr>
        <p:pic>
          <p:nvPicPr>
            <p:cNvPr id="115719"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4" y="1344"/>
              <a:ext cx="1816" cy="2193"/>
            </a:xfrm>
            <a:prstGeom prst="rect">
              <a:avLst/>
            </a:prstGeom>
            <a:noFill/>
            <a:ln w="9525">
              <a:noFill/>
              <a:miter lim="800000"/>
              <a:headEnd/>
              <a:tailEnd/>
            </a:ln>
          </p:spPr>
        </p:pic>
        <p:sp>
          <p:nvSpPr>
            <p:cNvPr id="115720" name="Text Box 4"/>
            <p:cNvSpPr txBox="1">
              <a:spLocks noChangeArrowheads="1"/>
            </p:cNvSpPr>
            <p:nvPr/>
          </p:nvSpPr>
          <p:spPr bwMode="auto">
            <a:xfrm>
              <a:off x="1056" y="3552"/>
              <a:ext cx="1252" cy="288"/>
            </a:xfrm>
            <a:prstGeom prst="rect">
              <a:avLst/>
            </a:prstGeom>
            <a:noFill/>
            <a:ln w="9525">
              <a:noFill/>
              <a:miter lim="800000"/>
              <a:headEnd/>
              <a:tailEnd/>
            </a:ln>
          </p:spPr>
          <p:txBody>
            <a:bodyPr wrap="none">
              <a:prstTxWarp prst="textNoShape">
                <a:avLst/>
              </a:prstTxWarp>
              <a:spAutoFit/>
            </a:bodyPr>
            <a:lstStyle/>
            <a:p>
              <a:r>
                <a:rPr lang="en-US"/>
                <a:t>Money “bank”</a:t>
              </a:r>
            </a:p>
          </p:txBody>
        </p:sp>
      </p:grpSp>
      <p:grpSp>
        <p:nvGrpSpPr>
          <p:cNvPr id="3" name="Group 5"/>
          <p:cNvGrpSpPr>
            <a:grpSpLocks/>
          </p:cNvGrpSpPr>
          <p:nvPr/>
        </p:nvGrpSpPr>
        <p:grpSpPr bwMode="auto">
          <a:xfrm>
            <a:off x="4800600" y="2057400"/>
            <a:ext cx="3657600" cy="4038600"/>
            <a:chOff x="3024" y="1296"/>
            <a:chExt cx="2304" cy="2544"/>
          </a:xfrm>
        </p:grpSpPr>
        <p:pic>
          <p:nvPicPr>
            <p:cNvPr id="115717" name="Picture 6"/>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024" y="1296"/>
              <a:ext cx="2304" cy="2205"/>
            </a:xfrm>
            <a:prstGeom prst="rect">
              <a:avLst/>
            </a:prstGeom>
            <a:noFill/>
            <a:ln w="9525">
              <a:noFill/>
              <a:miter lim="800000"/>
              <a:headEnd/>
              <a:tailEnd/>
            </a:ln>
          </p:spPr>
        </p:pic>
        <p:sp>
          <p:nvSpPr>
            <p:cNvPr id="115718" name="Text Box 7"/>
            <p:cNvSpPr txBox="1">
              <a:spLocks noChangeArrowheads="1"/>
            </p:cNvSpPr>
            <p:nvPr/>
          </p:nvSpPr>
          <p:spPr bwMode="auto">
            <a:xfrm>
              <a:off x="3600" y="3552"/>
              <a:ext cx="1134" cy="288"/>
            </a:xfrm>
            <a:prstGeom prst="rect">
              <a:avLst/>
            </a:prstGeom>
            <a:noFill/>
            <a:ln w="9525">
              <a:noFill/>
              <a:miter lim="800000"/>
              <a:headEnd/>
              <a:tailEnd/>
            </a:ln>
          </p:spPr>
          <p:txBody>
            <a:bodyPr wrap="none">
              <a:prstTxWarp prst="textNoShape">
                <a:avLst/>
              </a:prstTxWarp>
              <a:spAutoFit/>
            </a:bodyPr>
            <a:lstStyle/>
            <a:p>
              <a:r>
                <a:rPr lang="en-US"/>
                <a:t>River “bank”</a:t>
              </a:r>
            </a:p>
          </p:txBody>
        </p:sp>
      </p:grpSp>
      <p:pic>
        <p:nvPicPr>
          <p:cNvPr id="201736" name="Picture 8"/>
          <p:cNvPicPr>
            <a:picLocks noChangeAspect="1" noChangeArrowheads="1"/>
          </p:cNvPicPr>
          <p:nvPr/>
        </p:nvPicPr>
        <p:blipFill>
          <a:blip r:embed="rId7"/>
          <a:srcRect/>
          <a:stretch>
            <a:fillRect/>
          </a:stretch>
        </p:blipFill>
        <p:spPr bwMode="auto">
          <a:xfrm>
            <a:off x="3657600" y="1219200"/>
            <a:ext cx="2308225" cy="13716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1736"/>
                                        </p:tgtEl>
                                        <p:attrNameLst>
                                          <p:attrName>style.visibility</p:attrName>
                                        </p:attrNameLst>
                                      </p:cBhvr>
                                      <p:to>
                                        <p:strVal val="visible"/>
                                      </p:to>
                                    </p:set>
                                    <p:anim calcmode="lin" valueType="num">
                                      <p:cBhvr additive="base">
                                        <p:cTn id="7" dur="500" fill="hold"/>
                                        <p:tgtEl>
                                          <p:spTgt spid="201736"/>
                                        </p:tgtEl>
                                        <p:attrNameLst>
                                          <p:attrName>ppt_x</p:attrName>
                                        </p:attrNameLst>
                                      </p:cBhvr>
                                      <p:tavLst>
                                        <p:tav tm="0">
                                          <p:val>
                                            <p:strVal val="0-#ppt_w/2"/>
                                          </p:val>
                                        </p:tav>
                                        <p:tav tm="100000">
                                          <p:val>
                                            <p:strVal val="#ppt_x"/>
                                          </p:val>
                                        </p:tav>
                                      </p:tavLst>
                                    </p:anim>
                                    <p:anim calcmode="lin" valueType="num">
                                      <p:cBhvr additive="base">
                                        <p:cTn id="8" dur="500" fill="hold"/>
                                        <p:tgtEl>
                                          <p:spTgt spid="20173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Lexical Ambiguity</a:t>
            </a:r>
          </a:p>
        </p:txBody>
      </p:sp>
      <p:sp>
        <p:nvSpPr>
          <p:cNvPr id="203779" name="Rectangle 3"/>
          <p:cNvSpPr>
            <a:spLocks noGrp="1" noChangeArrowheads="1"/>
          </p:cNvSpPr>
          <p:nvPr>
            <p:ph type="body" idx="1"/>
          </p:nvPr>
        </p:nvSpPr>
        <p:spPr>
          <a:xfrm>
            <a:off x="1182688" y="2017713"/>
            <a:ext cx="7504112" cy="2097087"/>
          </a:xfrm>
        </p:spPr>
        <p:txBody>
          <a:bodyPr/>
          <a:lstStyle/>
          <a:p>
            <a:pPr eaLnBrk="1" hangingPunct="1"/>
            <a:r>
              <a:rPr lang="en-US">
                <a:ea typeface="ＭＳ Ｐゴシック" charset="-128"/>
                <a:cs typeface="ＭＳ Ｐゴシック" charset="-128"/>
              </a:rPr>
              <a:t>Psycholinguistic evidence suggests that multiple meanings are considered</a:t>
            </a:r>
            <a:endParaRPr lang="en-US" sz="3200">
              <a:ea typeface="ＭＳ Ｐゴシック" charset="-128"/>
              <a:cs typeface="ＭＳ Ｐゴシック" charset="-128"/>
            </a:endParaRPr>
          </a:p>
          <a:p>
            <a:pPr lvl="1" eaLnBrk="1" hangingPunct="1"/>
            <a:r>
              <a:rPr lang="en-US"/>
              <a:t>Debate: how do we decide which meaning is correct</a:t>
            </a:r>
          </a:p>
          <a:p>
            <a:pPr lvl="2" eaLnBrk="1" hangingPunct="1"/>
            <a:r>
              <a:rPr lang="en-US"/>
              <a:t>Based on: frequency, context</a:t>
            </a:r>
          </a:p>
        </p:txBody>
      </p:sp>
      <p:grpSp>
        <p:nvGrpSpPr>
          <p:cNvPr id="2" name="Group 4"/>
          <p:cNvGrpSpPr>
            <a:grpSpLocks/>
          </p:cNvGrpSpPr>
          <p:nvPr/>
        </p:nvGrpSpPr>
        <p:grpSpPr bwMode="auto">
          <a:xfrm>
            <a:off x="2514600" y="3733800"/>
            <a:ext cx="6096000" cy="2133600"/>
            <a:chOff x="1584" y="2352"/>
            <a:chExt cx="3840" cy="1344"/>
          </a:xfrm>
        </p:grpSpPr>
        <p:pic>
          <p:nvPicPr>
            <p:cNvPr id="117765" name="Picture 5"/>
            <p:cNvPicPr>
              <a:picLocks noChangeAspect="1" noChangeArrowheads="1"/>
            </p:cNvPicPr>
            <p:nvPr/>
          </p:nvPicPr>
          <p:blipFill>
            <a:blip r:embed="rId3"/>
            <a:srcRect/>
            <a:stretch>
              <a:fillRect/>
            </a:stretch>
          </p:blipFill>
          <p:spPr bwMode="auto">
            <a:xfrm>
              <a:off x="1584" y="3024"/>
              <a:ext cx="912" cy="672"/>
            </a:xfrm>
            <a:prstGeom prst="rect">
              <a:avLst/>
            </a:prstGeom>
            <a:noFill/>
            <a:ln w="9525">
              <a:noFill/>
              <a:miter lim="800000"/>
              <a:headEnd/>
              <a:tailEnd/>
            </a:ln>
          </p:spPr>
        </p:pic>
        <p:sp>
          <p:nvSpPr>
            <p:cNvPr id="117766" name="AutoShape 6"/>
            <p:cNvSpPr>
              <a:spLocks noChangeArrowheads="1"/>
            </p:cNvSpPr>
            <p:nvPr/>
          </p:nvSpPr>
          <p:spPr bwMode="auto">
            <a:xfrm>
              <a:off x="2736" y="2352"/>
              <a:ext cx="2688" cy="1152"/>
            </a:xfrm>
            <a:prstGeom prst="cloudCallout">
              <a:avLst>
                <a:gd name="adj1" fmla="val -74704"/>
                <a:gd name="adj2" fmla="val 7986"/>
              </a:avLst>
            </a:prstGeom>
            <a:solidFill>
              <a:srgbClr val="CCFFFF"/>
            </a:solidFill>
            <a:ln w="9525">
              <a:solidFill>
                <a:schemeClr val="tx1"/>
              </a:solidFill>
              <a:round/>
              <a:headEnd/>
              <a:tailEnd/>
            </a:ln>
          </p:spPr>
          <p:txBody>
            <a:bodyPr wrap="none" anchor="ctr">
              <a:prstTxWarp prst="textNoShape">
                <a:avLst/>
              </a:prstTxWarp>
            </a:bodyPr>
            <a:lstStyle/>
            <a:p>
              <a:pPr algn="ctr"/>
              <a:r>
                <a:rPr lang="en-US" sz="1800"/>
                <a:t>Hmm… ‘bank’ usually means</a:t>
              </a:r>
            </a:p>
            <a:p>
              <a:pPr algn="ctr"/>
              <a:r>
                <a:rPr lang="en-US" sz="1800"/>
                <a:t> the financial institution, but </a:t>
              </a:r>
            </a:p>
            <a:p>
              <a:pPr algn="ctr"/>
              <a:r>
                <a:rPr lang="en-US" sz="1800"/>
                <a:t>Lois was going fishing with</a:t>
              </a:r>
            </a:p>
            <a:p>
              <a:pPr algn="ctr"/>
              <a:r>
                <a:rPr lang="en-US" sz="1800"/>
                <a:t> Jimmy today …</a:t>
              </a:r>
              <a:r>
                <a:rPr lang="en-US" sz="2000"/>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3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4" autoUpdateAnimBg="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Compositional Semantics</a:t>
            </a:r>
          </a:p>
        </p:txBody>
      </p:sp>
      <p:sp>
        <p:nvSpPr>
          <p:cNvPr id="205827" name="Rectangle 3"/>
          <p:cNvSpPr>
            <a:spLocks noGrp="1" noChangeArrowheads="1"/>
          </p:cNvSpPr>
          <p:nvPr>
            <p:ph type="body" idx="1"/>
          </p:nvPr>
        </p:nvSpPr>
        <p:spPr>
          <a:xfrm>
            <a:off x="1182688" y="2017713"/>
            <a:ext cx="7772400" cy="4306887"/>
          </a:xfrm>
        </p:spPr>
        <p:txBody>
          <a:bodyPr/>
          <a:lstStyle/>
          <a:p>
            <a:pPr eaLnBrk="1" hangingPunct="1">
              <a:lnSpc>
                <a:spcPct val="90000"/>
              </a:lnSpc>
            </a:pPr>
            <a:r>
              <a:rPr lang="en-US" sz="2000" dirty="0">
                <a:ea typeface="ＭＳ Ｐゴシック" charset="-128"/>
                <a:cs typeface="ＭＳ Ｐゴシック" charset="-128"/>
              </a:rPr>
              <a:t>Phrase and sentence level</a:t>
            </a:r>
          </a:p>
          <a:p>
            <a:pPr lvl="1" eaLnBrk="1" hangingPunct="1">
              <a:lnSpc>
                <a:spcPct val="90000"/>
              </a:lnSpc>
            </a:pPr>
            <a:r>
              <a:rPr lang="en-US" sz="2000" dirty="0"/>
              <a:t>Some of the theories</a:t>
            </a:r>
          </a:p>
          <a:p>
            <a:pPr lvl="2" eaLnBrk="1" hangingPunct="1">
              <a:lnSpc>
                <a:spcPct val="90000"/>
              </a:lnSpc>
            </a:pPr>
            <a:r>
              <a:rPr lang="en-US" sz="2000" dirty="0">
                <a:hlinkClick r:id="rId3"/>
              </a:rPr>
              <a:t>Truth conditional semantics</a:t>
            </a:r>
            <a:r>
              <a:rPr lang="en-US" sz="2000" dirty="0"/>
              <a:t>: meaning is a logical relationship between an utterance and a state of affairs in the world</a:t>
            </a:r>
          </a:p>
          <a:p>
            <a:pPr lvl="3" eaLnBrk="1" hangingPunct="1">
              <a:lnSpc>
                <a:spcPct val="90000"/>
              </a:lnSpc>
            </a:pPr>
            <a:r>
              <a:rPr lang="en-US" dirty="0"/>
              <a:t>Proposition:</a:t>
            </a:r>
          </a:p>
          <a:p>
            <a:pPr lvl="4" eaLnBrk="1" hangingPunct="1">
              <a:lnSpc>
                <a:spcPct val="90000"/>
              </a:lnSpc>
            </a:pPr>
            <a:r>
              <a:rPr lang="en-US" dirty="0"/>
              <a:t>A relationship between two (or more) concepts</a:t>
            </a:r>
          </a:p>
          <a:p>
            <a:pPr lvl="4" eaLnBrk="1" hangingPunct="1">
              <a:lnSpc>
                <a:spcPct val="90000"/>
              </a:lnSpc>
            </a:pPr>
            <a:r>
              <a:rPr lang="en-US" dirty="0"/>
              <a:t>Has a truth value</a:t>
            </a:r>
          </a:p>
          <a:p>
            <a:pPr lvl="2" eaLnBrk="1" hangingPunct="1">
              <a:lnSpc>
                <a:spcPct val="90000"/>
              </a:lnSpc>
            </a:pPr>
            <a:r>
              <a:rPr lang="en-US" sz="2000" dirty="0">
                <a:hlinkClick r:id="rId4"/>
              </a:rPr>
              <a:t>Jackendoff’s </a:t>
            </a:r>
            <a:r>
              <a:rPr lang="en-US" sz="2000" dirty="0"/>
              <a:t>semantics</a:t>
            </a:r>
          </a:p>
          <a:p>
            <a:pPr lvl="3" eaLnBrk="1" hangingPunct="1">
              <a:lnSpc>
                <a:spcPct val="90000"/>
              </a:lnSpc>
            </a:pPr>
            <a:r>
              <a:rPr lang="en-US" dirty="0"/>
              <a:t>Concepts are lists of features, images, and procedural knowledge</a:t>
            </a:r>
          </a:p>
          <a:p>
            <a:pPr lvl="3" eaLnBrk="1" hangingPunct="1">
              <a:lnSpc>
                <a:spcPct val="90000"/>
              </a:lnSpc>
            </a:pPr>
            <a:r>
              <a:rPr lang="en-US" dirty="0"/>
              <a:t>Conceptual formation rules </a:t>
            </a:r>
          </a:p>
          <a:p>
            <a:pPr lvl="2" eaLnBrk="1" hangingPunct="1">
              <a:lnSpc>
                <a:spcPct val="90000"/>
              </a:lnSpc>
            </a:pPr>
            <a:r>
              <a:rPr lang="en-US" sz="2000" dirty="0">
                <a:hlinkClick r:id="rId5"/>
              </a:rPr>
              <a:t>Cognitive grammar</a:t>
            </a:r>
            <a:endParaRPr lang="en-US" sz="2000" dirty="0"/>
          </a:p>
          <a:p>
            <a:pPr lvl="3" eaLnBrk="1" hangingPunct="1">
              <a:lnSpc>
                <a:spcPct val="90000"/>
              </a:lnSpc>
            </a:pPr>
            <a:r>
              <a:rPr lang="en-US" dirty="0"/>
              <a:t>Mental models - mental simulations of the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8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58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058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82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2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582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582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5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4" autoUpdateAnimBg="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Levels of analysis</a:t>
            </a:r>
          </a:p>
        </p:txBody>
      </p:sp>
      <p:sp>
        <p:nvSpPr>
          <p:cNvPr id="121859" name="Rectangle 3"/>
          <p:cNvSpPr>
            <a:spLocks noGrp="1" noChangeArrowheads="1"/>
          </p:cNvSpPr>
          <p:nvPr>
            <p:ph type="body" idx="1"/>
          </p:nvPr>
        </p:nvSpPr>
        <p:spPr>
          <a:xfrm>
            <a:off x="152400" y="2057400"/>
            <a:ext cx="3048000" cy="4114800"/>
          </a:xfrm>
        </p:spPr>
        <p:txBody>
          <a:bodyPr/>
          <a:lstStyle/>
          <a:p>
            <a:pPr eaLnBrk="1" hangingPunct="1"/>
            <a:endParaRPr lang="en-US">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Phonology</a:t>
            </a:r>
            <a:endParaRPr lang="en-US" sz="3200">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Morphology</a:t>
            </a:r>
            <a:endParaRPr lang="en-US" sz="3200">
              <a:ea typeface="ＭＳ Ｐゴシック" charset="-128"/>
              <a:cs typeface="ＭＳ Ｐゴシック" charset="-128"/>
            </a:endParaRPr>
          </a:p>
          <a:p>
            <a:pPr eaLnBrk="1" hangingPunct="1"/>
            <a:r>
              <a:rPr lang="en-US" sz="3200">
                <a:solidFill>
                  <a:srgbClr val="848484"/>
                </a:solidFill>
                <a:ea typeface="ＭＳ Ｐゴシック" charset="-128"/>
                <a:cs typeface="ＭＳ Ｐゴシック" charset="-128"/>
              </a:rPr>
              <a:t>Syntax</a:t>
            </a:r>
          </a:p>
          <a:p>
            <a:pPr eaLnBrk="1" hangingPunct="1"/>
            <a:r>
              <a:rPr lang="en-US" sz="3200">
                <a:solidFill>
                  <a:srgbClr val="848484"/>
                </a:solidFill>
                <a:ea typeface="ＭＳ Ｐゴシック" charset="-128"/>
                <a:cs typeface="ＭＳ Ｐゴシック" charset="-128"/>
              </a:rPr>
              <a:t>Semantics</a:t>
            </a:r>
          </a:p>
          <a:p>
            <a:pPr eaLnBrk="1" hangingPunct="1"/>
            <a:r>
              <a:rPr lang="en-US" sz="3200">
                <a:ea typeface="ＭＳ Ｐゴシック" charset="-128"/>
                <a:cs typeface="ＭＳ Ｐゴシック" charset="-128"/>
              </a:rPr>
              <a:t>Pragmatics</a:t>
            </a:r>
            <a:endParaRPr lang="en-US" sz="3600">
              <a:ea typeface="ＭＳ Ｐゴシック" charset="-128"/>
              <a:cs typeface="ＭＳ Ｐゴシック" charset="-128"/>
            </a:endParaRPr>
          </a:p>
        </p:txBody>
      </p:sp>
      <p:grpSp>
        <p:nvGrpSpPr>
          <p:cNvPr id="2" name="Group 6"/>
          <p:cNvGrpSpPr>
            <a:grpSpLocks/>
          </p:cNvGrpSpPr>
          <p:nvPr/>
        </p:nvGrpSpPr>
        <p:grpSpPr bwMode="auto">
          <a:xfrm>
            <a:off x="3048000" y="2282825"/>
            <a:ext cx="5562600" cy="2676525"/>
            <a:chOff x="3048000" y="2283023"/>
            <a:chExt cx="5562600" cy="2675931"/>
          </a:xfrm>
        </p:grpSpPr>
        <p:sp>
          <p:nvSpPr>
            <p:cNvPr id="121861"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121862"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121863"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121864"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121865"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121866"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121867"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121868"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121869"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121870"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121871"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121872"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121873"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121874" name="Straight Connector 20"/>
            <p:cNvCxnSpPr>
              <a:cxnSpLocks noChangeShapeType="1"/>
              <a:stCxn id="121861" idx="2"/>
              <a:endCxn id="121862"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121875" name="Straight Connector 21"/>
            <p:cNvCxnSpPr>
              <a:cxnSpLocks noChangeShapeType="1"/>
              <a:stCxn id="121861" idx="2"/>
              <a:endCxn id="121864"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121876" name="Straight Connector 22"/>
            <p:cNvCxnSpPr>
              <a:cxnSpLocks noChangeShapeType="1"/>
              <a:stCxn id="121863" idx="1"/>
              <a:endCxn id="121862"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121877" name="Straight Connector 23"/>
            <p:cNvCxnSpPr>
              <a:cxnSpLocks noChangeShapeType="1"/>
              <a:stCxn id="121863" idx="3"/>
              <a:endCxn id="121864"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121878" name="Straight Connector 24"/>
            <p:cNvCxnSpPr>
              <a:cxnSpLocks noChangeShapeType="1"/>
              <a:stCxn id="121862" idx="2"/>
              <a:endCxn id="121867"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121879" name="Straight Connector 25"/>
            <p:cNvCxnSpPr>
              <a:cxnSpLocks noChangeShapeType="1"/>
              <a:stCxn id="121862" idx="2"/>
              <a:endCxn id="121866"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121880" name="Straight Connector 26"/>
            <p:cNvCxnSpPr>
              <a:cxnSpLocks noChangeShapeType="1"/>
              <a:stCxn id="121865" idx="0"/>
              <a:endCxn id="121862"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121881" name="Straight Connector 27"/>
            <p:cNvCxnSpPr>
              <a:cxnSpLocks noChangeShapeType="1"/>
              <a:stCxn id="121867" idx="2"/>
              <a:endCxn id="121868"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121882" name="Straight Connector 28"/>
            <p:cNvCxnSpPr>
              <a:cxnSpLocks noChangeShapeType="1"/>
              <a:stCxn id="121867" idx="2"/>
              <a:endCxn id="121869"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121883" name="Straight Connector 29"/>
            <p:cNvCxnSpPr>
              <a:cxnSpLocks noChangeShapeType="1"/>
              <a:stCxn id="121865" idx="2"/>
              <a:endCxn id="121870"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121884" name="Straight Connector 30"/>
            <p:cNvCxnSpPr>
              <a:cxnSpLocks noChangeShapeType="1"/>
              <a:stCxn id="121865" idx="2"/>
              <a:endCxn id="121871"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121885" name="Straight Connector 31"/>
            <p:cNvCxnSpPr>
              <a:cxnSpLocks noChangeShapeType="1"/>
              <a:stCxn id="121866" idx="2"/>
              <a:endCxn id="121872"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121886" name="Straight Connector 32"/>
            <p:cNvCxnSpPr>
              <a:cxnSpLocks noChangeShapeType="1"/>
              <a:stCxn id="121866" idx="2"/>
              <a:endCxn id="121873"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Pragmatics</a:t>
            </a:r>
          </a:p>
        </p:txBody>
      </p:sp>
      <p:sp>
        <p:nvSpPr>
          <p:cNvPr id="123907"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Sentences do more than just state facts, instead they are uttered to perform actions</a:t>
            </a:r>
            <a:r>
              <a:rPr lang="en-US" i="1">
                <a:ea typeface="ＭＳ Ｐゴシック" charset="-128"/>
                <a:cs typeface="ＭＳ Ｐゴシック" charset="-128"/>
              </a:rPr>
              <a:t> </a:t>
            </a:r>
          </a:p>
          <a:p>
            <a:pPr lvl="2" eaLnBrk="1" hangingPunct="1"/>
            <a:r>
              <a:rPr lang="en-US" i="1"/>
              <a:t>How to do things with words</a:t>
            </a:r>
            <a:r>
              <a:rPr lang="en-US"/>
              <a:t> (J. L. Austin, 1955 lectures) </a:t>
            </a:r>
          </a:p>
          <a:p>
            <a:pPr lvl="1" eaLnBrk="1" hangingPunct="1"/>
            <a:r>
              <a:rPr lang="en-US"/>
              <a:t>Using registers </a:t>
            </a:r>
          </a:p>
          <a:p>
            <a:pPr lvl="1" eaLnBrk="1" hangingPunct="1"/>
            <a:r>
              <a:rPr lang="en-US"/>
              <a:t>Conversational implicatures</a:t>
            </a:r>
          </a:p>
          <a:p>
            <a:pPr lvl="1" eaLnBrk="1" hangingPunct="1"/>
            <a:r>
              <a:rPr lang="en-US"/>
              <a:t>Speech acts</a:t>
            </a:r>
          </a:p>
          <a:p>
            <a:pPr lvl="1" eaLnBrk="1" hangingPunct="1">
              <a:buFont typeface="Wingdings" charset="2"/>
              <a:buNone/>
            </a:pPr>
            <a:endParaRPr lang="en-US"/>
          </a:p>
          <a:p>
            <a:pPr lvl="1" eaLnBrk="1" hangingPunct="1">
              <a:buFont typeface="Wingdings" charset="2"/>
              <a:buNone/>
            </a:pPr>
            <a:endParaRPr lang="en-US"/>
          </a:p>
          <a:p>
            <a:pPr eaLnBrk="1" hangingPunct="1"/>
            <a:endParaRPr lang="en-US">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Pragmatics</a:t>
            </a:r>
          </a:p>
        </p:txBody>
      </p:sp>
      <p:sp>
        <p:nvSpPr>
          <p:cNvPr id="125955" name="Rectangle 3"/>
          <p:cNvSpPr>
            <a:spLocks noGrp="1" noChangeArrowheads="1"/>
          </p:cNvSpPr>
          <p:nvPr>
            <p:ph type="body" idx="1"/>
          </p:nvPr>
        </p:nvSpPr>
        <p:spPr>
          <a:xfrm>
            <a:off x="1182688" y="2017713"/>
            <a:ext cx="7772400" cy="2630487"/>
          </a:xfrm>
        </p:spPr>
        <p:txBody>
          <a:bodyPr/>
          <a:lstStyle/>
          <a:p>
            <a:pPr eaLnBrk="1" hangingPunct="1">
              <a:lnSpc>
                <a:spcPct val="90000"/>
              </a:lnSpc>
            </a:pPr>
            <a:r>
              <a:rPr lang="en-US">
                <a:ea typeface="ＭＳ Ｐゴシック" charset="-128"/>
                <a:cs typeface="ＭＳ Ｐゴシック" charset="-128"/>
              </a:rPr>
              <a:t>Registers: How we modify conversation when addressing different listeners </a:t>
            </a:r>
          </a:p>
          <a:p>
            <a:pPr lvl="1" eaLnBrk="1" hangingPunct="1">
              <a:lnSpc>
                <a:spcPct val="90000"/>
              </a:lnSpc>
            </a:pPr>
            <a:r>
              <a:rPr lang="en-US"/>
              <a:t>Determine our choice of wording or interpretation based on different contexts and situations</a:t>
            </a:r>
            <a:endParaRPr lang="en-US" sz="1800"/>
          </a:p>
          <a:p>
            <a:pPr lvl="2" eaLnBrk="1" hangingPunct="1">
              <a:lnSpc>
                <a:spcPct val="90000"/>
              </a:lnSpc>
            </a:pPr>
            <a:r>
              <a:rPr lang="en-US"/>
              <a:t>Speech directed at babies, at friends, at bosses, at foreigners</a:t>
            </a:r>
            <a:r>
              <a:rPr lang="en-US" sz="1600"/>
              <a:t> </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Pragmatics</a:t>
            </a:r>
          </a:p>
        </p:txBody>
      </p:sp>
      <p:sp>
        <p:nvSpPr>
          <p:cNvPr id="128003" name="Rectangle 3"/>
          <p:cNvSpPr>
            <a:spLocks noGrp="1" noChangeArrowheads="1"/>
          </p:cNvSpPr>
          <p:nvPr>
            <p:ph type="body" idx="1"/>
          </p:nvPr>
        </p:nvSpPr>
        <p:spPr/>
        <p:txBody>
          <a:bodyPr/>
          <a:lstStyle/>
          <a:p>
            <a:pPr eaLnBrk="1" hangingPunct="1"/>
            <a:r>
              <a:rPr lang="en-US">
                <a:ea typeface="ＭＳ Ｐゴシック" charset="-128"/>
                <a:cs typeface="ＭＳ Ｐゴシック" charset="-128"/>
              </a:rPr>
              <a:t>Conversational implicatures</a:t>
            </a:r>
          </a:p>
          <a:p>
            <a:pPr lvl="1" eaLnBrk="1" hangingPunct="1"/>
            <a:r>
              <a:rPr lang="en-US"/>
              <a:t>Speakers are </a:t>
            </a:r>
            <a:r>
              <a:rPr lang="en-US">
                <a:hlinkClick r:id="rId3"/>
              </a:rPr>
              <a:t>cooperative</a:t>
            </a:r>
            <a:endParaRPr lang="en-US"/>
          </a:p>
          <a:p>
            <a:pPr lvl="2" eaLnBrk="1" hangingPunct="1"/>
            <a:r>
              <a:rPr lang="en-US"/>
              <a:t>Grice’s </a:t>
            </a:r>
            <a:r>
              <a:rPr lang="en-US">
                <a:hlinkClick r:id="rId4"/>
              </a:rPr>
              <a:t>conversational maxims</a:t>
            </a:r>
            <a:endParaRPr lang="en-US"/>
          </a:p>
          <a:p>
            <a:pPr lvl="3" eaLnBrk="1" hangingPunct="1"/>
            <a:r>
              <a:rPr lang="en-US"/>
              <a:t>Quantity: say only as much as is needed</a:t>
            </a:r>
          </a:p>
          <a:p>
            <a:pPr lvl="3" eaLnBrk="1" hangingPunct="1"/>
            <a:r>
              <a:rPr lang="en-US"/>
              <a:t>Quality: say only what you know is true</a:t>
            </a:r>
          </a:p>
          <a:p>
            <a:pPr lvl="3" eaLnBrk="1" hangingPunct="1"/>
            <a:r>
              <a:rPr lang="en-US"/>
              <a:t>Relation: say only relevant things</a:t>
            </a:r>
          </a:p>
          <a:p>
            <a:pPr lvl="3" eaLnBrk="1" hangingPunct="1"/>
            <a:r>
              <a:rPr lang="en-US"/>
              <a:t>Manner: Avoid ambiguity, be as clear as possible </a:t>
            </a:r>
          </a:p>
        </p:txBody>
      </p:sp>
    </p:spTree>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a:t>Psycholinguistics : A brief history</a:t>
            </a:r>
          </a:p>
        </p:txBody>
      </p:sp>
      <p:grpSp>
        <p:nvGrpSpPr>
          <p:cNvPr id="32771" name="Group 3"/>
          <p:cNvGrpSpPr>
            <a:grpSpLocks/>
          </p:cNvGrpSpPr>
          <p:nvPr/>
        </p:nvGrpSpPr>
        <p:grpSpPr bwMode="auto">
          <a:xfrm>
            <a:off x="762000" y="2362200"/>
            <a:ext cx="7696200" cy="625475"/>
            <a:chOff x="480" y="2102"/>
            <a:chExt cx="4848" cy="394"/>
          </a:xfrm>
        </p:grpSpPr>
        <p:sp>
          <p:nvSpPr>
            <p:cNvPr id="32779"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0"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1"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2"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3"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4"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5"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6"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7"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8"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89"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90"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91"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792"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32793"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32794"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32795"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32796"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32797"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32798"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32799"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32800"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32772" name="AutoShape 26"/>
          <p:cNvSpPr>
            <a:spLocks/>
          </p:cNvSpPr>
          <p:nvPr/>
        </p:nvSpPr>
        <p:spPr bwMode="auto">
          <a:xfrm>
            <a:off x="2286000" y="3616325"/>
            <a:ext cx="5486400" cy="528638"/>
          </a:xfrm>
          <a:prstGeom prst="callout2">
            <a:avLst>
              <a:gd name="adj1" fmla="val 21620"/>
              <a:gd name="adj2" fmla="val -1389"/>
              <a:gd name="adj3" fmla="val 21620"/>
              <a:gd name="adj4" fmla="val -16088"/>
              <a:gd name="adj5" fmla="val -92194"/>
              <a:gd name="adj6" fmla="val -31366"/>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 (</a:t>
            </a:r>
            <a:r>
              <a:rPr lang="en-US" sz="2800" i="1"/>
              <a:t>1800</a:t>
            </a:r>
            <a:r>
              <a:rPr lang="en-US" sz="2800"/>
              <a:t>s):</a:t>
            </a:r>
            <a:endParaRPr lang="en-US"/>
          </a:p>
        </p:txBody>
      </p:sp>
      <p:grpSp>
        <p:nvGrpSpPr>
          <p:cNvPr id="32773" name="Group 27"/>
          <p:cNvGrpSpPr>
            <a:grpSpLocks/>
          </p:cNvGrpSpPr>
          <p:nvPr/>
        </p:nvGrpSpPr>
        <p:grpSpPr bwMode="auto">
          <a:xfrm>
            <a:off x="2270125" y="4114800"/>
            <a:ext cx="5502275" cy="1828800"/>
            <a:chOff x="1430" y="2592"/>
            <a:chExt cx="3466" cy="1152"/>
          </a:xfrm>
        </p:grpSpPr>
        <p:sp>
          <p:nvSpPr>
            <p:cNvPr id="32777" name="Rectangle 28"/>
            <p:cNvSpPr>
              <a:spLocks noChangeArrowheads="1"/>
            </p:cNvSpPr>
            <p:nvPr/>
          </p:nvSpPr>
          <p:spPr bwMode="auto">
            <a:xfrm>
              <a:off x="1440" y="2592"/>
              <a:ext cx="3456" cy="1152"/>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32778" name="Text Box 29"/>
            <p:cNvSpPr txBox="1">
              <a:spLocks noChangeArrowheads="1"/>
            </p:cNvSpPr>
            <p:nvPr/>
          </p:nvSpPr>
          <p:spPr bwMode="auto">
            <a:xfrm>
              <a:off x="1430" y="2618"/>
              <a:ext cx="3236" cy="864"/>
            </a:xfrm>
            <a:prstGeom prst="rect">
              <a:avLst/>
            </a:prstGeom>
            <a:noFill/>
            <a:ln w="9525">
              <a:noFill/>
              <a:miter lim="800000"/>
              <a:headEnd/>
              <a:tailEnd/>
            </a:ln>
          </p:spPr>
          <p:txBody>
            <a:bodyPr wrap="none">
              <a:prstTxWarp prst="textNoShape">
                <a:avLst/>
              </a:prstTxWarp>
              <a:spAutoFit/>
            </a:bodyPr>
            <a:lstStyle/>
            <a:p>
              <a:r>
                <a:rPr lang="en-US">
                  <a:solidFill>
                    <a:srgbClr val="000000"/>
                  </a:solidFill>
                  <a:latin typeface="Times New Roman" charset="0"/>
                </a:rPr>
                <a:t>Philosophers of Language:</a:t>
              </a:r>
            </a:p>
            <a:p>
              <a:pPr lvl="1">
                <a:buFontTx/>
                <a:buChar char="•"/>
              </a:pPr>
              <a:r>
                <a:rPr lang="en-US" sz="1800">
                  <a:solidFill>
                    <a:srgbClr val="000000"/>
                  </a:solidFill>
                  <a:latin typeface="Times New Roman" charset="0"/>
                </a:rPr>
                <a:t> </a:t>
              </a:r>
              <a:r>
                <a:rPr lang="en-US" sz="2000">
                  <a:solidFill>
                    <a:srgbClr val="000000"/>
                  </a:solidFill>
                  <a:latin typeface="Times New Roman" charset="0"/>
                </a:rPr>
                <a:t>Wittgenstein: underlying logic of language</a:t>
              </a:r>
            </a:p>
            <a:p>
              <a:pPr lvl="1">
                <a:buFontTx/>
                <a:buChar char="•"/>
              </a:pPr>
              <a:r>
                <a:rPr lang="en-US" sz="2000">
                  <a:solidFill>
                    <a:srgbClr val="000000"/>
                  </a:solidFill>
                  <a:latin typeface="Times New Roman" charset="0"/>
                </a:rPr>
                <a:t> Russell: reference and</a:t>
              </a:r>
              <a:r>
                <a:rPr lang="en-US" sz="1600">
                  <a:solidFill>
                    <a:srgbClr val="000000"/>
                  </a:solidFill>
                  <a:latin typeface="Times New Roman" charset="0"/>
                </a:rPr>
                <a:t> </a:t>
              </a:r>
              <a:r>
                <a:rPr lang="en-US" sz="2000">
                  <a:solidFill>
                    <a:srgbClr val="000000"/>
                  </a:solidFill>
                  <a:latin typeface="Times New Roman" charset="0"/>
                </a:rPr>
                <a:t>language universals</a:t>
              </a:r>
            </a:p>
            <a:p>
              <a:pPr lvl="1">
                <a:buFontTx/>
                <a:buChar char="•"/>
              </a:pPr>
              <a:r>
                <a:rPr lang="en-US" sz="2000">
                  <a:solidFill>
                    <a:srgbClr val="000000"/>
                  </a:solidFill>
                  <a:latin typeface="Times New Roman" charset="0"/>
                </a:rPr>
                <a:t> Frege: sense and reference (meaning)</a:t>
              </a:r>
            </a:p>
          </p:txBody>
        </p:sp>
      </p:grpSp>
      <p:pic>
        <p:nvPicPr>
          <p:cNvPr id="32774" name="Picture 30"/>
          <p:cNvPicPr>
            <a:picLocks noChangeAspect="1" noChangeArrowheads="1"/>
          </p:cNvPicPr>
          <p:nvPr/>
        </p:nvPicPr>
        <p:blipFill>
          <a:blip r:embed="rId3"/>
          <a:srcRect/>
          <a:stretch>
            <a:fillRect/>
          </a:stretch>
        </p:blipFill>
        <p:spPr bwMode="auto">
          <a:xfrm>
            <a:off x="228600" y="4267200"/>
            <a:ext cx="722313" cy="914400"/>
          </a:xfrm>
          <a:prstGeom prst="rect">
            <a:avLst/>
          </a:prstGeom>
          <a:noFill/>
          <a:ln w="9525">
            <a:noFill/>
            <a:miter lim="800000"/>
            <a:headEnd/>
            <a:tailEnd/>
          </a:ln>
        </p:spPr>
      </p:pic>
      <p:pic>
        <p:nvPicPr>
          <p:cNvPr id="32775" name="Picture 31"/>
          <p:cNvPicPr>
            <a:picLocks noChangeAspect="1" noChangeArrowheads="1"/>
          </p:cNvPicPr>
          <p:nvPr/>
        </p:nvPicPr>
        <p:blipFill>
          <a:blip r:embed="rId4"/>
          <a:srcRect/>
          <a:stretch>
            <a:fillRect/>
          </a:stretch>
        </p:blipFill>
        <p:spPr bwMode="auto">
          <a:xfrm>
            <a:off x="957263" y="4205288"/>
            <a:ext cx="649287" cy="966787"/>
          </a:xfrm>
          <a:prstGeom prst="rect">
            <a:avLst/>
          </a:prstGeom>
          <a:noFill/>
          <a:ln w="9525">
            <a:noFill/>
            <a:miter lim="800000"/>
            <a:headEnd/>
            <a:tailEnd/>
          </a:ln>
        </p:spPr>
      </p:pic>
      <p:pic>
        <p:nvPicPr>
          <p:cNvPr id="32776" name="Picture 32"/>
          <p:cNvPicPr>
            <a:picLocks noChangeAspect="1" noChangeArrowheads="1"/>
          </p:cNvPicPr>
          <p:nvPr/>
        </p:nvPicPr>
        <p:blipFill>
          <a:blip r:embed="rId5"/>
          <a:srcRect/>
          <a:stretch>
            <a:fillRect/>
          </a:stretch>
        </p:blipFill>
        <p:spPr bwMode="auto">
          <a:xfrm>
            <a:off x="1600200" y="4191000"/>
            <a:ext cx="677863" cy="97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Pragmatics</a:t>
            </a:r>
          </a:p>
        </p:txBody>
      </p:sp>
      <p:sp>
        <p:nvSpPr>
          <p:cNvPr id="130051" name="Rectangle 3"/>
          <p:cNvSpPr>
            <a:spLocks noGrp="1" noChangeArrowheads="1"/>
          </p:cNvSpPr>
          <p:nvPr>
            <p:ph type="body" idx="1"/>
          </p:nvPr>
        </p:nvSpPr>
        <p:spPr>
          <a:xfrm>
            <a:off x="1182688" y="2017713"/>
            <a:ext cx="7772400" cy="3468687"/>
          </a:xfrm>
        </p:spPr>
        <p:txBody>
          <a:bodyPr/>
          <a:lstStyle/>
          <a:p>
            <a:pPr eaLnBrk="1" hangingPunct="1">
              <a:lnSpc>
                <a:spcPct val="90000"/>
              </a:lnSpc>
            </a:pPr>
            <a:r>
              <a:rPr lang="en-US" sz="2400">
                <a:ea typeface="ＭＳ Ｐゴシック" charset="-128"/>
                <a:cs typeface="ＭＳ Ｐゴシック" charset="-128"/>
              </a:rPr>
              <a:t>Speech acts:  How language is used to accomplish various ends</a:t>
            </a:r>
          </a:p>
          <a:p>
            <a:pPr lvl="1" eaLnBrk="1" hangingPunct="1">
              <a:lnSpc>
                <a:spcPct val="90000"/>
              </a:lnSpc>
            </a:pPr>
            <a:r>
              <a:rPr lang="en-US" sz="2000"/>
              <a:t>Direct speech acts</a:t>
            </a:r>
          </a:p>
          <a:p>
            <a:pPr lvl="2" eaLnBrk="1" hangingPunct="1">
              <a:lnSpc>
                <a:spcPct val="90000"/>
              </a:lnSpc>
            </a:pPr>
            <a:r>
              <a:rPr lang="en-US" sz="1800"/>
              <a:t>Open the window please.</a:t>
            </a:r>
          </a:p>
          <a:p>
            <a:pPr lvl="2" eaLnBrk="1" hangingPunct="1">
              <a:lnSpc>
                <a:spcPct val="90000"/>
              </a:lnSpc>
            </a:pPr>
            <a:r>
              <a:rPr lang="en-US" sz="1800"/>
              <a:t>Clean up your room!</a:t>
            </a:r>
          </a:p>
          <a:p>
            <a:pPr lvl="1" eaLnBrk="1" hangingPunct="1">
              <a:lnSpc>
                <a:spcPct val="90000"/>
              </a:lnSpc>
            </a:pPr>
            <a:r>
              <a:rPr lang="en-US" sz="2000"/>
              <a:t>Indirect speech acts</a:t>
            </a:r>
          </a:p>
          <a:p>
            <a:pPr lvl="2" eaLnBrk="1" hangingPunct="1">
              <a:lnSpc>
                <a:spcPct val="90000"/>
              </a:lnSpc>
            </a:pPr>
            <a:r>
              <a:rPr lang="en-US" sz="1800"/>
              <a:t>“It is hot in here”</a:t>
            </a:r>
          </a:p>
          <a:p>
            <a:pPr lvl="2" eaLnBrk="1" hangingPunct="1">
              <a:lnSpc>
                <a:spcPct val="90000"/>
              </a:lnSpc>
            </a:pPr>
            <a:r>
              <a:rPr lang="en-US" sz="1800"/>
              <a:t>“Your room is a complete mess!”</a:t>
            </a:r>
          </a:p>
          <a:p>
            <a:pPr lvl="1" eaLnBrk="1" hangingPunct="1">
              <a:lnSpc>
                <a:spcPct val="90000"/>
              </a:lnSpc>
            </a:pPr>
            <a:r>
              <a:rPr lang="en-US" sz="2000"/>
              <a:t>Non-literal language use</a:t>
            </a:r>
          </a:p>
          <a:p>
            <a:pPr lvl="2" eaLnBrk="1" hangingPunct="1">
              <a:lnSpc>
                <a:spcPct val="90000"/>
              </a:lnSpc>
            </a:pPr>
            <a:r>
              <a:rPr lang="en-US" sz="1800"/>
              <a:t>e.g., Metaphors and idioms</a:t>
            </a:r>
          </a:p>
        </p:txBody>
      </p:sp>
      <p:pic>
        <p:nvPicPr>
          <p:cNvPr id="130052" name="Picture 4"/>
          <p:cNvPicPr>
            <a:picLocks noChangeAspect="1" noChangeArrowheads="1"/>
          </p:cNvPicPr>
          <p:nvPr/>
        </p:nvPicPr>
        <p:blipFill>
          <a:blip r:embed="rId3"/>
          <a:srcRect t="20055"/>
          <a:stretch>
            <a:fillRect/>
          </a:stretch>
        </p:blipFill>
        <p:spPr bwMode="auto">
          <a:xfrm>
            <a:off x="5562600" y="4419600"/>
            <a:ext cx="3429000" cy="1787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Language is complex</a:t>
            </a:r>
          </a:p>
        </p:txBody>
      </p:sp>
      <p:sp>
        <p:nvSpPr>
          <p:cNvPr id="136195" name="Rectangle 3"/>
          <p:cNvSpPr>
            <a:spLocks noGrp="1" noChangeArrowheads="1"/>
          </p:cNvSpPr>
          <p:nvPr>
            <p:ph type="body" idx="1"/>
          </p:nvPr>
        </p:nvSpPr>
        <p:spPr>
          <a:xfrm>
            <a:off x="1182688" y="2017713"/>
            <a:ext cx="6894512" cy="1411287"/>
          </a:xfrm>
        </p:spPr>
        <p:txBody>
          <a:bodyPr/>
          <a:lstStyle/>
          <a:p>
            <a:pPr eaLnBrk="1" hangingPunct="1"/>
            <a:r>
              <a:rPr lang="en-US">
                <a:ea typeface="ＭＳ Ｐゴシック" charset="-128"/>
                <a:cs typeface="ＭＳ Ｐゴシック" charset="-128"/>
              </a:rPr>
              <a:t>Even though it feels simple to produce and understand language, it is a very complex behavior </a:t>
            </a:r>
          </a:p>
        </p:txBody>
      </p:sp>
      <p:grpSp>
        <p:nvGrpSpPr>
          <p:cNvPr id="2" name="Group 6"/>
          <p:cNvGrpSpPr>
            <a:grpSpLocks/>
          </p:cNvGrpSpPr>
          <p:nvPr/>
        </p:nvGrpSpPr>
        <p:grpSpPr bwMode="auto">
          <a:xfrm>
            <a:off x="1371600" y="3190875"/>
            <a:ext cx="5562600" cy="2676525"/>
            <a:chOff x="3048000" y="2283023"/>
            <a:chExt cx="5562600" cy="2675931"/>
          </a:xfrm>
        </p:grpSpPr>
        <p:sp>
          <p:nvSpPr>
            <p:cNvPr id="136197" name="TextBox 7"/>
            <p:cNvSpPr txBox="1">
              <a:spLocks noChangeArrowheads="1"/>
            </p:cNvSpPr>
            <p:nvPr/>
          </p:nvSpPr>
          <p:spPr bwMode="auto">
            <a:xfrm>
              <a:off x="6629400" y="2283023"/>
              <a:ext cx="832680" cy="307777"/>
            </a:xfrm>
            <a:prstGeom prst="rect">
              <a:avLst/>
            </a:prstGeom>
            <a:noFill/>
            <a:ln w="9525">
              <a:noFill/>
              <a:miter lim="800000"/>
              <a:headEnd/>
              <a:tailEnd/>
            </a:ln>
          </p:spPr>
          <p:txBody>
            <a:bodyPr wrap="none">
              <a:prstTxWarp prst="textNoShape">
                <a:avLst/>
              </a:prstTxWarp>
              <a:spAutoFit/>
            </a:bodyPr>
            <a:lstStyle/>
            <a:p>
              <a:r>
                <a:rPr lang="en-US" sz="1400"/>
                <a:t>language</a:t>
              </a:r>
            </a:p>
          </p:txBody>
        </p:sp>
        <p:sp>
          <p:nvSpPr>
            <p:cNvPr id="136198" name="TextBox 8"/>
            <p:cNvSpPr txBox="1">
              <a:spLocks noChangeArrowheads="1"/>
            </p:cNvSpPr>
            <p:nvPr/>
          </p:nvSpPr>
          <p:spPr bwMode="auto">
            <a:xfrm>
              <a:off x="5410200" y="3048000"/>
              <a:ext cx="812780" cy="307777"/>
            </a:xfrm>
            <a:prstGeom prst="rect">
              <a:avLst/>
            </a:prstGeom>
            <a:noFill/>
            <a:ln w="9525">
              <a:noFill/>
              <a:miter lim="800000"/>
              <a:headEnd/>
              <a:tailEnd/>
            </a:ln>
          </p:spPr>
          <p:txBody>
            <a:bodyPr wrap="none">
              <a:prstTxWarp prst="textNoShape">
                <a:avLst/>
              </a:prstTxWarp>
              <a:spAutoFit/>
            </a:bodyPr>
            <a:lstStyle/>
            <a:p>
              <a:r>
                <a:rPr lang="en-US" sz="1400"/>
                <a:t>structure</a:t>
              </a:r>
            </a:p>
          </p:txBody>
        </p:sp>
        <p:sp>
          <p:nvSpPr>
            <p:cNvPr id="136199" name="TextBox 9"/>
            <p:cNvSpPr txBox="1">
              <a:spLocks noChangeArrowheads="1"/>
            </p:cNvSpPr>
            <p:nvPr/>
          </p:nvSpPr>
          <p:spPr bwMode="auto">
            <a:xfrm>
              <a:off x="6705600" y="3045023"/>
              <a:ext cx="972329" cy="307777"/>
            </a:xfrm>
            <a:prstGeom prst="rect">
              <a:avLst/>
            </a:prstGeom>
            <a:noFill/>
            <a:ln w="9525">
              <a:noFill/>
              <a:miter lim="800000"/>
              <a:headEnd/>
              <a:tailEnd/>
            </a:ln>
          </p:spPr>
          <p:txBody>
            <a:bodyPr wrap="none">
              <a:prstTxWarp prst="textNoShape">
                <a:avLst/>
              </a:prstTxWarp>
              <a:spAutoFit/>
            </a:bodyPr>
            <a:lstStyle/>
            <a:p>
              <a:r>
                <a:rPr lang="en-US" sz="1400"/>
                <a:t>pragmatics</a:t>
              </a:r>
            </a:p>
          </p:txBody>
        </p:sp>
        <p:sp>
          <p:nvSpPr>
            <p:cNvPr id="136200" name="TextBox 10"/>
            <p:cNvSpPr txBox="1">
              <a:spLocks noChangeArrowheads="1"/>
            </p:cNvSpPr>
            <p:nvPr/>
          </p:nvSpPr>
          <p:spPr bwMode="auto">
            <a:xfrm>
              <a:off x="8186611" y="3045023"/>
              <a:ext cx="423989" cy="307777"/>
            </a:xfrm>
            <a:prstGeom prst="rect">
              <a:avLst/>
            </a:prstGeom>
            <a:noFill/>
            <a:ln w="9525">
              <a:noFill/>
              <a:miter lim="800000"/>
              <a:headEnd/>
              <a:tailEnd/>
            </a:ln>
          </p:spPr>
          <p:txBody>
            <a:bodyPr wrap="none">
              <a:prstTxWarp prst="textNoShape">
                <a:avLst/>
              </a:prstTxWarp>
              <a:spAutoFit/>
            </a:bodyPr>
            <a:lstStyle/>
            <a:p>
              <a:r>
                <a:rPr lang="en-US" sz="1400"/>
                <a:t>use</a:t>
              </a:r>
            </a:p>
          </p:txBody>
        </p:sp>
        <p:sp>
          <p:nvSpPr>
            <p:cNvPr id="136201" name="TextBox 11"/>
            <p:cNvSpPr txBox="1">
              <a:spLocks noChangeArrowheads="1"/>
            </p:cNvSpPr>
            <p:nvPr/>
          </p:nvSpPr>
          <p:spPr bwMode="auto">
            <a:xfrm>
              <a:off x="5409709" y="3810000"/>
              <a:ext cx="838691" cy="307777"/>
            </a:xfrm>
            <a:prstGeom prst="rect">
              <a:avLst/>
            </a:prstGeom>
            <a:noFill/>
            <a:ln w="9525">
              <a:noFill/>
              <a:miter lim="800000"/>
              <a:headEnd/>
              <a:tailEnd/>
            </a:ln>
          </p:spPr>
          <p:txBody>
            <a:bodyPr wrap="none">
              <a:prstTxWarp prst="textNoShape">
                <a:avLst/>
              </a:prstTxWarp>
              <a:spAutoFit/>
            </a:bodyPr>
            <a:lstStyle/>
            <a:p>
              <a:r>
                <a:rPr lang="en-US" sz="1400"/>
                <a:t>grammar</a:t>
              </a:r>
            </a:p>
          </p:txBody>
        </p:sp>
        <p:sp>
          <p:nvSpPr>
            <p:cNvPr id="136202" name="TextBox 12"/>
            <p:cNvSpPr txBox="1">
              <a:spLocks noChangeArrowheads="1"/>
            </p:cNvSpPr>
            <p:nvPr/>
          </p:nvSpPr>
          <p:spPr bwMode="auto">
            <a:xfrm>
              <a:off x="7217384" y="3820180"/>
              <a:ext cx="1012216" cy="523220"/>
            </a:xfrm>
            <a:prstGeom prst="rect">
              <a:avLst/>
            </a:prstGeom>
            <a:noFill/>
            <a:ln w="9525">
              <a:noFill/>
              <a:miter lim="800000"/>
              <a:headEnd/>
              <a:tailEnd/>
            </a:ln>
          </p:spPr>
          <p:txBody>
            <a:bodyPr wrap="none">
              <a:prstTxWarp prst="textNoShape">
                <a:avLst/>
              </a:prstTxWarp>
              <a:spAutoFit/>
            </a:bodyPr>
            <a:lstStyle/>
            <a:p>
              <a:pPr algn="ctr"/>
              <a:r>
                <a:rPr lang="en-US" sz="1400"/>
                <a:t>meaning</a:t>
              </a:r>
            </a:p>
            <a:p>
              <a:pPr algn="ctr"/>
              <a:r>
                <a:rPr lang="en-US" sz="1400"/>
                <a:t>(semantics)</a:t>
              </a:r>
            </a:p>
          </p:txBody>
        </p:sp>
        <p:sp>
          <p:nvSpPr>
            <p:cNvPr id="136203" name="TextBox 13"/>
            <p:cNvSpPr txBox="1">
              <a:spLocks noChangeArrowheads="1"/>
            </p:cNvSpPr>
            <p:nvPr/>
          </p:nvSpPr>
          <p:spPr bwMode="auto">
            <a:xfrm>
              <a:off x="3505200" y="3810000"/>
              <a:ext cx="1095172" cy="523220"/>
            </a:xfrm>
            <a:prstGeom prst="rect">
              <a:avLst/>
            </a:prstGeom>
            <a:noFill/>
            <a:ln w="9525">
              <a:noFill/>
              <a:miter lim="800000"/>
              <a:headEnd/>
              <a:tailEnd/>
            </a:ln>
          </p:spPr>
          <p:txBody>
            <a:bodyPr wrap="none">
              <a:prstTxWarp prst="textNoShape">
                <a:avLst/>
              </a:prstTxWarp>
              <a:spAutoFit/>
            </a:bodyPr>
            <a:lstStyle/>
            <a:p>
              <a:pPr algn="ctr"/>
              <a:r>
                <a:rPr lang="en-US" sz="1400"/>
                <a:t>medium of</a:t>
              </a:r>
            </a:p>
            <a:p>
              <a:pPr algn="ctr"/>
              <a:r>
                <a:rPr lang="en-US" sz="1400"/>
                <a:t>transmission</a:t>
              </a:r>
            </a:p>
          </p:txBody>
        </p:sp>
        <p:sp>
          <p:nvSpPr>
            <p:cNvPr id="136204" name="TextBox 14"/>
            <p:cNvSpPr txBox="1">
              <a:spLocks noChangeArrowheads="1"/>
            </p:cNvSpPr>
            <p:nvPr/>
          </p:nvSpPr>
          <p:spPr bwMode="auto">
            <a:xfrm>
              <a:off x="3048000" y="4648200"/>
              <a:ext cx="872742" cy="307777"/>
            </a:xfrm>
            <a:prstGeom prst="rect">
              <a:avLst/>
            </a:prstGeom>
            <a:noFill/>
            <a:ln w="9525">
              <a:noFill/>
              <a:miter lim="800000"/>
              <a:headEnd/>
              <a:tailEnd/>
            </a:ln>
          </p:spPr>
          <p:txBody>
            <a:bodyPr wrap="none">
              <a:prstTxWarp prst="textNoShape">
                <a:avLst/>
              </a:prstTxWarp>
              <a:spAutoFit/>
            </a:bodyPr>
            <a:lstStyle/>
            <a:p>
              <a:r>
                <a:rPr lang="en-US" sz="1400"/>
                <a:t>phonetics</a:t>
              </a:r>
            </a:p>
          </p:txBody>
        </p:sp>
        <p:sp>
          <p:nvSpPr>
            <p:cNvPr id="136205" name="TextBox 15"/>
            <p:cNvSpPr txBox="1">
              <a:spLocks noChangeArrowheads="1"/>
            </p:cNvSpPr>
            <p:nvPr/>
          </p:nvSpPr>
          <p:spPr bwMode="auto">
            <a:xfrm>
              <a:off x="4075093" y="4648200"/>
              <a:ext cx="954107" cy="307777"/>
            </a:xfrm>
            <a:prstGeom prst="rect">
              <a:avLst/>
            </a:prstGeom>
            <a:noFill/>
            <a:ln w="9525">
              <a:noFill/>
              <a:miter lim="800000"/>
              <a:headEnd/>
              <a:tailEnd/>
            </a:ln>
          </p:spPr>
          <p:txBody>
            <a:bodyPr wrap="none">
              <a:prstTxWarp prst="textNoShape">
                <a:avLst/>
              </a:prstTxWarp>
              <a:spAutoFit/>
            </a:bodyPr>
            <a:lstStyle/>
            <a:p>
              <a:r>
                <a:rPr lang="en-US" sz="1400"/>
                <a:t>phonology</a:t>
              </a:r>
            </a:p>
          </p:txBody>
        </p:sp>
        <p:sp>
          <p:nvSpPr>
            <p:cNvPr id="136206" name="TextBox 16"/>
            <p:cNvSpPr txBox="1">
              <a:spLocks noChangeArrowheads="1"/>
            </p:cNvSpPr>
            <p:nvPr/>
          </p:nvSpPr>
          <p:spPr bwMode="auto">
            <a:xfrm>
              <a:off x="4953000" y="4648200"/>
              <a:ext cx="1062360" cy="307777"/>
            </a:xfrm>
            <a:prstGeom prst="rect">
              <a:avLst/>
            </a:prstGeom>
            <a:noFill/>
            <a:ln w="9525">
              <a:noFill/>
              <a:miter lim="800000"/>
              <a:headEnd/>
              <a:tailEnd/>
            </a:ln>
          </p:spPr>
          <p:txBody>
            <a:bodyPr wrap="none">
              <a:prstTxWarp prst="textNoShape">
                <a:avLst/>
              </a:prstTxWarp>
              <a:spAutoFit/>
            </a:bodyPr>
            <a:lstStyle/>
            <a:p>
              <a:r>
                <a:rPr lang="en-US" sz="1400"/>
                <a:t>morphology</a:t>
              </a:r>
            </a:p>
          </p:txBody>
        </p:sp>
        <p:sp>
          <p:nvSpPr>
            <p:cNvPr id="136207" name="TextBox 17"/>
            <p:cNvSpPr txBox="1">
              <a:spLocks noChangeArrowheads="1"/>
            </p:cNvSpPr>
            <p:nvPr/>
          </p:nvSpPr>
          <p:spPr bwMode="auto">
            <a:xfrm>
              <a:off x="5943600" y="4651177"/>
              <a:ext cx="659155" cy="307777"/>
            </a:xfrm>
            <a:prstGeom prst="rect">
              <a:avLst/>
            </a:prstGeom>
            <a:noFill/>
            <a:ln w="9525">
              <a:noFill/>
              <a:miter lim="800000"/>
              <a:headEnd/>
              <a:tailEnd/>
            </a:ln>
          </p:spPr>
          <p:txBody>
            <a:bodyPr wrap="none">
              <a:prstTxWarp prst="textNoShape">
                <a:avLst/>
              </a:prstTxWarp>
              <a:spAutoFit/>
            </a:bodyPr>
            <a:lstStyle/>
            <a:p>
              <a:r>
                <a:rPr lang="en-US" sz="1400"/>
                <a:t>syntax</a:t>
              </a:r>
            </a:p>
          </p:txBody>
        </p:sp>
        <p:sp>
          <p:nvSpPr>
            <p:cNvPr id="136208" name="TextBox 18"/>
            <p:cNvSpPr txBox="1">
              <a:spLocks noChangeArrowheads="1"/>
            </p:cNvSpPr>
            <p:nvPr/>
          </p:nvSpPr>
          <p:spPr bwMode="auto">
            <a:xfrm>
              <a:off x="7010400" y="4648200"/>
              <a:ext cx="713106" cy="307777"/>
            </a:xfrm>
            <a:prstGeom prst="rect">
              <a:avLst/>
            </a:prstGeom>
            <a:noFill/>
            <a:ln w="9525">
              <a:noFill/>
              <a:miter lim="800000"/>
              <a:headEnd/>
              <a:tailEnd/>
            </a:ln>
          </p:spPr>
          <p:txBody>
            <a:bodyPr wrap="none">
              <a:prstTxWarp prst="textNoShape">
                <a:avLst/>
              </a:prstTxWarp>
              <a:spAutoFit/>
            </a:bodyPr>
            <a:lstStyle/>
            <a:p>
              <a:r>
                <a:rPr lang="en-US" sz="1400"/>
                <a:t>lexicon</a:t>
              </a:r>
            </a:p>
          </p:txBody>
        </p:sp>
        <p:sp>
          <p:nvSpPr>
            <p:cNvPr id="136209" name="TextBox 19"/>
            <p:cNvSpPr txBox="1">
              <a:spLocks noChangeArrowheads="1"/>
            </p:cNvSpPr>
            <p:nvPr/>
          </p:nvSpPr>
          <p:spPr bwMode="auto">
            <a:xfrm>
              <a:off x="7696200" y="4648200"/>
              <a:ext cx="862749" cy="307777"/>
            </a:xfrm>
            <a:prstGeom prst="rect">
              <a:avLst/>
            </a:prstGeom>
            <a:noFill/>
            <a:ln w="9525">
              <a:noFill/>
              <a:miter lim="800000"/>
              <a:headEnd/>
              <a:tailEnd/>
            </a:ln>
          </p:spPr>
          <p:txBody>
            <a:bodyPr wrap="none">
              <a:prstTxWarp prst="textNoShape">
                <a:avLst/>
              </a:prstTxWarp>
              <a:spAutoFit/>
            </a:bodyPr>
            <a:lstStyle/>
            <a:p>
              <a:r>
                <a:rPr lang="en-US" sz="1400"/>
                <a:t>discourse</a:t>
              </a:r>
            </a:p>
          </p:txBody>
        </p:sp>
        <p:cxnSp>
          <p:nvCxnSpPr>
            <p:cNvPr id="136210" name="Straight Connector 20"/>
            <p:cNvCxnSpPr>
              <a:cxnSpLocks noChangeShapeType="1"/>
              <a:stCxn id="136197" idx="2"/>
              <a:endCxn id="136198" idx="0"/>
            </p:cNvCxnSpPr>
            <p:nvPr/>
          </p:nvCxnSpPr>
          <p:spPr bwMode="auto">
            <a:xfrm rot="5400000">
              <a:off x="6202565" y="2204825"/>
              <a:ext cx="457200" cy="1229150"/>
            </a:xfrm>
            <a:prstGeom prst="line">
              <a:avLst/>
            </a:prstGeom>
            <a:noFill/>
            <a:ln w="9525">
              <a:solidFill>
                <a:schemeClr val="tx1"/>
              </a:solidFill>
              <a:round/>
              <a:headEnd/>
              <a:tailEnd/>
            </a:ln>
          </p:spPr>
        </p:cxnSp>
        <p:cxnSp>
          <p:nvCxnSpPr>
            <p:cNvPr id="136211" name="Straight Connector 21"/>
            <p:cNvCxnSpPr>
              <a:cxnSpLocks noChangeShapeType="1"/>
              <a:stCxn id="136197" idx="2"/>
              <a:endCxn id="136200" idx="0"/>
            </p:cNvCxnSpPr>
            <p:nvPr/>
          </p:nvCxnSpPr>
          <p:spPr bwMode="auto">
            <a:xfrm rot="16200000" flipH="1">
              <a:off x="7495062" y="2141478"/>
              <a:ext cx="454223" cy="1352866"/>
            </a:xfrm>
            <a:prstGeom prst="line">
              <a:avLst/>
            </a:prstGeom>
            <a:noFill/>
            <a:ln w="9525">
              <a:solidFill>
                <a:schemeClr val="tx1"/>
              </a:solidFill>
              <a:round/>
              <a:headEnd/>
              <a:tailEnd/>
            </a:ln>
          </p:spPr>
        </p:cxnSp>
        <p:cxnSp>
          <p:nvCxnSpPr>
            <p:cNvPr id="136212" name="Straight Connector 22"/>
            <p:cNvCxnSpPr>
              <a:cxnSpLocks noChangeShapeType="1"/>
              <a:stCxn id="136199" idx="1"/>
              <a:endCxn id="136198" idx="3"/>
            </p:cNvCxnSpPr>
            <p:nvPr/>
          </p:nvCxnSpPr>
          <p:spPr bwMode="auto">
            <a:xfrm rot="10800000" flipV="1">
              <a:off x="6222980" y="3198911"/>
              <a:ext cx="482620" cy="2977"/>
            </a:xfrm>
            <a:prstGeom prst="line">
              <a:avLst/>
            </a:prstGeom>
            <a:noFill/>
            <a:ln w="9525">
              <a:solidFill>
                <a:schemeClr val="tx1"/>
              </a:solidFill>
              <a:prstDash val="sysDot"/>
              <a:round/>
              <a:headEnd/>
              <a:tailEnd type="stealth" w="med" len="med"/>
            </a:ln>
          </p:spPr>
        </p:cxnSp>
        <p:cxnSp>
          <p:nvCxnSpPr>
            <p:cNvPr id="136213" name="Straight Connector 23"/>
            <p:cNvCxnSpPr>
              <a:cxnSpLocks noChangeShapeType="1"/>
              <a:stCxn id="136199" idx="3"/>
              <a:endCxn id="136200" idx="1"/>
            </p:cNvCxnSpPr>
            <p:nvPr/>
          </p:nvCxnSpPr>
          <p:spPr bwMode="auto">
            <a:xfrm>
              <a:off x="7677929" y="3198912"/>
              <a:ext cx="508682" cy="1588"/>
            </a:xfrm>
            <a:prstGeom prst="line">
              <a:avLst/>
            </a:prstGeom>
            <a:noFill/>
            <a:ln w="9525">
              <a:solidFill>
                <a:schemeClr val="tx1"/>
              </a:solidFill>
              <a:prstDash val="sysDot"/>
              <a:round/>
              <a:headEnd/>
              <a:tailEnd type="stealth" w="med" len="med"/>
            </a:ln>
          </p:spPr>
        </p:cxnSp>
        <p:cxnSp>
          <p:nvCxnSpPr>
            <p:cNvPr id="136214" name="Straight Connector 24"/>
            <p:cNvCxnSpPr>
              <a:cxnSpLocks noChangeShapeType="1"/>
              <a:stCxn id="136198" idx="2"/>
              <a:endCxn id="136203" idx="0"/>
            </p:cNvCxnSpPr>
            <p:nvPr/>
          </p:nvCxnSpPr>
          <p:spPr bwMode="auto">
            <a:xfrm rot="5400000">
              <a:off x="4707577" y="2700986"/>
              <a:ext cx="454223" cy="1763804"/>
            </a:xfrm>
            <a:prstGeom prst="line">
              <a:avLst/>
            </a:prstGeom>
            <a:noFill/>
            <a:ln w="9525">
              <a:solidFill>
                <a:schemeClr val="tx1"/>
              </a:solidFill>
              <a:round/>
              <a:headEnd/>
              <a:tailEnd/>
            </a:ln>
          </p:spPr>
        </p:cxnSp>
        <p:cxnSp>
          <p:nvCxnSpPr>
            <p:cNvPr id="136215" name="Straight Connector 25"/>
            <p:cNvCxnSpPr>
              <a:cxnSpLocks noChangeShapeType="1"/>
              <a:stCxn id="136198" idx="2"/>
              <a:endCxn id="136202" idx="0"/>
            </p:cNvCxnSpPr>
            <p:nvPr/>
          </p:nvCxnSpPr>
          <p:spPr bwMode="auto">
            <a:xfrm rot="16200000" flipH="1">
              <a:off x="6537840" y="2634527"/>
              <a:ext cx="464403" cy="1906902"/>
            </a:xfrm>
            <a:prstGeom prst="line">
              <a:avLst/>
            </a:prstGeom>
            <a:noFill/>
            <a:ln w="9525">
              <a:solidFill>
                <a:schemeClr val="tx1"/>
              </a:solidFill>
              <a:round/>
              <a:headEnd/>
              <a:tailEnd/>
            </a:ln>
          </p:spPr>
        </p:cxnSp>
        <p:cxnSp>
          <p:nvCxnSpPr>
            <p:cNvPr id="136216" name="Straight Connector 26"/>
            <p:cNvCxnSpPr>
              <a:cxnSpLocks noChangeShapeType="1"/>
              <a:stCxn id="136201" idx="0"/>
              <a:endCxn id="136198" idx="2"/>
            </p:cNvCxnSpPr>
            <p:nvPr/>
          </p:nvCxnSpPr>
          <p:spPr bwMode="auto">
            <a:xfrm rot="16200000" flipV="1">
              <a:off x="5595712" y="3576656"/>
              <a:ext cx="454223" cy="12465"/>
            </a:xfrm>
            <a:prstGeom prst="line">
              <a:avLst/>
            </a:prstGeom>
            <a:noFill/>
            <a:ln w="9525">
              <a:solidFill>
                <a:schemeClr val="tx1"/>
              </a:solidFill>
              <a:round/>
              <a:headEnd/>
              <a:tailEnd/>
            </a:ln>
          </p:spPr>
        </p:cxnSp>
        <p:cxnSp>
          <p:nvCxnSpPr>
            <p:cNvPr id="136217" name="Straight Connector 27"/>
            <p:cNvCxnSpPr>
              <a:cxnSpLocks noChangeShapeType="1"/>
              <a:stCxn id="136203" idx="2"/>
              <a:endCxn id="136204" idx="0"/>
            </p:cNvCxnSpPr>
            <p:nvPr/>
          </p:nvCxnSpPr>
          <p:spPr bwMode="auto">
            <a:xfrm rot="5400000">
              <a:off x="3611089" y="4206503"/>
              <a:ext cx="314980" cy="568415"/>
            </a:xfrm>
            <a:prstGeom prst="line">
              <a:avLst/>
            </a:prstGeom>
            <a:noFill/>
            <a:ln w="9525">
              <a:solidFill>
                <a:schemeClr val="tx1"/>
              </a:solidFill>
              <a:round/>
              <a:headEnd/>
              <a:tailEnd/>
            </a:ln>
          </p:spPr>
        </p:cxnSp>
        <p:cxnSp>
          <p:nvCxnSpPr>
            <p:cNvPr id="136218" name="Straight Connector 28"/>
            <p:cNvCxnSpPr>
              <a:cxnSpLocks noChangeShapeType="1"/>
              <a:stCxn id="136203" idx="2"/>
              <a:endCxn id="136205" idx="0"/>
            </p:cNvCxnSpPr>
            <p:nvPr/>
          </p:nvCxnSpPr>
          <p:spPr bwMode="auto">
            <a:xfrm rot="16200000" flipH="1">
              <a:off x="4144976" y="4241029"/>
              <a:ext cx="314980" cy="499361"/>
            </a:xfrm>
            <a:prstGeom prst="line">
              <a:avLst/>
            </a:prstGeom>
            <a:noFill/>
            <a:ln w="9525">
              <a:solidFill>
                <a:schemeClr val="tx1"/>
              </a:solidFill>
              <a:round/>
              <a:headEnd/>
              <a:tailEnd/>
            </a:ln>
          </p:spPr>
        </p:cxnSp>
        <p:cxnSp>
          <p:nvCxnSpPr>
            <p:cNvPr id="136219" name="Straight Connector 29"/>
            <p:cNvCxnSpPr>
              <a:cxnSpLocks noChangeShapeType="1"/>
              <a:stCxn id="136201" idx="2"/>
              <a:endCxn id="136206" idx="0"/>
            </p:cNvCxnSpPr>
            <p:nvPr/>
          </p:nvCxnSpPr>
          <p:spPr bwMode="auto">
            <a:xfrm rot="5400000">
              <a:off x="5391407" y="4210551"/>
              <a:ext cx="530423" cy="344875"/>
            </a:xfrm>
            <a:prstGeom prst="line">
              <a:avLst/>
            </a:prstGeom>
            <a:noFill/>
            <a:ln w="9525">
              <a:solidFill>
                <a:schemeClr val="tx1"/>
              </a:solidFill>
              <a:round/>
              <a:headEnd/>
              <a:tailEnd/>
            </a:ln>
          </p:spPr>
        </p:cxnSp>
        <p:cxnSp>
          <p:nvCxnSpPr>
            <p:cNvPr id="136220" name="Straight Connector 30"/>
            <p:cNvCxnSpPr>
              <a:cxnSpLocks noChangeShapeType="1"/>
              <a:stCxn id="136201" idx="2"/>
              <a:endCxn id="136207" idx="0"/>
            </p:cNvCxnSpPr>
            <p:nvPr/>
          </p:nvCxnSpPr>
          <p:spPr bwMode="auto">
            <a:xfrm rot="16200000" flipH="1">
              <a:off x="5784416" y="4162415"/>
              <a:ext cx="533400" cy="444123"/>
            </a:xfrm>
            <a:prstGeom prst="line">
              <a:avLst/>
            </a:prstGeom>
            <a:noFill/>
            <a:ln w="9525">
              <a:solidFill>
                <a:schemeClr val="tx1"/>
              </a:solidFill>
              <a:round/>
              <a:headEnd/>
              <a:tailEnd/>
            </a:ln>
          </p:spPr>
        </p:cxnSp>
        <p:cxnSp>
          <p:nvCxnSpPr>
            <p:cNvPr id="136221" name="Straight Connector 31"/>
            <p:cNvCxnSpPr>
              <a:cxnSpLocks noChangeShapeType="1"/>
              <a:stCxn id="136202" idx="2"/>
              <a:endCxn id="136208" idx="0"/>
            </p:cNvCxnSpPr>
            <p:nvPr/>
          </p:nvCxnSpPr>
          <p:spPr bwMode="auto">
            <a:xfrm rot="5400000">
              <a:off x="7392823" y="4317531"/>
              <a:ext cx="304800" cy="356539"/>
            </a:xfrm>
            <a:prstGeom prst="line">
              <a:avLst/>
            </a:prstGeom>
            <a:noFill/>
            <a:ln w="9525">
              <a:solidFill>
                <a:schemeClr val="tx1"/>
              </a:solidFill>
              <a:round/>
              <a:headEnd/>
              <a:tailEnd/>
            </a:ln>
          </p:spPr>
        </p:cxnSp>
        <p:cxnSp>
          <p:nvCxnSpPr>
            <p:cNvPr id="136222" name="Straight Connector 32"/>
            <p:cNvCxnSpPr>
              <a:cxnSpLocks noChangeShapeType="1"/>
              <a:stCxn id="136202" idx="2"/>
              <a:endCxn id="136209" idx="0"/>
            </p:cNvCxnSpPr>
            <p:nvPr/>
          </p:nvCxnSpPr>
          <p:spPr bwMode="auto">
            <a:xfrm rot="16200000" flipH="1">
              <a:off x="7773133" y="4293758"/>
              <a:ext cx="304800" cy="404083"/>
            </a:xfrm>
            <a:prstGeom prst="line">
              <a:avLst/>
            </a:prstGeom>
            <a:noFill/>
            <a:ln w="9525">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a:stretch>
            <a:fillRect/>
          </a:stretch>
        </p:blipFill>
        <p:spPr bwMode="auto">
          <a:xfrm>
            <a:off x="1447800" y="3048000"/>
            <a:ext cx="1803400" cy="2362200"/>
          </a:xfrm>
          <a:prstGeom prst="rect">
            <a:avLst/>
          </a:prstGeom>
          <a:noFill/>
          <a:ln w="9525">
            <a:noFill/>
            <a:miter lim="800000"/>
            <a:headEnd/>
            <a:tailEnd/>
          </a:ln>
        </p:spPr>
      </p:pic>
      <p:pic>
        <p:nvPicPr>
          <p:cNvPr id="31747" name="Picture 5"/>
          <p:cNvPicPr>
            <a:picLocks noChangeAspect="1" noChangeArrowheads="1"/>
          </p:cNvPicPr>
          <p:nvPr/>
        </p:nvPicPr>
        <p:blipFill>
          <a:blip r:embed="rId4"/>
          <a:srcRect/>
          <a:stretch>
            <a:fillRect/>
          </a:stretch>
        </p:blipFill>
        <p:spPr bwMode="auto">
          <a:xfrm>
            <a:off x="3886200" y="990600"/>
            <a:ext cx="3568700" cy="2120900"/>
          </a:xfrm>
          <a:prstGeom prst="rect">
            <a:avLst/>
          </a:prstGeom>
          <a:noFill/>
          <a:ln w="9525">
            <a:noFill/>
            <a:miter lim="800000"/>
            <a:headEnd/>
            <a:tailEnd/>
          </a:ln>
        </p:spPr>
      </p:pic>
      <p:pic>
        <p:nvPicPr>
          <p:cNvPr id="31749" name="Picture 6"/>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962400" y="2590800"/>
            <a:ext cx="723900" cy="4953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05696E-6 3.52178E-7 L 0.22508 3.52178E-7 " pathEditMode="relative" ptsTypes="AA">
                                      <p:cBhvr>
                                        <p:cTn id="6" dur="3000" fill="hold"/>
                                        <p:tgtEl>
                                          <p:spTgt spid="317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kumimoji="1" lang="en-US"/>
              <a:t>Some of the big questions</a:t>
            </a:r>
          </a:p>
        </p:txBody>
      </p:sp>
      <p:sp>
        <p:nvSpPr>
          <p:cNvPr id="37891" name="Rectangle 3"/>
          <p:cNvSpPr>
            <a:spLocks noGrp="1" noChangeArrowheads="1"/>
          </p:cNvSpPr>
          <p:nvPr>
            <p:ph type="body" sz="half" idx="1"/>
          </p:nvPr>
        </p:nvSpPr>
        <p:spPr>
          <a:xfrm>
            <a:off x="1219200" y="1943100"/>
            <a:ext cx="6980238" cy="1066800"/>
          </a:xfrm>
        </p:spPr>
        <p:txBody>
          <a:bodyPr/>
          <a:lstStyle/>
          <a:p>
            <a:pPr eaLnBrk="1" hangingPunct="1">
              <a:lnSpc>
                <a:spcPct val="90000"/>
              </a:lnSpc>
              <a:buClr>
                <a:schemeClr val="bg2"/>
              </a:buClr>
            </a:pPr>
            <a:r>
              <a:rPr kumimoji="1" lang="en-US" sz="2800" dirty="0">
                <a:solidFill>
                  <a:schemeClr val="bg2"/>
                </a:solidFill>
                <a:latin typeface="+mj-lt"/>
              </a:rPr>
              <a:t>Comprehension</a:t>
            </a:r>
          </a:p>
          <a:p>
            <a:pPr eaLnBrk="1" hangingPunct="1">
              <a:lnSpc>
                <a:spcPct val="90000"/>
              </a:lnSpc>
              <a:buClr>
                <a:schemeClr val="bg2"/>
              </a:buClr>
            </a:pPr>
            <a:r>
              <a:rPr lang="en-US" sz="2800" dirty="0">
                <a:solidFill>
                  <a:schemeClr val="bg2"/>
                </a:solidFill>
                <a:latin typeface="+mj-lt"/>
              </a:rPr>
              <a:t>Production</a:t>
            </a:r>
            <a:endParaRPr kumimoji="1" lang="en-US" sz="2800" dirty="0">
              <a:latin typeface="+mj-lt"/>
            </a:endParaRPr>
          </a:p>
        </p:txBody>
      </p:sp>
      <p:sp>
        <p:nvSpPr>
          <p:cNvPr id="156676" name="Rectangle 4"/>
          <p:cNvSpPr>
            <a:spLocks noChangeArrowheads="1"/>
          </p:cNvSpPr>
          <p:nvPr/>
        </p:nvSpPr>
        <p:spPr bwMode="auto">
          <a:xfrm>
            <a:off x="1219200" y="2921000"/>
            <a:ext cx="6980238" cy="1295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Char char="n"/>
            </a:pPr>
            <a:r>
              <a:rPr lang="en-US" sz="2800" dirty="0">
                <a:latin typeface="Arial" charset="0"/>
              </a:rPr>
              <a:t>Representation</a:t>
            </a:r>
          </a:p>
          <a:p>
            <a:pPr marL="742950" lvl="1" indent="-285750" eaLnBrk="1" hangingPunct="1">
              <a:lnSpc>
                <a:spcPct val="90000"/>
              </a:lnSpc>
              <a:spcBef>
                <a:spcPct val="20000"/>
              </a:spcBef>
              <a:buClr>
                <a:schemeClr val="hlink"/>
              </a:buClr>
              <a:buSzPct val="55000"/>
              <a:buFont typeface="Wingdings" charset="2"/>
              <a:buChar char="n"/>
            </a:pPr>
            <a:r>
              <a:rPr lang="en-US" dirty="0">
                <a:latin typeface="Arial" charset="0"/>
                <a:ea typeface="ＭＳ Ｐゴシック" charset="-128"/>
                <a:cs typeface="ＭＳ Ｐゴシック" charset="-128"/>
              </a:rPr>
              <a:t>How do we store linguistic information?</a:t>
            </a:r>
          </a:p>
          <a:p>
            <a:pPr marL="742950" lvl="1" indent="-285750" eaLnBrk="1" hangingPunct="1">
              <a:lnSpc>
                <a:spcPct val="90000"/>
              </a:lnSpc>
              <a:spcBef>
                <a:spcPct val="20000"/>
              </a:spcBef>
              <a:buClr>
                <a:schemeClr val="hlink"/>
              </a:buClr>
              <a:buSzPct val="55000"/>
              <a:buFont typeface="Wingdings" charset="2"/>
              <a:buChar char="n"/>
            </a:pPr>
            <a:r>
              <a:rPr lang="en-US" dirty="0">
                <a:latin typeface="Arial" charset="0"/>
                <a:ea typeface="ＭＳ Ｐゴシック" charset="-128"/>
                <a:cs typeface="ＭＳ Ｐゴシック" charset="-128"/>
              </a:rPr>
              <a:t>How do we retrieve that information?</a:t>
            </a:r>
            <a:endParaRPr kumimoji="1" lang="en-US" dirty="0">
              <a:latin typeface="Arial" charset="0"/>
              <a:ea typeface="ＭＳ Ｐゴシック" charset="-128"/>
              <a:cs typeface="ＭＳ Ｐゴシック" charset="-128"/>
            </a:endParaRPr>
          </a:p>
          <a:p>
            <a:pPr marL="742950" lvl="1" indent="-285750" eaLnBrk="1" hangingPunct="1">
              <a:lnSpc>
                <a:spcPct val="90000"/>
              </a:lnSpc>
              <a:spcBef>
                <a:spcPct val="20000"/>
              </a:spcBef>
              <a:buClr>
                <a:schemeClr val="hlink"/>
              </a:buClr>
              <a:buSzPct val="55000"/>
              <a:buFont typeface="Wingdings" charset="2"/>
              <a:buChar char="n"/>
            </a:pPr>
            <a:endParaRPr kumimoji="1" lang="en-US" dirty="0">
              <a:latin typeface="Arial" charset="0"/>
              <a:ea typeface="ＭＳ Ｐゴシック" charset="-128"/>
              <a:cs typeface="ＭＳ Ｐゴシック"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build="p" bldLvl="5" autoUpdateAnimBg="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kumimoji="1" lang="en-US"/>
              <a:t>Some of the big questions</a:t>
            </a:r>
          </a:p>
        </p:txBody>
      </p:sp>
      <p:pic>
        <p:nvPicPr>
          <p:cNvPr id="33795" name="Picture 3"/>
          <p:cNvPicPr>
            <a:picLocks noChangeAspect="1" noChangeArrowheads="1"/>
          </p:cNvPicPr>
          <p:nvPr/>
        </p:nvPicPr>
        <p:blipFill>
          <a:blip r:embed="rId3"/>
          <a:srcRect/>
          <a:stretch>
            <a:fillRect/>
          </a:stretch>
        </p:blipFill>
        <p:spPr bwMode="auto">
          <a:xfrm>
            <a:off x="1447800" y="3048000"/>
            <a:ext cx="1803400" cy="2362200"/>
          </a:xfrm>
          <a:prstGeom prst="rect">
            <a:avLst/>
          </a:prstGeom>
          <a:noFill/>
          <a:ln w="9525">
            <a:noFill/>
            <a:miter lim="800000"/>
            <a:headEnd/>
            <a:tailEnd/>
          </a:ln>
        </p:spPr>
      </p:pic>
      <p:pic>
        <p:nvPicPr>
          <p:cNvPr id="154628" name="Picture 4"/>
          <p:cNvPicPr>
            <a:picLocks noChangeAspect="1" noChangeArrowheads="1"/>
          </p:cNvPicPr>
          <p:nvPr/>
        </p:nvPicPr>
        <p:blipFill>
          <a:blip r:embed="rId4"/>
          <a:srcRect/>
          <a:stretch>
            <a:fillRect/>
          </a:stretch>
        </p:blipFill>
        <p:spPr bwMode="auto">
          <a:xfrm>
            <a:off x="1651000" y="3352800"/>
            <a:ext cx="1168400" cy="838200"/>
          </a:xfrm>
          <a:prstGeom prst="rect">
            <a:avLst/>
          </a:prstGeom>
          <a:noFill/>
          <a:ln w="9525">
            <a:noFill/>
            <a:miter lim="800000"/>
            <a:headEnd/>
            <a:tailEnd/>
          </a:ln>
        </p:spPr>
      </p:pic>
      <p:pic>
        <p:nvPicPr>
          <p:cNvPr id="33797" name="Picture 5"/>
          <p:cNvPicPr>
            <a:picLocks noChangeAspect="1" noChangeArrowheads="1"/>
          </p:cNvPicPr>
          <p:nvPr/>
        </p:nvPicPr>
        <p:blipFill>
          <a:blip r:embed="rId5"/>
          <a:srcRect/>
          <a:stretch>
            <a:fillRect/>
          </a:stretch>
        </p:blipFill>
        <p:spPr bwMode="auto">
          <a:xfrm>
            <a:off x="6248400" y="3200400"/>
            <a:ext cx="1803400" cy="2362200"/>
          </a:xfrm>
          <a:prstGeom prst="rect">
            <a:avLst/>
          </a:prstGeom>
          <a:noFill/>
          <a:ln w="9525">
            <a:noFill/>
            <a:miter lim="800000"/>
            <a:headEnd/>
            <a:tailEnd/>
          </a:ln>
        </p:spPr>
      </p:pic>
      <p:sp>
        <p:nvSpPr>
          <p:cNvPr id="154630" name="AutoShape 6"/>
          <p:cNvSpPr>
            <a:spLocks noChangeArrowheads="1"/>
          </p:cNvSpPr>
          <p:nvPr/>
        </p:nvSpPr>
        <p:spPr bwMode="auto">
          <a:xfrm flipH="1">
            <a:off x="3352800" y="3352800"/>
            <a:ext cx="2667000" cy="685800"/>
          </a:xfrm>
          <a:prstGeom prst="wedgeRoundRectCallout">
            <a:avLst>
              <a:gd name="adj1" fmla="val 57972"/>
              <a:gd name="adj2" fmla="val 193051"/>
              <a:gd name="adj3" fmla="val 16667"/>
            </a:avLst>
          </a:prstGeom>
          <a:solidFill>
            <a:srgbClr val="136A4E">
              <a:alpha val="20000"/>
            </a:srgbClr>
          </a:solidFill>
          <a:ln w="9525">
            <a:solidFill>
              <a:schemeClr val="tx1"/>
            </a:solidFill>
            <a:miter lim="800000"/>
            <a:headEnd/>
            <a:tailEnd/>
          </a:ln>
        </p:spPr>
        <p:txBody>
          <a:bodyPr wrap="none" anchor="ctr">
            <a:prstTxWarp prst="textNoShape">
              <a:avLst/>
            </a:prstTxWarp>
          </a:bodyPr>
          <a:lstStyle/>
          <a:p>
            <a:pPr algn="ctr"/>
            <a:r>
              <a:rPr lang="en-US" sz="1600"/>
              <a:t>“the horse raced past the barn”</a:t>
            </a:r>
            <a:endParaRPr lang="en-US" sz="2000"/>
          </a:p>
        </p:txBody>
      </p:sp>
      <p:sp>
        <p:nvSpPr>
          <p:cNvPr id="154631" name="Rectangle 7"/>
          <p:cNvSpPr>
            <a:spLocks noChangeArrowheads="1"/>
          </p:cNvSpPr>
          <p:nvPr/>
        </p:nvSpPr>
        <p:spPr bwMode="auto">
          <a:xfrm>
            <a:off x="1295400" y="2286000"/>
            <a:ext cx="2057400" cy="482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charset="2"/>
              <a:buNone/>
            </a:pPr>
            <a:r>
              <a:rPr lang="en-US" sz="2800">
                <a:latin typeface="Arial" charset="0"/>
              </a:rPr>
              <a:t>Production</a:t>
            </a:r>
            <a:endParaRPr kumimoji="1" lang="en-US" sz="2800">
              <a:latin typeface="Arial" charset="0"/>
            </a:endParaRPr>
          </a:p>
        </p:txBody>
      </p:sp>
      <p:grpSp>
        <p:nvGrpSpPr>
          <p:cNvPr id="2" name="Group 8"/>
          <p:cNvGrpSpPr>
            <a:grpSpLocks/>
          </p:cNvGrpSpPr>
          <p:nvPr/>
        </p:nvGrpSpPr>
        <p:grpSpPr bwMode="auto">
          <a:xfrm>
            <a:off x="3505200" y="1905000"/>
            <a:ext cx="2743200" cy="1041400"/>
            <a:chOff x="2208" y="1200"/>
            <a:chExt cx="1728" cy="656"/>
          </a:xfrm>
        </p:grpSpPr>
        <p:sp>
          <p:nvSpPr>
            <p:cNvPr id="33801" name="Rectangle 9"/>
            <p:cNvSpPr>
              <a:spLocks noChangeArrowheads="1"/>
            </p:cNvSpPr>
            <p:nvPr/>
          </p:nvSpPr>
          <p:spPr bwMode="auto">
            <a:xfrm>
              <a:off x="2208" y="1200"/>
              <a:ext cx="1728" cy="577"/>
            </a:xfrm>
            <a:prstGeom prst="rect">
              <a:avLst/>
            </a:prstGeom>
            <a:noFill/>
            <a:ln w="9525">
              <a:noFill/>
              <a:miter lim="800000"/>
              <a:headEnd/>
              <a:tailEnd/>
            </a:ln>
          </p:spPr>
          <p:txBody>
            <a:bodyPr>
              <a:prstTxWarp prst="textNoShape">
                <a:avLst/>
              </a:prstTxWarp>
              <a:spAutoFit/>
            </a:bodyPr>
            <a:lstStyle/>
            <a:p>
              <a:r>
                <a:rPr kumimoji="1" lang="en-US" sz="1800"/>
                <a:t>How do we turn our thoughts into a spoken or written output?</a:t>
              </a:r>
            </a:p>
          </p:txBody>
        </p:sp>
        <p:sp>
          <p:nvSpPr>
            <p:cNvPr id="33802" name="Rectangle 10"/>
            <p:cNvSpPr>
              <a:spLocks noChangeArrowheads="1"/>
            </p:cNvSpPr>
            <p:nvPr/>
          </p:nvSpPr>
          <p:spPr bwMode="auto">
            <a:xfrm>
              <a:off x="2208" y="1200"/>
              <a:ext cx="1584" cy="624"/>
            </a:xfrm>
            <a:prstGeom prst="rect">
              <a:avLst/>
            </a:prstGeom>
            <a:solidFill>
              <a:srgbClr val="157052">
                <a:alpha val="30196"/>
              </a:srgbClr>
            </a:solidFill>
            <a:ln w="9525">
              <a:noFill/>
              <a:miter lim="800000"/>
              <a:headEnd/>
              <a:tailEnd/>
            </a:ln>
          </p:spPr>
          <p:txBody>
            <a:bodyPr wrap="none" anchor="ctr">
              <a:prstTxWarp prst="textNoShape">
                <a:avLst/>
              </a:prstTxWarp>
            </a:bodyPr>
            <a:lstStyle/>
            <a:p>
              <a:endParaRPr lang="en-US"/>
            </a:p>
          </p:txBody>
        </p:sp>
        <p:sp>
          <p:nvSpPr>
            <p:cNvPr id="33803" name="Line 11"/>
            <p:cNvSpPr>
              <a:spLocks noChangeShapeType="1"/>
            </p:cNvSpPr>
            <p:nvPr/>
          </p:nvSpPr>
          <p:spPr bwMode="auto">
            <a:xfrm>
              <a:off x="2304" y="1840"/>
              <a:ext cx="1488" cy="0"/>
            </a:xfrm>
            <a:prstGeom prst="line">
              <a:avLst/>
            </a:prstGeom>
            <a:noFill/>
            <a:ln w="57150">
              <a:solidFill>
                <a:schemeClr val="bg2"/>
              </a:solidFill>
              <a:round/>
              <a:headEnd/>
              <a:tailEnd/>
            </a:ln>
          </p:spPr>
          <p:txBody>
            <a:bodyPr wrap="none" anchor="ctr">
              <a:prstTxWarp prst="textNoShape">
                <a:avLst/>
              </a:prstTxWarp>
            </a:bodyPr>
            <a:lstStyle/>
            <a:p>
              <a:endParaRPr lang="en-US"/>
            </a:p>
          </p:txBody>
        </p:sp>
        <p:sp>
          <p:nvSpPr>
            <p:cNvPr id="33804" name="Line 12"/>
            <p:cNvSpPr>
              <a:spLocks noChangeShapeType="1"/>
            </p:cNvSpPr>
            <p:nvPr/>
          </p:nvSpPr>
          <p:spPr bwMode="auto">
            <a:xfrm>
              <a:off x="3800" y="1280"/>
              <a:ext cx="0" cy="576"/>
            </a:xfrm>
            <a:prstGeom prst="line">
              <a:avLst/>
            </a:prstGeom>
            <a:noFill/>
            <a:ln w="57150">
              <a:solidFill>
                <a:schemeClr val="bg2"/>
              </a:solidFill>
              <a:round/>
              <a:headEnd/>
              <a:tailEnd/>
            </a:ln>
          </p:spPr>
          <p:txBody>
            <a:bodyPr wrap="none" anchor="ctr">
              <a:prstTxWarp prst="textNoShape">
                <a:avLst/>
              </a:prstTxWarp>
            </a:bodyP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4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4630"/>
                                        </p:tgtEl>
                                        <p:attrNameLst>
                                          <p:attrName>style.visibility</p:attrName>
                                        </p:attrNameLst>
                                      </p:cBhvr>
                                      <p:to>
                                        <p:strVal val="visible"/>
                                      </p:to>
                                    </p:set>
                                    <p:animEffect transition="in" filter="wipe(left)">
                                      <p:cBhvr>
                                        <p:cTn id="11" dur="500"/>
                                        <p:tgtEl>
                                          <p:spTgt spid="1546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54631">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nimBg="1" autoUpdateAnimBg="0"/>
      <p:bldP spid="154631" grpId="0" build="p" bldLvl="5" autoUpdateAnimBg="0"/>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AU" sz="4000">
                <a:ea typeface="Times New Roman" charset="0"/>
                <a:cs typeface="Times New Roman" charset="0"/>
              </a:rPr>
              <a:t>A model of sentence production</a:t>
            </a:r>
            <a:r>
              <a:rPr lang="en-GB" sz="4000"/>
              <a:t> </a:t>
            </a:r>
          </a:p>
        </p:txBody>
      </p:sp>
      <p:sp>
        <p:nvSpPr>
          <p:cNvPr id="1129475" name="Rectangle 3"/>
          <p:cNvSpPr>
            <a:spLocks noGrp="1" noChangeArrowheads="1"/>
          </p:cNvSpPr>
          <p:nvPr>
            <p:ph type="body" idx="1"/>
          </p:nvPr>
        </p:nvSpPr>
        <p:spPr>
          <a:xfrm>
            <a:off x="3276600" y="1981200"/>
            <a:ext cx="5638800" cy="4267200"/>
          </a:xfrm>
        </p:spPr>
        <p:txBody>
          <a:bodyPr/>
          <a:lstStyle/>
          <a:p>
            <a:pPr eaLnBrk="1" hangingPunct="1">
              <a:lnSpc>
                <a:spcPct val="90000"/>
              </a:lnSpc>
            </a:pPr>
            <a:r>
              <a:rPr lang="en-AU" sz="2400">
                <a:ea typeface="Times New Roman" charset="0"/>
                <a:cs typeface="Times New Roman" charset="0"/>
              </a:rPr>
              <a:t>Three broad stages:</a:t>
            </a:r>
            <a:r>
              <a:rPr lang="en-GB" sz="2400"/>
              <a:t> </a:t>
            </a:r>
          </a:p>
          <a:p>
            <a:pPr lvl="1" eaLnBrk="1" hangingPunct="1">
              <a:lnSpc>
                <a:spcPct val="90000"/>
              </a:lnSpc>
            </a:pPr>
            <a:r>
              <a:rPr lang="en-AU" sz="2000">
                <a:ea typeface="Times New Roman" charset="0"/>
                <a:cs typeface="Times New Roman" charset="0"/>
              </a:rPr>
              <a:t>Conceptualisation</a:t>
            </a:r>
          </a:p>
          <a:p>
            <a:pPr lvl="2" eaLnBrk="1" hangingPunct="1">
              <a:lnSpc>
                <a:spcPct val="90000"/>
              </a:lnSpc>
            </a:pPr>
            <a:r>
              <a:rPr lang="en-AU" sz="1800">
                <a:ea typeface="Times New Roman" charset="0"/>
                <a:cs typeface="Times New Roman" charset="0"/>
              </a:rPr>
              <a:t>deciding on the </a:t>
            </a:r>
            <a:r>
              <a:rPr lang="en-AU" sz="1800" b="1">
                <a:ea typeface="Times New Roman" charset="0"/>
                <a:cs typeface="Times New Roman" charset="0"/>
              </a:rPr>
              <a:t>message </a:t>
            </a:r>
            <a:r>
              <a:rPr lang="en-AU" sz="1800">
                <a:ea typeface="Times New Roman" charset="0"/>
                <a:cs typeface="Times New Roman" charset="0"/>
              </a:rPr>
              <a:t>(= meaning to express)</a:t>
            </a:r>
          </a:p>
          <a:p>
            <a:pPr lvl="2" eaLnBrk="1" hangingPunct="1">
              <a:lnSpc>
                <a:spcPct val="90000"/>
              </a:lnSpc>
              <a:buFont typeface="Wingdings" charset="2"/>
              <a:buNone/>
            </a:pPr>
            <a:endParaRPr lang="en-AU" sz="1800">
              <a:ea typeface="Times New Roman" charset="0"/>
              <a:cs typeface="Times New Roman" charset="0"/>
            </a:endParaRPr>
          </a:p>
          <a:p>
            <a:pPr lvl="1" eaLnBrk="1" hangingPunct="1">
              <a:lnSpc>
                <a:spcPct val="90000"/>
              </a:lnSpc>
            </a:pPr>
            <a:r>
              <a:rPr lang="en-AU" sz="2000">
                <a:ea typeface="Times New Roman" charset="0"/>
                <a:cs typeface="Times New Roman" charset="0"/>
              </a:rPr>
              <a:t>Formulation</a:t>
            </a:r>
          </a:p>
          <a:p>
            <a:pPr lvl="2" eaLnBrk="1" hangingPunct="1">
              <a:lnSpc>
                <a:spcPct val="90000"/>
              </a:lnSpc>
            </a:pPr>
            <a:r>
              <a:rPr lang="en-AU" sz="1800">
                <a:ea typeface="Times New Roman" charset="0"/>
                <a:cs typeface="Times New Roman" charset="0"/>
              </a:rPr>
              <a:t>turning the message into linguistic representations</a:t>
            </a:r>
          </a:p>
          <a:p>
            <a:pPr lvl="2" eaLnBrk="1" hangingPunct="1">
              <a:lnSpc>
                <a:spcPct val="90000"/>
              </a:lnSpc>
            </a:pPr>
            <a:r>
              <a:rPr lang="en-AU" sz="1800">
                <a:ea typeface="Times New Roman" charset="0"/>
                <a:cs typeface="Times New Roman" charset="0"/>
              </a:rPr>
              <a:t>Grammatical encoding (finding words and putting them together)</a:t>
            </a:r>
          </a:p>
          <a:p>
            <a:pPr lvl="2" eaLnBrk="1" hangingPunct="1">
              <a:lnSpc>
                <a:spcPct val="90000"/>
              </a:lnSpc>
            </a:pPr>
            <a:r>
              <a:rPr lang="en-AU" sz="1800">
                <a:ea typeface="Times New Roman" charset="0"/>
                <a:cs typeface="Times New Roman" charset="0"/>
              </a:rPr>
              <a:t>Phonological encoding (finding sounds and putting them together) </a:t>
            </a:r>
          </a:p>
          <a:p>
            <a:pPr lvl="2" eaLnBrk="1" hangingPunct="1">
              <a:lnSpc>
                <a:spcPct val="90000"/>
              </a:lnSpc>
              <a:buFont typeface="Wingdings" charset="2"/>
              <a:buNone/>
            </a:pPr>
            <a:endParaRPr lang="en-AU" sz="1800">
              <a:ea typeface="Times New Roman" charset="0"/>
              <a:cs typeface="Times New Roman" charset="0"/>
            </a:endParaRPr>
          </a:p>
          <a:p>
            <a:pPr lvl="1" eaLnBrk="1" hangingPunct="1">
              <a:lnSpc>
                <a:spcPct val="90000"/>
              </a:lnSpc>
            </a:pPr>
            <a:r>
              <a:rPr lang="en-AU" sz="2000">
                <a:ea typeface="Times New Roman" charset="0"/>
                <a:cs typeface="Times New Roman" charset="0"/>
              </a:rPr>
              <a:t>Articulation</a:t>
            </a:r>
          </a:p>
          <a:p>
            <a:pPr lvl="2" eaLnBrk="1" hangingPunct="1">
              <a:lnSpc>
                <a:spcPct val="90000"/>
              </a:lnSpc>
            </a:pPr>
            <a:r>
              <a:rPr lang="en-AU" sz="1800">
                <a:ea typeface="Times New Roman" charset="0"/>
                <a:cs typeface="Times New Roman" charset="0"/>
              </a:rPr>
              <a:t>speaking (or writing or signing)</a:t>
            </a:r>
          </a:p>
          <a:p>
            <a:pPr eaLnBrk="1" hangingPunct="1">
              <a:lnSpc>
                <a:spcPct val="90000"/>
              </a:lnSpc>
            </a:pPr>
            <a:endParaRPr lang="en-GB" sz="2400"/>
          </a:p>
        </p:txBody>
      </p:sp>
      <p:pic>
        <p:nvPicPr>
          <p:cNvPr id="1129476" name="Picture 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1000" y="2286000"/>
            <a:ext cx="32258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29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94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4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94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9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9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9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9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947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9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5" grpId="0" build="p" bldLvl="5"/>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kumimoji="1" lang="en-US"/>
              <a:t>Some of the big questions</a:t>
            </a:r>
          </a:p>
        </p:txBody>
      </p:sp>
      <p:sp>
        <p:nvSpPr>
          <p:cNvPr id="155651" name="Rectangle 3"/>
          <p:cNvSpPr>
            <a:spLocks noGrp="1" noChangeArrowheads="1"/>
          </p:cNvSpPr>
          <p:nvPr>
            <p:ph type="body" sz="half" idx="1"/>
          </p:nvPr>
        </p:nvSpPr>
        <p:spPr>
          <a:xfrm>
            <a:off x="6164263" y="2362200"/>
            <a:ext cx="2446337" cy="571500"/>
          </a:xfrm>
        </p:spPr>
        <p:txBody>
          <a:bodyPr/>
          <a:lstStyle/>
          <a:p>
            <a:pPr eaLnBrk="1" hangingPunct="1">
              <a:buFont typeface="Wingdings" charset="2"/>
              <a:buNone/>
            </a:pPr>
            <a:r>
              <a:rPr kumimoji="1" lang="en-US" sz="2400"/>
              <a:t>Comprehension</a:t>
            </a:r>
            <a:endParaRPr kumimoji="1" lang="en-US" sz="2000"/>
          </a:p>
        </p:txBody>
      </p:sp>
      <p:pic>
        <p:nvPicPr>
          <p:cNvPr id="35844" name="Picture 4"/>
          <p:cNvPicPr>
            <a:picLocks noChangeAspect="1" noChangeArrowheads="1"/>
          </p:cNvPicPr>
          <p:nvPr/>
        </p:nvPicPr>
        <p:blipFill>
          <a:blip r:embed="rId3"/>
          <a:srcRect/>
          <a:stretch>
            <a:fillRect/>
          </a:stretch>
        </p:blipFill>
        <p:spPr bwMode="auto">
          <a:xfrm>
            <a:off x="1447800" y="3048000"/>
            <a:ext cx="1803400" cy="2362200"/>
          </a:xfrm>
          <a:prstGeom prst="rect">
            <a:avLst/>
          </a:prstGeom>
          <a:noFill/>
          <a:ln w="9525">
            <a:noFill/>
            <a:miter lim="800000"/>
            <a:headEnd/>
            <a:tailEnd/>
          </a:ln>
        </p:spPr>
      </p:pic>
      <p:pic>
        <p:nvPicPr>
          <p:cNvPr id="35845" name="Picture 5"/>
          <p:cNvPicPr>
            <a:picLocks noChangeAspect="1" noChangeArrowheads="1"/>
          </p:cNvPicPr>
          <p:nvPr/>
        </p:nvPicPr>
        <p:blipFill>
          <a:blip r:embed="rId4"/>
          <a:srcRect/>
          <a:stretch>
            <a:fillRect/>
          </a:stretch>
        </p:blipFill>
        <p:spPr bwMode="auto">
          <a:xfrm>
            <a:off x="1651000" y="3352800"/>
            <a:ext cx="1168400" cy="838200"/>
          </a:xfrm>
          <a:prstGeom prst="rect">
            <a:avLst/>
          </a:prstGeom>
          <a:noFill/>
          <a:ln w="9525">
            <a:noFill/>
            <a:miter lim="800000"/>
            <a:headEnd/>
            <a:tailEnd/>
          </a:ln>
        </p:spPr>
      </p:pic>
      <p:pic>
        <p:nvPicPr>
          <p:cNvPr id="35846" name="Picture 6"/>
          <p:cNvPicPr>
            <a:picLocks noChangeAspect="1" noChangeArrowheads="1"/>
          </p:cNvPicPr>
          <p:nvPr/>
        </p:nvPicPr>
        <p:blipFill>
          <a:blip r:embed="rId5"/>
          <a:srcRect/>
          <a:stretch>
            <a:fillRect/>
          </a:stretch>
        </p:blipFill>
        <p:spPr bwMode="auto">
          <a:xfrm>
            <a:off x="6248400" y="3200400"/>
            <a:ext cx="1803400" cy="2362200"/>
          </a:xfrm>
          <a:prstGeom prst="rect">
            <a:avLst/>
          </a:prstGeom>
          <a:noFill/>
          <a:ln w="9525">
            <a:noFill/>
            <a:miter lim="800000"/>
            <a:headEnd/>
            <a:tailEnd/>
          </a:ln>
        </p:spPr>
      </p:pic>
      <p:pic>
        <p:nvPicPr>
          <p:cNvPr id="155655" name="Picture 7"/>
          <p:cNvPicPr>
            <a:picLocks noChangeAspect="1" noChangeArrowheads="1"/>
          </p:cNvPicPr>
          <p:nvPr/>
        </p:nvPicPr>
        <p:blipFill>
          <a:blip r:embed="rId4"/>
          <a:srcRect/>
          <a:stretch>
            <a:fillRect/>
          </a:stretch>
        </p:blipFill>
        <p:spPr bwMode="auto">
          <a:xfrm>
            <a:off x="6629400" y="3429000"/>
            <a:ext cx="1168400" cy="838200"/>
          </a:xfrm>
          <a:prstGeom prst="rect">
            <a:avLst/>
          </a:prstGeom>
          <a:noFill/>
          <a:ln w="9525">
            <a:noFill/>
            <a:miter lim="800000"/>
            <a:headEnd/>
            <a:tailEnd/>
          </a:ln>
        </p:spPr>
      </p:pic>
      <p:sp>
        <p:nvSpPr>
          <p:cNvPr id="35848" name="AutoShape 8"/>
          <p:cNvSpPr>
            <a:spLocks noChangeArrowheads="1"/>
          </p:cNvSpPr>
          <p:nvPr/>
        </p:nvSpPr>
        <p:spPr bwMode="auto">
          <a:xfrm flipH="1">
            <a:off x="3352800" y="3352800"/>
            <a:ext cx="2667000" cy="685800"/>
          </a:xfrm>
          <a:prstGeom prst="wedgeRoundRectCallout">
            <a:avLst>
              <a:gd name="adj1" fmla="val -108694"/>
              <a:gd name="adj2" fmla="val 142819"/>
              <a:gd name="adj3" fmla="val 16667"/>
            </a:avLst>
          </a:prstGeom>
          <a:solidFill>
            <a:srgbClr val="136A4E">
              <a:alpha val="20000"/>
            </a:srgbClr>
          </a:solidFill>
          <a:ln w="9525">
            <a:solidFill>
              <a:schemeClr val="tx1"/>
            </a:solidFill>
            <a:miter lim="800000"/>
            <a:headEnd/>
            <a:tailEnd/>
          </a:ln>
        </p:spPr>
        <p:txBody>
          <a:bodyPr wrap="none" anchor="ctr">
            <a:prstTxWarp prst="textNoShape">
              <a:avLst/>
            </a:prstTxWarp>
          </a:bodyPr>
          <a:lstStyle/>
          <a:p>
            <a:pPr algn="ctr"/>
            <a:r>
              <a:rPr lang="en-US" sz="1600"/>
              <a:t>“the horse raced past the barn”</a:t>
            </a:r>
            <a:endParaRPr lang="en-US" sz="2000"/>
          </a:p>
        </p:txBody>
      </p:sp>
      <p:grpSp>
        <p:nvGrpSpPr>
          <p:cNvPr id="2" name="Group 9"/>
          <p:cNvGrpSpPr>
            <a:grpSpLocks/>
          </p:cNvGrpSpPr>
          <p:nvPr/>
        </p:nvGrpSpPr>
        <p:grpSpPr bwMode="auto">
          <a:xfrm>
            <a:off x="3505200" y="1905000"/>
            <a:ext cx="2527300" cy="1041400"/>
            <a:chOff x="2208" y="1200"/>
            <a:chExt cx="1592" cy="656"/>
          </a:xfrm>
        </p:grpSpPr>
        <p:sp>
          <p:nvSpPr>
            <p:cNvPr id="35850" name="Rectangle 10"/>
            <p:cNvSpPr>
              <a:spLocks noChangeArrowheads="1"/>
            </p:cNvSpPr>
            <p:nvPr/>
          </p:nvSpPr>
          <p:spPr bwMode="auto">
            <a:xfrm>
              <a:off x="2296" y="1231"/>
              <a:ext cx="1440" cy="577"/>
            </a:xfrm>
            <a:prstGeom prst="rect">
              <a:avLst/>
            </a:prstGeom>
            <a:noFill/>
            <a:ln w="9525">
              <a:noFill/>
              <a:miter lim="800000"/>
              <a:headEnd/>
              <a:tailEnd/>
            </a:ln>
          </p:spPr>
          <p:txBody>
            <a:bodyPr>
              <a:prstTxWarp prst="textNoShape">
                <a:avLst/>
              </a:prstTxWarp>
              <a:spAutoFit/>
            </a:bodyPr>
            <a:lstStyle/>
            <a:p>
              <a:r>
                <a:rPr kumimoji="1" lang="en-US" sz="1800"/>
                <a:t>How do we understand language that we hear/see?</a:t>
              </a:r>
            </a:p>
          </p:txBody>
        </p:sp>
        <p:sp>
          <p:nvSpPr>
            <p:cNvPr id="35851" name="Rectangle 11"/>
            <p:cNvSpPr>
              <a:spLocks noChangeArrowheads="1"/>
            </p:cNvSpPr>
            <p:nvPr/>
          </p:nvSpPr>
          <p:spPr bwMode="auto">
            <a:xfrm>
              <a:off x="2208" y="1200"/>
              <a:ext cx="1584" cy="624"/>
            </a:xfrm>
            <a:prstGeom prst="rect">
              <a:avLst/>
            </a:prstGeom>
            <a:solidFill>
              <a:srgbClr val="157052">
                <a:alpha val="30196"/>
              </a:srgbClr>
            </a:solidFill>
            <a:ln w="9525">
              <a:noFill/>
              <a:miter lim="800000"/>
              <a:headEnd/>
              <a:tailEnd/>
            </a:ln>
          </p:spPr>
          <p:txBody>
            <a:bodyPr wrap="none" anchor="ctr">
              <a:prstTxWarp prst="textNoShape">
                <a:avLst/>
              </a:prstTxWarp>
            </a:bodyPr>
            <a:lstStyle/>
            <a:p>
              <a:endParaRPr lang="en-US"/>
            </a:p>
          </p:txBody>
        </p:sp>
        <p:sp>
          <p:nvSpPr>
            <p:cNvPr id="35852" name="Line 12"/>
            <p:cNvSpPr>
              <a:spLocks noChangeShapeType="1"/>
            </p:cNvSpPr>
            <p:nvPr/>
          </p:nvSpPr>
          <p:spPr bwMode="auto">
            <a:xfrm>
              <a:off x="2304" y="1840"/>
              <a:ext cx="1488" cy="0"/>
            </a:xfrm>
            <a:prstGeom prst="line">
              <a:avLst/>
            </a:prstGeom>
            <a:noFill/>
            <a:ln w="57150">
              <a:solidFill>
                <a:schemeClr val="bg2"/>
              </a:solidFill>
              <a:round/>
              <a:headEnd/>
              <a:tailEnd/>
            </a:ln>
          </p:spPr>
          <p:txBody>
            <a:bodyPr wrap="none" anchor="ctr">
              <a:prstTxWarp prst="textNoShape">
                <a:avLst/>
              </a:prstTxWarp>
            </a:bodyPr>
            <a:lstStyle/>
            <a:p>
              <a:endParaRPr lang="en-US"/>
            </a:p>
          </p:txBody>
        </p:sp>
        <p:sp>
          <p:nvSpPr>
            <p:cNvPr id="35853" name="Line 13"/>
            <p:cNvSpPr>
              <a:spLocks noChangeShapeType="1"/>
            </p:cNvSpPr>
            <p:nvPr/>
          </p:nvSpPr>
          <p:spPr bwMode="auto">
            <a:xfrm>
              <a:off x="3800" y="1280"/>
              <a:ext cx="0" cy="576"/>
            </a:xfrm>
            <a:prstGeom prst="line">
              <a:avLst/>
            </a:prstGeom>
            <a:noFill/>
            <a:ln w="57150">
              <a:solidFill>
                <a:schemeClr val="bg2"/>
              </a:solidFill>
              <a:round/>
              <a:headEnd/>
              <a:tailEnd/>
            </a:ln>
          </p:spPr>
          <p:txBody>
            <a:bodyPr wrap="none" anchor="ctr">
              <a:prstTxWarp prst="textNoShape">
                <a:avLst/>
              </a:prstTxWarp>
            </a:bodyP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5655"/>
                                        </p:tgtEl>
                                        <p:attrNameLst>
                                          <p:attrName>style.visibility</p:attrName>
                                        </p:attrNameLst>
                                      </p:cBhvr>
                                      <p:to>
                                        <p:strVal val="visible"/>
                                      </p:to>
                                    </p:set>
                                    <p:anim calcmode="lin" valueType="num">
                                      <p:cBhvr>
                                        <p:cTn id="7" dur="500" fill="hold"/>
                                        <p:tgtEl>
                                          <p:spTgt spid="155655"/>
                                        </p:tgtEl>
                                        <p:attrNameLst>
                                          <p:attrName>ppt_w</p:attrName>
                                        </p:attrNameLst>
                                      </p:cBhvr>
                                      <p:tavLst>
                                        <p:tav tm="0">
                                          <p:val>
                                            <p:fltVal val="0"/>
                                          </p:val>
                                        </p:tav>
                                        <p:tav tm="100000">
                                          <p:val>
                                            <p:strVal val="#ppt_w"/>
                                          </p:val>
                                        </p:tav>
                                      </p:tavLst>
                                    </p:anim>
                                    <p:anim calcmode="lin" valueType="num">
                                      <p:cBhvr>
                                        <p:cTn id="8" dur="500" fill="hold"/>
                                        <p:tgtEl>
                                          <p:spTgt spid="1556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565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228600"/>
            <a:ext cx="7772400" cy="6324600"/>
            <a:chOff x="768" y="144"/>
            <a:chExt cx="4896" cy="3984"/>
          </a:xfrm>
        </p:grpSpPr>
        <p:pic>
          <p:nvPicPr>
            <p:cNvPr id="39948" name="Picture 3"/>
            <p:cNvPicPr>
              <a:picLocks noChangeAspect="1" noChangeArrowheads="1"/>
            </p:cNvPicPr>
            <p:nvPr/>
          </p:nvPicPr>
          <p:blipFill>
            <a:blip r:embed="rId3"/>
            <a:srcRect/>
            <a:stretch>
              <a:fillRect/>
            </a:stretch>
          </p:blipFill>
          <p:spPr bwMode="auto">
            <a:xfrm>
              <a:off x="768" y="144"/>
              <a:ext cx="4896" cy="3984"/>
            </a:xfrm>
            <a:prstGeom prst="rect">
              <a:avLst/>
            </a:prstGeom>
            <a:noFill/>
            <a:ln w="9525">
              <a:noFill/>
              <a:miter lim="800000"/>
              <a:headEnd/>
              <a:tailEnd/>
            </a:ln>
          </p:spPr>
        </p:pic>
        <p:grpSp>
          <p:nvGrpSpPr>
            <p:cNvPr id="3" name="Group 4"/>
            <p:cNvGrpSpPr>
              <a:grpSpLocks/>
            </p:cNvGrpSpPr>
            <p:nvPr/>
          </p:nvGrpSpPr>
          <p:grpSpPr bwMode="auto">
            <a:xfrm>
              <a:off x="2784" y="1728"/>
              <a:ext cx="816" cy="816"/>
              <a:chOff x="2736" y="1776"/>
              <a:chExt cx="816" cy="816"/>
            </a:xfrm>
          </p:grpSpPr>
          <p:sp>
            <p:nvSpPr>
              <p:cNvPr id="39991" name="Oval 5"/>
              <p:cNvSpPr>
                <a:spLocks noChangeArrowheads="1"/>
              </p:cNvSpPr>
              <p:nvPr/>
            </p:nvSpPr>
            <p:spPr bwMode="auto">
              <a:xfrm>
                <a:off x="2736" y="1776"/>
                <a:ext cx="816" cy="81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92" name="Text Box 6"/>
              <p:cNvSpPr txBox="1">
                <a:spLocks noChangeArrowheads="1"/>
              </p:cNvSpPr>
              <p:nvPr/>
            </p:nvSpPr>
            <p:spPr bwMode="auto">
              <a:xfrm>
                <a:off x="2784" y="2048"/>
                <a:ext cx="745" cy="288"/>
              </a:xfrm>
              <a:prstGeom prst="rect">
                <a:avLst/>
              </a:prstGeom>
              <a:noFill/>
              <a:ln w="9525">
                <a:noFill/>
                <a:miter lim="800000"/>
                <a:headEnd/>
                <a:tailEnd/>
              </a:ln>
            </p:spPr>
            <p:txBody>
              <a:bodyPr wrap="none">
                <a:prstTxWarp prst="textNoShape">
                  <a:avLst/>
                </a:prstTxWarp>
                <a:spAutoFit/>
              </a:bodyPr>
              <a:lstStyle/>
              <a:p>
                <a:r>
                  <a:rPr lang="en-US"/>
                  <a:t>Lexicon</a:t>
                </a:r>
              </a:p>
            </p:txBody>
          </p:sp>
        </p:grpSp>
        <p:grpSp>
          <p:nvGrpSpPr>
            <p:cNvPr id="4" name="Group 7"/>
            <p:cNvGrpSpPr>
              <a:grpSpLocks/>
            </p:cNvGrpSpPr>
            <p:nvPr/>
          </p:nvGrpSpPr>
          <p:grpSpPr bwMode="auto">
            <a:xfrm>
              <a:off x="4128" y="1344"/>
              <a:ext cx="864" cy="404"/>
              <a:chOff x="4320" y="448"/>
              <a:chExt cx="864" cy="404"/>
            </a:xfrm>
          </p:grpSpPr>
          <p:sp>
            <p:nvSpPr>
              <p:cNvPr id="39989" name="Rectangle 8"/>
              <p:cNvSpPr>
                <a:spLocks noChangeArrowheads="1"/>
              </p:cNvSpPr>
              <p:nvPr/>
            </p:nvSpPr>
            <p:spPr bwMode="auto">
              <a:xfrm>
                <a:off x="4320" y="480"/>
                <a:ext cx="864" cy="3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90" name="Text Box 9"/>
              <p:cNvSpPr txBox="1">
                <a:spLocks noChangeArrowheads="1"/>
              </p:cNvSpPr>
              <p:nvPr/>
            </p:nvSpPr>
            <p:spPr bwMode="auto">
              <a:xfrm>
                <a:off x="4420" y="448"/>
                <a:ext cx="652" cy="404"/>
              </a:xfrm>
              <a:prstGeom prst="rect">
                <a:avLst/>
              </a:prstGeom>
              <a:noFill/>
              <a:ln w="9525">
                <a:noFill/>
                <a:miter lim="800000"/>
                <a:headEnd/>
                <a:tailEnd/>
              </a:ln>
            </p:spPr>
            <p:txBody>
              <a:bodyPr wrap="none">
                <a:prstTxWarp prst="textNoShape">
                  <a:avLst/>
                </a:prstTxWarp>
                <a:spAutoFit/>
              </a:bodyPr>
              <a:lstStyle/>
              <a:p>
                <a:r>
                  <a:rPr lang="en-US" sz="1800"/>
                  <a:t>Semantic</a:t>
                </a:r>
              </a:p>
              <a:p>
                <a:r>
                  <a:rPr lang="en-US" sz="1800"/>
                  <a:t>Analysis</a:t>
                </a:r>
              </a:p>
            </p:txBody>
          </p:sp>
        </p:grpSp>
        <p:grpSp>
          <p:nvGrpSpPr>
            <p:cNvPr id="5" name="Group 10"/>
            <p:cNvGrpSpPr>
              <a:grpSpLocks/>
            </p:cNvGrpSpPr>
            <p:nvPr/>
          </p:nvGrpSpPr>
          <p:grpSpPr bwMode="auto">
            <a:xfrm>
              <a:off x="3984" y="1872"/>
              <a:ext cx="864" cy="404"/>
              <a:chOff x="4320" y="448"/>
              <a:chExt cx="864" cy="404"/>
            </a:xfrm>
          </p:grpSpPr>
          <p:sp>
            <p:nvSpPr>
              <p:cNvPr id="39987" name="Rectangle 11"/>
              <p:cNvSpPr>
                <a:spLocks noChangeArrowheads="1"/>
              </p:cNvSpPr>
              <p:nvPr/>
            </p:nvSpPr>
            <p:spPr bwMode="auto">
              <a:xfrm>
                <a:off x="4320" y="480"/>
                <a:ext cx="864" cy="3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88" name="Text Box 12"/>
              <p:cNvSpPr txBox="1">
                <a:spLocks noChangeArrowheads="1"/>
              </p:cNvSpPr>
              <p:nvPr/>
            </p:nvSpPr>
            <p:spPr bwMode="auto">
              <a:xfrm>
                <a:off x="4420" y="448"/>
                <a:ext cx="652" cy="404"/>
              </a:xfrm>
              <a:prstGeom prst="rect">
                <a:avLst/>
              </a:prstGeom>
              <a:noFill/>
              <a:ln w="9525">
                <a:noFill/>
                <a:miter lim="800000"/>
                <a:headEnd/>
                <a:tailEnd/>
              </a:ln>
            </p:spPr>
            <p:txBody>
              <a:bodyPr wrap="none">
                <a:prstTxWarp prst="textNoShape">
                  <a:avLst/>
                </a:prstTxWarp>
                <a:spAutoFit/>
              </a:bodyPr>
              <a:lstStyle/>
              <a:p>
                <a:r>
                  <a:rPr lang="en-US" sz="1800"/>
                  <a:t>Syntactic</a:t>
                </a:r>
              </a:p>
              <a:p>
                <a:r>
                  <a:rPr lang="en-US" sz="1800"/>
                  <a:t>Analysis</a:t>
                </a:r>
              </a:p>
            </p:txBody>
          </p:sp>
        </p:grpSp>
        <p:grpSp>
          <p:nvGrpSpPr>
            <p:cNvPr id="6" name="Group 13"/>
            <p:cNvGrpSpPr>
              <a:grpSpLocks/>
            </p:cNvGrpSpPr>
            <p:nvPr/>
          </p:nvGrpSpPr>
          <p:grpSpPr bwMode="auto">
            <a:xfrm>
              <a:off x="3696" y="2380"/>
              <a:ext cx="868" cy="404"/>
              <a:chOff x="4848" y="1324"/>
              <a:chExt cx="868" cy="404"/>
            </a:xfrm>
          </p:grpSpPr>
          <p:sp>
            <p:nvSpPr>
              <p:cNvPr id="39985" name="Rectangle 14"/>
              <p:cNvSpPr>
                <a:spLocks noChangeArrowheads="1"/>
              </p:cNvSpPr>
              <p:nvPr/>
            </p:nvSpPr>
            <p:spPr bwMode="auto">
              <a:xfrm>
                <a:off x="4848" y="1356"/>
                <a:ext cx="864" cy="3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86" name="Text Box 15"/>
              <p:cNvSpPr txBox="1">
                <a:spLocks noChangeArrowheads="1"/>
              </p:cNvSpPr>
              <p:nvPr/>
            </p:nvSpPr>
            <p:spPr bwMode="auto">
              <a:xfrm>
                <a:off x="4896" y="1324"/>
                <a:ext cx="820" cy="404"/>
              </a:xfrm>
              <a:prstGeom prst="rect">
                <a:avLst/>
              </a:prstGeom>
              <a:noFill/>
              <a:ln w="9525">
                <a:noFill/>
                <a:miter lim="800000"/>
                <a:headEnd/>
                <a:tailEnd/>
              </a:ln>
            </p:spPr>
            <p:txBody>
              <a:bodyPr wrap="none">
                <a:prstTxWarp prst="textNoShape">
                  <a:avLst/>
                </a:prstTxWarp>
                <a:spAutoFit/>
              </a:bodyPr>
              <a:lstStyle/>
              <a:p>
                <a:pPr algn="ctr"/>
                <a:r>
                  <a:rPr lang="en-US" sz="1800"/>
                  <a:t>Word</a:t>
                </a:r>
              </a:p>
              <a:p>
                <a:pPr algn="ctr"/>
                <a:r>
                  <a:rPr lang="en-US" sz="1800"/>
                  <a:t>Recognition</a:t>
                </a:r>
              </a:p>
            </p:txBody>
          </p:sp>
        </p:grpSp>
        <p:grpSp>
          <p:nvGrpSpPr>
            <p:cNvPr id="7" name="Group 16"/>
            <p:cNvGrpSpPr>
              <a:grpSpLocks/>
            </p:cNvGrpSpPr>
            <p:nvPr/>
          </p:nvGrpSpPr>
          <p:grpSpPr bwMode="auto">
            <a:xfrm>
              <a:off x="3456" y="2928"/>
              <a:ext cx="1068" cy="404"/>
              <a:chOff x="4560" y="2040"/>
              <a:chExt cx="1068" cy="404"/>
            </a:xfrm>
          </p:grpSpPr>
          <p:sp>
            <p:nvSpPr>
              <p:cNvPr id="39983" name="Rectangle 17"/>
              <p:cNvSpPr>
                <a:spLocks noChangeArrowheads="1"/>
              </p:cNvSpPr>
              <p:nvPr/>
            </p:nvSpPr>
            <p:spPr bwMode="auto">
              <a:xfrm>
                <a:off x="4560" y="2076"/>
                <a:ext cx="1056" cy="3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84" name="Text Box 18"/>
              <p:cNvSpPr txBox="1">
                <a:spLocks noChangeArrowheads="1"/>
              </p:cNvSpPr>
              <p:nvPr/>
            </p:nvSpPr>
            <p:spPr bwMode="auto">
              <a:xfrm>
                <a:off x="4600" y="2040"/>
                <a:ext cx="1028" cy="404"/>
              </a:xfrm>
              <a:prstGeom prst="rect">
                <a:avLst/>
              </a:prstGeom>
              <a:noFill/>
              <a:ln w="9525">
                <a:noFill/>
                <a:miter lim="800000"/>
                <a:headEnd/>
                <a:tailEnd/>
              </a:ln>
            </p:spPr>
            <p:txBody>
              <a:bodyPr wrap="none">
                <a:prstTxWarp prst="textNoShape">
                  <a:avLst/>
                </a:prstTxWarp>
                <a:spAutoFit/>
              </a:bodyPr>
              <a:lstStyle/>
              <a:p>
                <a:pPr algn="ctr"/>
                <a:r>
                  <a:rPr lang="en-US" sz="1800"/>
                  <a:t>Letter/phoneme</a:t>
                </a:r>
              </a:p>
              <a:p>
                <a:pPr algn="ctr"/>
                <a:r>
                  <a:rPr lang="en-US" sz="1800"/>
                  <a:t>Recognition</a:t>
                </a:r>
              </a:p>
            </p:txBody>
          </p:sp>
        </p:grpSp>
        <p:grpSp>
          <p:nvGrpSpPr>
            <p:cNvPr id="8" name="Group 19"/>
            <p:cNvGrpSpPr>
              <a:grpSpLocks/>
            </p:cNvGrpSpPr>
            <p:nvPr/>
          </p:nvGrpSpPr>
          <p:grpSpPr bwMode="auto">
            <a:xfrm>
              <a:off x="1440" y="1536"/>
              <a:ext cx="1232" cy="1106"/>
              <a:chOff x="384" y="1496"/>
              <a:chExt cx="1232" cy="1106"/>
            </a:xfrm>
          </p:grpSpPr>
          <p:sp>
            <p:nvSpPr>
              <p:cNvPr id="39978" name="Rectangle 20"/>
              <p:cNvSpPr>
                <a:spLocks noChangeArrowheads="1"/>
              </p:cNvSpPr>
              <p:nvPr/>
            </p:nvSpPr>
            <p:spPr bwMode="auto">
              <a:xfrm>
                <a:off x="416" y="1536"/>
                <a:ext cx="1104" cy="105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79" name="Text Box 21"/>
              <p:cNvSpPr txBox="1">
                <a:spLocks noChangeArrowheads="1"/>
              </p:cNvSpPr>
              <p:nvPr/>
            </p:nvSpPr>
            <p:spPr bwMode="auto">
              <a:xfrm>
                <a:off x="384" y="1496"/>
                <a:ext cx="980" cy="288"/>
              </a:xfrm>
              <a:prstGeom prst="rect">
                <a:avLst/>
              </a:prstGeom>
              <a:noFill/>
              <a:ln w="9525">
                <a:noFill/>
                <a:miter lim="800000"/>
                <a:headEnd/>
                <a:tailEnd/>
              </a:ln>
            </p:spPr>
            <p:txBody>
              <a:bodyPr wrap="none">
                <a:prstTxWarp prst="textNoShape">
                  <a:avLst/>
                </a:prstTxWarp>
                <a:spAutoFit/>
              </a:bodyPr>
              <a:lstStyle/>
              <a:p>
                <a:r>
                  <a:rPr lang="en-US"/>
                  <a:t>Formulator</a:t>
                </a:r>
              </a:p>
            </p:txBody>
          </p:sp>
          <p:sp>
            <p:nvSpPr>
              <p:cNvPr id="39980" name="Text Box 22"/>
              <p:cNvSpPr txBox="1">
                <a:spLocks noChangeArrowheads="1"/>
              </p:cNvSpPr>
              <p:nvPr/>
            </p:nvSpPr>
            <p:spPr bwMode="auto">
              <a:xfrm>
                <a:off x="560" y="1728"/>
                <a:ext cx="1056" cy="442"/>
              </a:xfrm>
              <a:prstGeom prst="rect">
                <a:avLst/>
              </a:prstGeom>
              <a:noFill/>
              <a:ln w="9525">
                <a:noFill/>
                <a:miter lim="800000"/>
                <a:headEnd/>
                <a:tailEnd/>
              </a:ln>
            </p:spPr>
            <p:txBody>
              <a:bodyPr>
                <a:prstTxWarp prst="textNoShape">
                  <a:avLst/>
                </a:prstTxWarp>
                <a:spAutoFit/>
              </a:bodyPr>
              <a:lstStyle/>
              <a:p>
                <a:pPr>
                  <a:spcBef>
                    <a:spcPct val="50000"/>
                  </a:spcBef>
                </a:pPr>
                <a:r>
                  <a:rPr lang="en-US" sz="2000"/>
                  <a:t>Grammatical Encoding</a:t>
                </a:r>
              </a:p>
            </p:txBody>
          </p:sp>
          <p:sp>
            <p:nvSpPr>
              <p:cNvPr id="39981" name="Text Box 23"/>
              <p:cNvSpPr txBox="1">
                <a:spLocks noChangeArrowheads="1"/>
              </p:cNvSpPr>
              <p:nvPr/>
            </p:nvSpPr>
            <p:spPr bwMode="auto">
              <a:xfrm>
                <a:off x="560" y="2160"/>
                <a:ext cx="1056" cy="442"/>
              </a:xfrm>
              <a:prstGeom prst="rect">
                <a:avLst/>
              </a:prstGeom>
              <a:noFill/>
              <a:ln w="9525">
                <a:noFill/>
                <a:miter lim="800000"/>
                <a:headEnd/>
                <a:tailEnd/>
              </a:ln>
            </p:spPr>
            <p:txBody>
              <a:bodyPr>
                <a:prstTxWarp prst="textNoShape">
                  <a:avLst/>
                </a:prstTxWarp>
                <a:spAutoFit/>
              </a:bodyPr>
              <a:lstStyle/>
              <a:p>
                <a:pPr>
                  <a:spcBef>
                    <a:spcPct val="50000"/>
                  </a:spcBef>
                </a:pPr>
                <a:r>
                  <a:rPr lang="en-US" sz="2000"/>
                  <a:t>Phonological Encoding</a:t>
                </a:r>
              </a:p>
            </p:txBody>
          </p:sp>
          <p:sp>
            <p:nvSpPr>
              <p:cNvPr id="39982" name="Line 24"/>
              <p:cNvSpPr>
                <a:spLocks noChangeShapeType="1"/>
              </p:cNvSpPr>
              <p:nvPr/>
            </p:nvSpPr>
            <p:spPr bwMode="auto">
              <a:xfrm>
                <a:off x="432" y="2160"/>
                <a:ext cx="1104"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grpSp>
        <p:grpSp>
          <p:nvGrpSpPr>
            <p:cNvPr id="9" name="Group 25"/>
            <p:cNvGrpSpPr>
              <a:grpSpLocks/>
            </p:cNvGrpSpPr>
            <p:nvPr/>
          </p:nvGrpSpPr>
          <p:grpSpPr bwMode="auto">
            <a:xfrm>
              <a:off x="1872" y="2976"/>
              <a:ext cx="1056" cy="336"/>
              <a:chOff x="624" y="1296"/>
              <a:chExt cx="1056" cy="336"/>
            </a:xfrm>
          </p:grpSpPr>
          <p:sp>
            <p:nvSpPr>
              <p:cNvPr id="39976" name="Rectangle 26"/>
              <p:cNvSpPr>
                <a:spLocks noChangeArrowheads="1"/>
              </p:cNvSpPr>
              <p:nvPr/>
            </p:nvSpPr>
            <p:spPr bwMode="auto">
              <a:xfrm>
                <a:off x="624" y="1296"/>
                <a:ext cx="1056" cy="3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77" name="Text Box 27"/>
              <p:cNvSpPr txBox="1">
                <a:spLocks noChangeArrowheads="1"/>
              </p:cNvSpPr>
              <p:nvPr/>
            </p:nvSpPr>
            <p:spPr bwMode="auto">
              <a:xfrm>
                <a:off x="688" y="1320"/>
                <a:ext cx="958" cy="288"/>
              </a:xfrm>
              <a:prstGeom prst="rect">
                <a:avLst/>
              </a:prstGeom>
              <a:noFill/>
              <a:ln w="9525">
                <a:noFill/>
                <a:miter lim="800000"/>
                <a:headEnd/>
                <a:tailEnd/>
              </a:ln>
            </p:spPr>
            <p:txBody>
              <a:bodyPr wrap="none">
                <a:prstTxWarp prst="textNoShape">
                  <a:avLst/>
                </a:prstTxWarp>
                <a:spAutoFit/>
              </a:bodyPr>
              <a:lstStyle/>
              <a:p>
                <a:r>
                  <a:rPr lang="en-US"/>
                  <a:t>Articulator</a:t>
                </a:r>
              </a:p>
            </p:txBody>
          </p:sp>
        </p:grpSp>
        <p:grpSp>
          <p:nvGrpSpPr>
            <p:cNvPr id="10" name="Group 28"/>
            <p:cNvGrpSpPr>
              <a:grpSpLocks/>
            </p:cNvGrpSpPr>
            <p:nvPr/>
          </p:nvGrpSpPr>
          <p:grpSpPr bwMode="auto">
            <a:xfrm>
              <a:off x="2544" y="624"/>
              <a:ext cx="1392" cy="864"/>
              <a:chOff x="720" y="624"/>
              <a:chExt cx="1392" cy="864"/>
            </a:xfrm>
          </p:grpSpPr>
          <p:sp>
            <p:nvSpPr>
              <p:cNvPr id="39972" name="Rectangle 29"/>
              <p:cNvSpPr>
                <a:spLocks noChangeArrowheads="1"/>
              </p:cNvSpPr>
              <p:nvPr/>
            </p:nvSpPr>
            <p:spPr bwMode="auto">
              <a:xfrm>
                <a:off x="720" y="624"/>
                <a:ext cx="1392" cy="864"/>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9973" name="Text Box 30"/>
              <p:cNvSpPr txBox="1">
                <a:spLocks noChangeArrowheads="1"/>
              </p:cNvSpPr>
              <p:nvPr/>
            </p:nvSpPr>
            <p:spPr bwMode="auto">
              <a:xfrm>
                <a:off x="744" y="624"/>
                <a:ext cx="1280" cy="288"/>
              </a:xfrm>
              <a:prstGeom prst="rect">
                <a:avLst/>
              </a:prstGeom>
              <a:noFill/>
              <a:ln w="9525">
                <a:noFill/>
                <a:miter lim="800000"/>
                <a:headEnd/>
                <a:tailEnd/>
              </a:ln>
            </p:spPr>
            <p:txBody>
              <a:bodyPr>
                <a:prstTxWarp prst="textNoShape">
                  <a:avLst/>
                </a:prstTxWarp>
                <a:spAutoFit/>
              </a:bodyPr>
              <a:lstStyle/>
              <a:p>
                <a:r>
                  <a:rPr lang="en-US"/>
                  <a:t>Conceptualizer</a:t>
                </a:r>
              </a:p>
            </p:txBody>
          </p:sp>
          <p:sp>
            <p:nvSpPr>
              <p:cNvPr id="39974" name="Text Box 31"/>
              <p:cNvSpPr txBox="1">
                <a:spLocks noChangeArrowheads="1"/>
              </p:cNvSpPr>
              <p:nvPr/>
            </p:nvSpPr>
            <p:spPr bwMode="auto">
              <a:xfrm>
                <a:off x="1454" y="1056"/>
                <a:ext cx="658" cy="250"/>
              </a:xfrm>
              <a:prstGeom prst="rect">
                <a:avLst/>
              </a:prstGeom>
              <a:noFill/>
              <a:ln w="9525">
                <a:noFill/>
                <a:miter lim="800000"/>
                <a:headEnd/>
                <a:tailEnd/>
              </a:ln>
            </p:spPr>
            <p:txBody>
              <a:bodyPr>
                <a:prstTxWarp prst="textNoShape">
                  <a:avLst/>
                </a:prstTxWarp>
                <a:spAutoFit/>
              </a:bodyPr>
              <a:lstStyle/>
              <a:p>
                <a:pPr>
                  <a:spcBef>
                    <a:spcPct val="50000"/>
                  </a:spcBef>
                </a:pPr>
                <a:r>
                  <a:rPr lang="en-US" sz="2000"/>
                  <a:t>Thought</a:t>
                </a:r>
              </a:p>
            </p:txBody>
          </p:sp>
          <p:pic>
            <p:nvPicPr>
              <p:cNvPr id="39975" name="Picture 32"/>
              <p:cNvPicPr>
                <a:picLocks noChangeAspect="1" noChangeArrowheads="1"/>
              </p:cNvPicPr>
              <p:nvPr/>
            </p:nvPicPr>
            <p:blipFill>
              <a:blip r:embed="rId4"/>
              <a:srcRect/>
              <a:stretch>
                <a:fillRect/>
              </a:stretch>
            </p:blipFill>
            <p:spPr bwMode="auto">
              <a:xfrm>
                <a:off x="768" y="912"/>
                <a:ext cx="736" cy="528"/>
              </a:xfrm>
              <a:prstGeom prst="rect">
                <a:avLst/>
              </a:prstGeom>
              <a:noFill/>
              <a:ln w="9525">
                <a:noFill/>
                <a:miter lim="800000"/>
                <a:headEnd/>
                <a:tailEnd/>
              </a:ln>
            </p:spPr>
          </p:pic>
        </p:grpSp>
        <p:sp>
          <p:nvSpPr>
            <p:cNvPr id="39957" name="Line 33"/>
            <p:cNvSpPr>
              <a:spLocks noChangeShapeType="1"/>
            </p:cNvSpPr>
            <p:nvPr/>
          </p:nvSpPr>
          <p:spPr bwMode="auto">
            <a:xfrm>
              <a:off x="3216" y="1440"/>
              <a:ext cx="0" cy="432"/>
            </a:xfrm>
            <a:prstGeom prst="line">
              <a:avLst/>
            </a:prstGeom>
            <a:noFill/>
            <a:ln w="19050">
              <a:solidFill>
                <a:schemeClr val="tx1"/>
              </a:solidFill>
              <a:round/>
              <a:headEnd type="stealth" w="med" len="med"/>
              <a:tailEnd type="stealth" w="med" len="med"/>
            </a:ln>
          </p:spPr>
          <p:txBody>
            <a:bodyPr wrap="none" anchor="ctr">
              <a:prstTxWarp prst="textNoShape">
                <a:avLst/>
              </a:prstTxWarp>
            </a:bodyPr>
            <a:lstStyle/>
            <a:p>
              <a:endParaRPr lang="en-US"/>
            </a:p>
          </p:txBody>
        </p:sp>
        <p:sp>
          <p:nvSpPr>
            <p:cNvPr id="39958" name="Line 34"/>
            <p:cNvSpPr>
              <a:spLocks noChangeShapeType="1"/>
            </p:cNvSpPr>
            <p:nvPr/>
          </p:nvSpPr>
          <p:spPr bwMode="auto">
            <a:xfrm flipH="1">
              <a:off x="3312" y="1584"/>
              <a:ext cx="816" cy="384"/>
            </a:xfrm>
            <a:prstGeom prst="line">
              <a:avLst/>
            </a:prstGeom>
            <a:noFill/>
            <a:ln w="19050">
              <a:solidFill>
                <a:schemeClr val="tx1"/>
              </a:solidFill>
              <a:round/>
              <a:headEnd type="stealth" w="med" len="med"/>
              <a:tailEnd type="stealth" w="med" len="med"/>
            </a:ln>
          </p:spPr>
          <p:txBody>
            <a:bodyPr wrap="none" anchor="ctr">
              <a:prstTxWarp prst="textNoShape">
                <a:avLst/>
              </a:prstTxWarp>
            </a:bodyPr>
            <a:lstStyle/>
            <a:p>
              <a:endParaRPr lang="en-US"/>
            </a:p>
          </p:txBody>
        </p:sp>
        <p:sp>
          <p:nvSpPr>
            <p:cNvPr id="39959" name="Line 35"/>
            <p:cNvSpPr>
              <a:spLocks noChangeShapeType="1"/>
            </p:cNvSpPr>
            <p:nvPr/>
          </p:nvSpPr>
          <p:spPr bwMode="auto">
            <a:xfrm flipH="1">
              <a:off x="3552" y="2160"/>
              <a:ext cx="384" cy="0"/>
            </a:xfrm>
            <a:prstGeom prst="line">
              <a:avLst/>
            </a:prstGeom>
            <a:noFill/>
            <a:ln w="19050">
              <a:solidFill>
                <a:schemeClr val="tx1"/>
              </a:solidFill>
              <a:round/>
              <a:headEnd type="stealth" w="med" len="med"/>
              <a:tailEnd type="stealth" w="med" len="med"/>
            </a:ln>
          </p:spPr>
          <p:txBody>
            <a:bodyPr wrap="none" anchor="ctr">
              <a:prstTxWarp prst="textNoShape">
                <a:avLst/>
              </a:prstTxWarp>
            </a:bodyPr>
            <a:lstStyle/>
            <a:p>
              <a:endParaRPr lang="en-US"/>
            </a:p>
          </p:txBody>
        </p:sp>
        <p:sp>
          <p:nvSpPr>
            <p:cNvPr id="39960" name="Line 36"/>
            <p:cNvSpPr>
              <a:spLocks noChangeShapeType="1"/>
            </p:cNvSpPr>
            <p:nvPr/>
          </p:nvSpPr>
          <p:spPr bwMode="auto">
            <a:xfrm flipH="1" flipV="1">
              <a:off x="3408" y="2400"/>
              <a:ext cx="288" cy="192"/>
            </a:xfrm>
            <a:prstGeom prst="line">
              <a:avLst/>
            </a:prstGeom>
            <a:noFill/>
            <a:ln w="19050">
              <a:solidFill>
                <a:schemeClr val="tx1"/>
              </a:solidFill>
              <a:round/>
              <a:headEnd type="stealth" w="med" len="med"/>
              <a:tailEnd type="stealth" w="med" len="med"/>
            </a:ln>
          </p:spPr>
          <p:txBody>
            <a:bodyPr wrap="none" anchor="ctr">
              <a:prstTxWarp prst="textNoShape">
                <a:avLst/>
              </a:prstTxWarp>
            </a:bodyPr>
            <a:lstStyle/>
            <a:p>
              <a:endParaRPr lang="en-US"/>
            </a:p>
          </p:txBody>
        </p:sp>
        <p:sp>
          <p:nvSpPr>
            <p:cNvPr id="39961" name="Line 37"/>
            <p:cNvSpPr>
              <a:spLocks noChangeShapeType="1"/>
            </p:cNvSpPr>
            <p:nvPr/>
          </p:nvSpPr>
          <p:spPr bwMode="auto">
            <a:xfrm flipH="1" flipV="1">
              <a:off x="2544" y="1920"/>
              <a:ext cx="288" cy="96"/>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62" name="Line 38"/>
            <p:cNvSpPr>
              <a:spLocks noChangeShapeType="1"/>
            </p:cNvSpPr>
            <p:nvPr/>
          </p:nvSpPr>
          <p:spPr bwMode="auto">
            <a:xfrm flipH="1">
              <a:off x="2496" y="2304"/>
              <a:ext cx="384" cy="144"/>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63" name="Arc 39"/>
            <p:cNvSpPr>
              <a:spLocks/>
            </p:cNvSpPr>
            <p:nvPr/>
          </p:nvSpPr>
          <p:spPr bwMode="auto">
            <a:xfrm rot="5400000" flipH="1">
              <a:off x="3894" y="874"/>
              <a:ext cx="624" cy="558"/>
            </a:xfrm>
            <a:custGeom>
              <a:avLst/>
              <a:gdLst>
                <a:gd name="T0" fmla="*/ 0 w 21600"/>
                <a:gd name="T1" fmla="*/ 0 h 25108"/>
                <a:gd name="T2" fmla="*/ 1 w 21600"/>
                <a:gd name="T3" fmla="*/ 0 h 25108"/>
                <a:gd name="T4" fmla="*/ 0 w 21600"/>
                <a:gd name="T5" fmla="*/ 0 h 25108"/>
                <a:gd name="T6" fmla="*/ 0 60000 65536"/>
                <a:gd name="T7" fmla="*/ 0 60000 65536"/>
                <a:gd name="T8" fmla="*/ 0 60000 65536"/>
                <a:gd name="T9" fmla="*/ 0 w 21600"/>
                <a:gd name="T10" fmla="*/ 0 h 25108"/>
                <a:gd name="T11" fmla="*/ 21600 w 21600"/>
                <a:gd name="T12" fmla="*/ 25108 h 25108"/>
              </a:gdLst>
              <a:ahLst/>
              <a:cxnLst>
                <a:cxn ang="T6">
                  <a:pos x="T0" y="T1"/>
                </a:cxn>
                <a:cxn ang="T7">
                  <a:pos x="T2" y="T3"/>
                </a:cxn>
                <a:cxn ang="T8">
                  <a:pos x="T4" y="T5"/>
                </a:cxn>
              </a:cxnLst>
              <a:rect l="T9" t="T10" r="T11" b="T12"/>
              <a:pathLst>
                <a:path w="21600" h="25108" fill="none" extrusionOk="0">
                  <a:moveTo>
                    <a:pt x="3110" y="-1"/>
                  </a:moveTo>
                  <a:cubicBezTo>
                    <a:pt x="13726" y="1543"/>
                    <a:pt x="21600" y="10646"/>
                    <a:pt x="21600" y="21374"/>
                  </a:cubicBezTo>
                  <a:cubicBezTo>
                    <a:pt x="21600" y="22625"/>
                    <a:pt x="21491" y="23875"/>
                    <a:pt x="21274" y="25108"/>
                  </a:cubicBezTo>
                </a:path>
                <a:path w="21600" h="25108" stroke="0" extrusionOk="0">
                  <a:moveTo>
                    <a:pt x="3110" y="-1"/>
                  </a:moveTo>
                  <a:cubicBezTo>
                    <a:pt x="13726" y="1543"/>
                    <a:pt x="21600" y="10646"/>
                    <a:pt x="21600" y="21374"/>
                  </a:cubicBezTo>
                  <a:cubicBezTo>
                    <a:pt x="21600" y="22625"/>
                    <a:pt x="21491" y="23875"/>
                    <a:pt x="21274" y="25108"/>
                  </a:cubicBezTo>
                  <a:lnTo>
                    <a:pt x="0" y="21374"/>
                  </a:lnTo>
                  <a:close/>
                </a:path>
              </a:pathLst>
            </a:cu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39964" name="Arc 40"/>
            <p:cNvSpPr>
              <a:spLocks/>
            </p:cNvSpPr>
            <p:nvPr/>
          </p:nvSpPr>
          <p:spPr bwMode="auto">
            <a:xfrm flipH="1">
              <a:off x="1935" y="966"/>
              <a:ext cx="624" cy="577"/>
            </a:xfrm>
            <a:custGeom>
              <a:avLst/>
              <a:gdLst>
                <a:gd name="T0" fmla="*/ 0 w 21600"/>
                <a:gd name="T1" fmla="*/ 0 h 25945"/>
                <a:gd name="T2" fmla="*/ 1 w 21600"/>
                <a:gd name="T3" fmla="*/ 0 h 25945"/>
                <a:gd name="T4" fmla="*/ 0 w 21600"/>
                <a:gd name="T5" fmla="*/ 0 h 25945"/>
                <a:gd name="T6" fmla="*/ 0 60000 65536"/>
                <a:gd name="T7" fmla="*/ 0 60000 65536"/>
                <a:gd name="T8" fmla="*/ 0 60000 65536"/>
                <a:gd name="T9" fmla="*/ 0 w 21600"/>
                <a:gd name="T10" fmla="*/ 0 h 25945"/>
                <a:gd name="T11" fmla="*/ 21600 w 21600"/>
                <a:gd name="T12" fmla="*/ 25945 h 25945"/>
              </a:gdLst>
              <a:ahLst/>
              <a:cxnLst>
                <a:cxn ang="T6">
                  <a:pos x="T0" y="T1"/>
                </a:cxn>
                <a:cxn ang="T7">
                  <a:pos x="T2" y="T3"/>
                </a:cxn>
                <a:cxn ang="T8">
                  <a:pos x="T4" y="T5"/>
                </a:cxn>
              </a:cxnLst>
              <a:rect l="T9" t="T10" r="T11" b="T12"/>
              <a:pathLst>
                <a:path w="21600" h="25945" fill="none" extrusionOk="0">
                  <a:moveTo>
                    <a:pt x="906" y="-1"/>
                  </a:moveTo>
                  <a:cubicBezTo>
                    <a:pt x="12472" y="484"/>
                    <a:pt x="21600" y="10003"/>
                    <a:pt x="21600" y="21580"/>
                  </a:cubicBezTo>
                  <a:cubicBezTo>
                    <a:pt x="21600" y="23046"/>
                    <a:pt x="21450" y="24508"/>
                    <a:pt x="21154" y="25945"/>
                  </a:cubicBezTo>
                </a:path>
                <a:path w="21600" h="25945" stroke="0" extrusionOk="0">
                  <a:moveTo>
                    <a:pt x="906" y="-1"/>
                  </a:moveTo>
                  <a:cubicBezTo>
                    <a:pt x="12472" y="484"/>
                    <a:pt x="21600" y="10003"/>
                    <a:pt x="21600" y="21580"/>
                  </a:cubicBezTo>
                  <a:cubicBezTo>
                    <a:pt x="21600" y="23046"/>
                    <a:pt x="21450" y="24508"/>
                    <a:pt x="21154" y="25945"/>
                  </a:cubicBezTo>
                  <a:lnTo>
                    <a:pt x="0" y="21580"/>
                  </a:lnTo>
                  <a:close/>
                </a:path>
              </a:pathLst>
            </a:cu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39965" name="Arc 41"/>
            <p:cNvSpPr>
              <a:spLocks/>
            </p:cNvSpPr>
            <p:nvPr/>
          </p:nvSpPr>
          <p:spPr bwMode="auto">
            <a:xfrm rot="16200000" flipH="1">
              <a:off x="2832" y="2784"/>
              <a:ext cx="816" cy="1776"/>
            </a:xfrm>
            <a:custGeom>
              <a:avLst/>
              <a:gdLst>
                <a:gd name="T0" fmla="*/ 0 w 21600"/>
                <a:gd name="T1" fmla="*/ 0 h 25945"/>
                <a:gd name="T2" fmla="*/ 1 w 21600"/>
                <a:gd name="T3" fmla="*/ 8 h 25945"/>
                <a:gd name="T4" fmla="*/ 0 w 21600"/>
                <a:gd name="T5" fmla="*/ 7 h 25945"/>
                <a:gd name="T6" fmla="*/ 0 60000 65536"/>
                <a:gd name="T7" fmla="*/ 0 60000 65536"/>
                <a:gd name="T8" fmla="*/ 0 60000 65536"/>
                <a:gd name="T9" fmla="*/ 0 w 21600"/>
                <a:gd name="T10" fmla="*/ 0 h 25945"/>
                <a:gd name="T11" fmla="*/ 21600 w 21600"/>
                <a:gd name="T12" fmla="*/ 25945 h 25945"/>
              </a:gdLst>
              <a:ahLst/>
              <a:cxnLst>
                <a:cxn ang="T6">
                  <a:pos x="T0" y="T1"/>
                </a:cxn>
                <a:cxn ang="T7">
                  <a:pos x="T2" y="T3"/>
                </a:cxn>
                <a:cxn ang="T8">
                  <a:pos x="T4" y="T5"/>
                </a:cxn>
              </a:cxnLst>
              <a:rect l="T9" t="T10" r="T11" b="T12"/>
              <a:pathLst>
                <a:path w="21600" h="25945" fill="none" extrusionOk="0">
                  <a:moveTo>
                    <a:pt x="906" y="-1"/>
                  </a:moveTo>
                  <a:cubicBezTo>
                    <a:pt x="12472" y="484"/>
                    <a:pt x="21600" y="10003"/>
                    <a:pt x="21600" y="21580"/>
                  </a:cubicBezTo>
                  <a:cubicBezTo>
                    <a:pt x="21600" y="23046"/>
                    <a:pt x="21450" y="24508"/>
                    <a:pt x="21154" y="25945"/>
                  </a:cubicBezTo>
                </a:path>
                <a:path w="21600" h="25945" stroke="0" extrusionOk="0">
                  <a:moveTo>
                    <a:pt x="906" y="-1"/>
                  </a:moveTo>
                  <a:cubicBezTo>
                    <a:pt x="12472" y="484"/>
                    <a:pt x="21600" y="10003"/>
                    <a:pt x="21600" y="21580"/>
                  </a:cubicBezTo>
                  <a:cubicBezTo>
                    <a:pt x="21600" y="23046"/>
                    <a:pt x="21450" y="24508"/>
                    <a:pt x="21154" y="25945"/>
                  </a:cubicBezTo>
                  <a:lnTo>
                    <a:pt x="0" y="21580"/>
                  </a:lnTo>
                  <a:close/>
                </a:path>
              </a:pathLst>
            </a:custGeom>
            <a:noFill/>
            <a:ln w="76200" cmpd="tri">
              <a:solidFill>
                <a:schemeClr val="hlink"/>
              </a:solidFill>
              <a:round/>
              <a:headEnd/>
              <a:tailEnd type="stealth" w="med" len="med"/>
            </a:ln>
          </p:spPr>
          <p:txBody>
            <a:bodyPr wrap="none" anchor="ctr">
              <a:prstTxWarp prst="textNoShape">
                <a:avLst/>
              </a:prstTxWarp>
            </a:bodyPr>
            <a:lstStyle/>
            <a:p>
              <a:endParaRPr lang="en-US"/>
            </a:p>
          </p:txBody>
        </p:sp>
        <p:sp>
          <p:nvSpPr>
            <p:cNvPr id="39966" name="Line 42"/>
            <p:cNvSpPr>
              <a:spLocks noChangeShapeType="1"/>
            </p:cNvSpPr>
            <p:nvPr/>
          </p:nvSpPr>
          <p:spPr bwMode="auto">
            <a:xfrm>
              <a:off x="2016" y="2640"/>
              <a:ext cx="384" cy="336"/>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67" name="Arc 43"/>
            <p:cNvSpPr>
              <a:spLocks/>
            </p:cNvSpPr>
            <p:nvPr/>
          </p:nvSpPr>
          <p:spPr bwMode="auto">
            <a:xfrm rot="10800000">
              <a:off x="3744" y="3360"/>
              <a:ext cx="1776" cy="672"/>
            </a:xfrm>
            <a:custGeom>
              <a:avLst/>
              <a:gdLst>
                <a:gd name="T0" fmla="*/ 0 w 21600"/>
                <a:gd name="T1" fmla="*/ 0 h 25945"/>
                <a:gd name="T2" fmla="*/ 12 w 21600"/>
                <a:gd name="T3" fmla="*/ 0 h 25945"/>
                <a:gd name="T4" fmla="*/ 0 w 21600"/>
                <a:gd name="T5" fmla="*/ 0 h 25945"/>
                <a:gd name="T6" fmla="*/ 0 60000 65536"/>
                <a:gd name="T7" fmla="*/ 0 60000 65536"/>
                <a:gd name="T8" fmla="*/ 0 60000 65536"/>
                <a:gd name="T9" fmla="*/ 0 w 21600"/>
                <a:gd name="T10" fmla="*/ 0 h 25945"/>
                <a:gd name="T11" fmla="*/ 21600 w 21600"/>
                <a:gd name="T12" fmla="*/ 25945 h 25945"/>
              </a:gdLst>
              <a:ahLst/>
              <a:cxnLst>
                <a:cxn ang="T6">
                  <a:pos x="T0" y="T1"/>
                </a:cxn>
                <a:cxn ang="T7">
                  <a:pos x="T2" y="T3"/>
                </a:cxn>
                <a:cxn ang="T8">
                  <a:pos x="T4" y="T5"/>
                </a:cxn>
              </a:cxnLst>
              <a:rect l="T9" t="T10" r="T11" b="T12"/>
              <a:pathLst>
                <a:path w="21600" h="25945" fill="none" extrusionOk="0">
                  <a:moveTo>
                    <a:pt x="906" y="-1"/>
                  </a:moveTo>
                  <a:cubicBezTo>
                    <a:pt x="12472" y="484"/>
                    <a:pt x="21600" y="10003"/>
                    <a:pt x="21600" y="21580"/>
                  </a:cubicBezTo>
                  <a:cubicBezTo>
                    <a:pt x="21600" y="23046"/>
                    <a:pt x="21450" y="24508"/>
                    <a:pt x="21154" y="25945"/>
                  </a:cubicBezTo>
                </a:path>
                <a:path w="21600" h="25945" stroke="0" extrusionOk="0">
                  <a:moveTo>
                    <a:pt x="906" y="-1"/>
                  </a:moveTo>
                  <a:cubicBezTo>
                    <a:pt x="12472" y="484"/>
                    <a:pt x="21600" y="10003"/>
                    <a:pt x="21600" y="21580"/>
                  </a:cubicBezTo>
                  <a:cubicBezTo>
                    <a:pt x="21600" y="23046"/>
                    <a:pt x="21450" y="24508"/>
                    <a:pt x="21154" y="25945"/>
                  </a:cubicBezTo>
                  <a:lnTo>
                    <a:pt x="0" y="21580"/>
                  </a:lnTo>
                  <a:close/>
                </a:path>
              </a:pathLst>
            </a:custGeom>
            <a:noFill/>
            <a:ln w="76200" cmpd="tri">
              <a:solidFill>
                <a:schemeClr val="hlink"/>
              </a:solidFill>
              <a:round/>
              <a:headEnd/>
              <a:tailEnd type="stealth" w="med" len="med"/>
            </a:ln>
          </p:spPr>
          <p:txBody>
            <a:bodyPr wrap="none" anchor="ctr">
              <a:prstTxWarp prst="textNoShape">
                <a:avLst/>
              </a:prstTxWarp>
            </a:bodyPr>
            <a:lstStyle/>
            <a:p>
              <a:endParaRPr lang="en-US"/>
            </a:p>
          </p:txBody>
        </p:sp>
        <p:sp>
          <p:nvSpPr>
            <p:cNvPr id="39968" name="Line 44"/>
            <p:cNvSpPr>
              <a:spLocks noChangeShapeType="1"/>
            </p:cNvSpPr>
            <p:nvPr/>
          </p:nvSpPr>
          <p:spPr bwMode="auto">
            <a:xfrm flipV="1">
              <a:off x="3984" y="2736"/>
              <a:ext cx="144" cy="240"/>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69" name="Line 45"/>
            <p:cNvSpPr>
              <a:spLocks noChangeShapeType="1"/>
            </p:cNvSpPr>
            <p:nvPr/>
          </p:nvSpPr>
          <p:spPr bwMode="auto">
            <a:xfrm flipV="1">
              <a:off x="4272" y="2256"/>
              <a:ext cx="48" cy="144"/>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70" name="Line 46"/>
            <p:cNvSpPr>
              <a:spLocks noChangeShapeType="1"/>
            </p:cNvSpPr>
            <p:nvPr/>
          </p:nvSpPr>
          <p:spPr bwMode="auto">
            <a:xfrm flipV="1">
              <a:off x="4416" y="1728"/>
              <a:ext cx="96" cy="192"/>
            </a:xfrm>
            <a:prstGeom prst="line">
              <a:avLst/>
            </a:prstGeom>
            <a:noFill/>
            <a:ln w="25400">
              <a:solidFill>
                <a:schemeClr val="tx1"/>
              </a:solidFill>
              <a:round/>
              <a:headEnd/>
              <a:tailEnd type="stealth" w="med" len="med"/>
            </a:ln>
          </p:spPr>
          <p:txBody>
            <a:bodyPr wrap="none" anchor="ctr">
              <a:prstTxWarp prst="textNoShape">
                <a:avLst/>
              </a:prstTxWarp>
            </a:bodyPr>
            <a:lstStyle/>
            <a:p>
              <a:endParaRPr lang="en-US"/>
            </a:p>
          </p:txBody>
        </p:sp>
        <p:sp>
          <p:nvSpPr>
            <p:cNvPr id="39971" name="AutoShape 47"/>
            <p:cNvSpPr>
              <a:spLocks noChangeArrowheads="1"/>
            </p:cNvSpPr>
            <p:nvPr/>
          </p:nvSpPr>
          <p:spPr bwMode="auto">
            <a:xfrm flipV="1">
              <a:off x="2880" y="3216"/>
              <a:ext cx="672" cy="192"/>
            </a:xfrm>
            <a:custGeom>
              <a:avLst/>
              <a:gdLst>
                <a:gd name="T0" fmla="*/ 0 w 21600"/>
                <a:gd name="T1" fmla="*/ 0 h 21600"/>
                <a:gd name="T2" fmla="*/ 0 w 21600"/>
                <a:gd name="T3" fmla="*/ 0 h 21600"/>
                <a:gd name="T4" fmla="*/ 0 w 21600"/>
                <a:gd name="T5" fmla="*/ 0 h 21600"/>
                <a:gd name="T6" fmla="*/ 1 w 21600"/>
                <a:gd name="T7" fmla="*/ 0 h 21600"/>
                <a:gd name="T8" fmla="*/ 1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66" y="5400"/>
                  </a:moveTo>
                  <a:cubicBezTo>
                    <a:pt x="14740" y="3982"/>
                    <a:pt x="12811" y="3186"/>
                    <a:pt x="10800" y="3186"/>
                  </a:cubicBezTo>
                  <a:cubicBezTo>
                    <a:pt x="6595" y="3187"/>
                    <a:pt x="3187" y="6595"/>
                    <a:pt x="3187" y="10800"/>
                  </a:cubicBezTo>
                  <a:lnTo>
                    <a:pt x="-1" y="10799"/>
                  </a:lnTo>
                  <a:cubicBezTo>
                    <a:pt x="0" y="4835"/>
                    <a:pt x="4835" y="0"/>
                    <a:pt x="10800" y="0"/>
                  </a:cubicBezTo>
                  <a:cubicBezTo>
                    <a:pt x="13652" y="-1"/>
                    <a:pt x="16389" y="1128"/>
                    <a:pt x="18413" y="3139"/>
                  </a:cubicBezTo>
                  <a:lnTo>
                    <a:pt x="20316" y="1224"/>
                  </a:lnTo>
                  <a:lnTo>
                    <a:pt x="20336" y="7296"/>
                  </a:lnTo>
                  <a:lnTo>
                    <a:pt x="14263" y="7315"/>
                  </a:lnTo>
                  <a:lnTo>
                    <a:pt x="16166" y="5400"/>
                  </a:lnTo>
                  <a:close/>
                </a:path>
              </a:pathLst>
            </a:custGeom>
            <a:solidFill>
              <a:srgbClr val="136A4E">
                <a:alpha val="20000"/>
              </a:srgbClr>
            </a:solidFill>
            <a:ln w="9525">
              <a:solidFill>
                <a:schemeClr val="tx1"/>
              </a:solidFill>
              <a:miter lim="800000"/>
              <a:headEnd/>
              <a:tailEnd/>
            </a:ln>
          </p:spPr>
          <p:txBody>
            <a:bodyPr wrap="none" anchor="ctr">
              <a:prstTxWarp prst="textNoShape">
                <a:avLst/>
              </a:prstTxWarp>
            </a:bodyPr>
            <a:lstStyle/>
            <a:p>
              <a:endParaRPr lang="en-US"/>
            </a:p>
          </p:txBody>
        </p:sp>
      </p:grpSp>
    </p:spTree>
  </p:cSld>
  <p:clrMapOvr>
    <a:masterClrMapping/>
  </p:clrMapOvr>
  <p:transition>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Storing linguistic information</a:t>
            </a:r>
          </a:p>
        </p:txBody>
      </p:sp>
      <p:sp>
        <p:nvSpPr>
          <p:cNvPr id="111619" name="Rectangle 3"/>
          <p:cNvSpPr>
            <a:spLocks noGrp="1" noChangeArrowheads="1"/>
          </p:cNvSpPr>
          <p:nvPr>
            <p:ph type="body" idx="1"/>
          </p:nvPr>
        </p:nvSpPr>
        <p:spPr>
          <a:xfrm>
            <a:off x="1182688" y="2017713"/>
            <a:ext cx="7772400" cy="2173287"/>
          </a:xfrm>
        </p:spPr>
        <p:txBody>
          <a:bodyPr/>
          <a:lstStyle/>
          <a:p>
            <a:pPr eaLnBrk="1" hangingPunct="1"/>
            <a:r>
              <a:rPr lang="en-US" sz="2400" smtClean="0">
                <a:solidFill>
                  <a:srgbClr val="000000"/>
                </a:solidFill>
              </a:rPr>
              <a:t>Tale of the tape:</a:t>
            </a:r>
          </a:p>
          <a:p>
            <a:pPr lvl="1" eaLnBrk="1" hangingPunct="1"/>
            <a:r>
              <a:rPr lang="en-US" sz="2000" smtClean="0">
                <a:solidFill>
                  <a:srgbClr val="000000"/>
                </a:solidFill>
              </a:rPr>
              <a:t>High capacity: 40,000 – 60,000 words</a:t>
            </a:r>
          </a:p>
          <a:p>
            <a:pPr lvl="1" eaLnBrk="1" hangingPunct="1"/>
            <a:r>
              <a:rPr lang="en-US" sz="2000" smtClean="0">
                <a:solidFill>
                  <a:srgbClr val="000000"/>
                </a:solidFill>
              </a:rPr>
              <a:t>Fast: Recognition in as little as 200ms (often before word ends)</a:t>
            </a:r>
          </a:p>
          <a:p>
            <a:pPr lvl="2" eaLnBrk="1" hangingPunct="1"/>
            <a:r>
              <a:rPr lang="en-US" sz="1600" smtClean="0">
                <a:solidFill>
                  <a:srgbClr val="000000"/>
                </a:solidFill>
              </a:rPr>
              <a:t>How do we search that many, that fast!? – suggests that there is a high amount of </a:t>
            </a:r>
            <a:r>
              <a:rPr lang="en-US" sz="1600" b="1" smtClean="0">
                <a:solidFill>
                  <a:srgbClr val="000000"/>
                </a:solidFill>
              </a:rPr>
              <a:t>organization</a:t>
            </a:r>
          </a:p>
        </p:txBody>
      </p:sp>
      <p:sp>
        <p:nvSpPr>
          <p:cNvPr id="41988" name="TextBox 5"/>
          <p:cNvSpPr txBox="1">
            <a:spLocks noChangeArrowheads="1"/>
          </p:cNvSpPr>
          <p:nvPr/>
        </p:nvSpPr>
        <p:spPr bwMode="auto">
          <a:xfrm>
            <a:off x="4953000" y="6400800"/>
            <a:ext cx="3998913" cy="276225"/>
          </a:xfrm>
          <a:prstGeom prst="rect">
            <a:avLst/>
          </a:prstGeom>
          <a:noFill/>
          <a:ln w="9525">
            <a:noFill/>
            <a:miter lim="800000"/>
            <a:headEnd/>
            <a:tailEnd/>
          </a:ln>
        </p:spPr>
        <p:txBody>
          <a:bodyPr wrap="none">
            <a:prstTxWarp prst="textNoShape">
              <a:avLst/>
            </a:prstTxWarp>
            <a:spAutoFit/>
          </a:bodyPr>
          <a:lstStyle/>
          <a:p>
            <a:r>
              <a:rPr lang="en-US" sz="1200"/>
              <a:t>Excellent reading: </a:t>
            </a:r>
            <a:r>
              <a:rPr lang="en-US" sz="1200">
                <a:hlinkClick r:id="rId3"/>
              </a:rPr>
              <a:t>Words in the Mind</a:t>
            </a:r>
            <a:r>
              <a:rPr lang="en-US" sz="1200"/>
              <a:t>, </a:t>
            </a:r>
            <a:r>
              <a:rPr lang="en-US" sz="1200">
                <a:hlinkClick r:id="rId4"/>
              </a:rPr>
              <a:t>Aitchison </a:t>
            </a:r>
            <a:r>
              <a:rPr lang="en-US" sz="1200"/>
              <a:t>(1987, 2003)</a:t>
            </a:r>
          </a:p>
        </p:txBody>
      </p:sp>
      <p:grpSp>
        <p:nvGrpSpPr>
          <p:cNvPr id="2" name="Group 9"/>
          <p:cNvGrpSpPr>
            <a:grpSpLocks/>
          </p:cNvGrpSpPr>
          <p:nvPr/>
        </p:nvGrpSpPr>
        <p:grpSpPr bwMode="auto">
          <a:xfrm>
            <a:off x="533400" y="4114800"/>
            <a:ext cx="4641850" cy="2362200"/>
            <a:chOff x="1371600" y="4114800"/>
            <a:chExt cx="4641850" cy="2362200"/>
          </a:xfrm>
        </p:grpSpPr>
        <p:pic>
          <p:nvPicPr>
            <p:cNvPr id="41991" name="Picture 6"/>
            <p:cNvPicPr>
              <a:picLocks noChangeAspect="1"/>
            </p:cNvPicPr>
            <p:nvPr/>
          </p:nvPicPr>
          <p:blipFill>
            <a:blip r:embed="rId5"/>
            <a:srcRect/>
            <a:stretch>
              <a:fillRect/>
            </a:stretch>
          </p:blipFill>
          <p:spPr bwMode="auto">
            <a:xfrm>
              <a:off x="3581400" y="4179346"/>
              <a:ext cx="2432050" cy="1992854"/>
            </a:xfrm>
            <a:prstGeom prst="rect">
              <a:avLst/>
            </a:prstGeom>
            <a:noFill/>
            <a:ln w="9525">
              <a:noFill/>
              <a:miter lim="800000"/>
              <a:headEnd/>
              <a:tailEnd/>
            </a:ln>
          </p:spPr>
        </p:pic>
        <p:pic>
          <p:nvPicPr>
            <p:cNvPr id="41992" name="Picture 7"/>
            <p:cNvPicPr>
              <a:picLocks noChangeAspect="1"/>
            </p:cNvPicPr>
            <p:nvPr/>
          </p:nvPicPr>
          <p:blipFill>
            <a:blip r:embed="rId6"/>
            <a:srcRect/>
            <a:stretch>
              <a:fillRect/>
            </a:stretch>
          </p:blipFill>
          <p:spPr bwMode="auto">
            <a:xfrm>
              <a:off x="1371600" y="4114800"/>
              <a:ext cx="1835042" cy="2362200"/>
            </a:xfrm>
            <a:prstGeom prst="rect">
              <a:avLst/>
            </a:prstGeom>
            <a:noFill/>
            <a:ln w="9525">
              <a:noFill/>
              <a:miter lim="800000"/>
              <a:headEnd/>
              <a:tailEnd/>
            </a:ln>
          </p:spPr>
        </p:pic>
      </p:grpSp>
      <p:sp>
        <p:nvSpPr>
          <p:cNvPr id="9" name="Rectangle 3"/>
          <p:cNvSpPr txBox="1">
            <a:spLocks noChangeArrowheads="1"/>
          </p:cNvSpPr>
          <p:nvPr/>
        </p:nvSpPr>
        <p:spPr bwMode="auto">
          <a:xfrm>
            <a:off x="5562600" y="3962400"/>
            <a:ext cx="3429000" cy="2097088"/>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defRPr/>
            </a:pPr>
            <a:r>
              <a:rPr lang="en-US" kern="0" dirty="0">
                <a:solidFill>
                  <a:srgbClr val="000000"/>
                </a:solidFill>
                <a:latin typeface="+mn-lt"/>
              </a:rPr>
              <a:t>Or something much more complex</a:t>
            </a:r>
          </a:p>
          <a:p>
            <a:pPr marL="342900" indent="-342900" algn="just" eaLnBrk="1" hangingPunct="1">
              <a:spcBef>
                <a:spcPct val="20000"/>
              </a:spcBef>
              <a:buClr>
                <a:schemeClr val="folHlink"/>
              </a:buClr>
              <a:buSzPct val="60000"/>
              <a:defRPr/>
            </a:pPr>
            <a:r>
              <a:rPr lang="en-US" sz="1400" i="1" kern="0" dirty="0">
                <a:solidFill>
                  <a:srgbClr val="000000"/>
                </a:solidFill>
                <a:latin typeface="+mn-lt"/>
              </a:rPr>
              <a:t>“The world’s largest data bank of examples in context is dwarfed by the collection we all carry around subconsciously in our heads.” </a:t>
            </a:r>
          </a:p>
          <a:p>
            <a:pPr marL="342900" indent="-342900" algn="r" eaLnBrk="1" hangingPunct="1">
              <a:spcBef>
                <a:spcPct val="20000"/>
              </a:spcBef>
              <a:buClr>
                <a:schemeClr val="folHlink"/>
              </a:buClr>
              <a:buSzPct val="60000"/>
              <a:defRPr/>
            </a:pPr>
            <a:r>
              <a:rPr lang="en-US" sz="1400" kern="0" dirty="0">
                <a:solidFill>
                  <a:srgbClr val="000000"/>
                </a:solidFill>
                <a:latin typeface="+mn-lt"/>
              </a:rPr>
              <a:t>E. </a:t>
            </a:r>
            <a:r>
              <a:rPr lang="en-US" sz="1400" kern="0" dirty="0" err="1">
                <a:solidFill>
                  <a:srgbClr val="000000"/>
                </a:solidFill>
                <a:latin typeface="+mn-lt"/>
              </a:rPr>
              <a:t>Lenneberg</a:t>
            </a:r>
            <a:r>
              <a:rPr lang="en-US" sz="1400" kern="0" dirty="0">
                <a:solidFill>
                  <a:srgbClr val="000000"/>
                </a:solidFill>
                <a:latin typeface="+mn-lt"/>
              </a:rPr>
              <a:t> (1967)</a:t>
            </a:r>
            <a:endParaRPr lang="en-US" sz="1400" b="1" kern="0" dirty="0">
              <a:solidFill>
                <a:srgbClr val="000000"/>
              </a:solidFill>
              <a:latin typeface="+mn-l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4"/>
      <p:bldP spid="9" grpId="0" build="p" bldLvl="4"/>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Storing linguistic information</a:t>
            </a:r>
          </a:p>
        </p:txBody>
      </p:sp>
      <p:sp>
        <p:nvSpPr>
          <p:cNvPr id="111619" name="Rectangle 3"/>
          <p:cNvSpPr>
            <a:spLocks noGrp="1" noChangeArrowheads="1"/>
          </p:cNvSpPr>
          <p:nvPr>
            <p:ph type="body" idx="1"/>
          </p:nvPr>
        </p:nvSpPr>
        <p:spPr/>
        <p:txBody>
          <a:bodyPr/>
          <a:lstStyle/>
          <a:p>
            <a:pPr eaLnBrk="1" hangingPunct="1"/>
            <a:r>
              <a:rPr lang="en-US" sz="2400" smtClean="0">
                <a:solidFill>
                  <a:srgbClr val="000000"/>
                </a:solidFill>
              </a:rPr>
              <a:t>Interesting questions: </a:t>
            </a:r>
          </a:p>
          <a:p>
            <a:pPr lvl="1" eaLnBrk="1" hangingPunct="1"/>
            <a:r>
              <a:rPr lang="en-US" sz="2000" smtClean="0">
                <a:solidFill>
                  <a:srgbClr val="000000"/>
                </a:solidFill>
              </a:rPr>
              <a:t>How are words stored?</a:t>
            </a:r>
          </a:p>
          <a:p>
            <a:pPr lvl="1" eaLnBrk="1" hangingPunct="1"/>
            <a:r>
              <a:rPr lang="en-US" sz="2000" smtClean="0">
                <a:solidFill>
                  <a:srgbClr val="000000"/>
                </a:solidFill>
              </a:rPr>
              <a:t>What are they made up of? </a:t>
            </a:r>
          </a:p>
          <a:p>
            <a:pPr lvl="1" eaLnBrk="1" hangingPunct="1"/>
            <a:r>
              <a:rPr lang="en-US" sz="2000" smtClean="0">
                <a:solidFill>
                  <a:srgbClr val="000000"/>
                </a:solidFill>
              </a:rPr>
              <a:t>How are words related to each other? </a:t>
            </a:r>
          </a:p>
          <a:p>
            <a:pPr lvl="1" eaLnBrk="1" hangingPunct="1"/>
            <a:r>
              <a:rPr lang="en-US" sz="2000" smtClean="0">
                <a:solidFill>
                  <a:srgbClr val="000000"/>
                </a:solidFill>
              </a:rPr>
              <a:t>How do we use them?</a:t>
            </a:r>
          </a:p>
          <a:p>
            <a:pPr lvl="1" eaLnBrk="1" hangingPunct="1"/>
            <a:endParaRPr lang="en-US" sz="2000" smtClean="0">
              <a:solidFill>
                <a:srgbClr val="000000"/>
              </a:solidFill>
            </a:endParaRPr>
          </a:p>
          <a:p>
            <a:pPr lvl="1" eaLnBrk="1" hangingPunct="1"/>
            <a:r>
              <a:rPr lang="en-US" sz="2000" smtClean="0">
                <a:solidFill>
                  <a:srgbClr val="000000"/>
                </a:solidFill>
              </a:rPr>
              <a:t>Some vocabulary</a:t>
            </a:r>
          </a:p>
          <a:p>
            <a:pPr lvl="2" eaLnBrk="1" hangingPunct="1"/>
            <a:r>
              <a:rPr lang="en-US" sz="1600" b="1" smtClean="0">
                <a:solidFill>
                  <a:srgbClr val="000000"/>
                </a:solidFill>
              </a:rPr>
              <a:t>Mental lexicon</a:t>
            </a:r>
            <a:r>
              <a:rPr lang="en-US" sz="1600" smtClean="0">
                <a:solidFill>
                  <a:srgbClr val="000000"/>
                </a:solidFill>
              </a:rPr>
              <a:t> The representation of words in long term memory</a:t>
            </a:r>
          </a:p>
          <a:p>
            <a:pPr lvl="2" eaLnBrk="1" hangingPunct="1"/>
            <a:r>
              <a:rPr lang="en-US" sz="1600" b="1" smtClean="0">
                <a:solidFill>
                  <a:srgbClr val="000000"/>
                </a:solidFill>
              </a:rPr>
              <a:t>Lexical Access: </a:t>
            </a:r>
            <a:r>
              <a:rPr lang="en-US" sz="1600" smtClean="0">
                <a:solidFill>
                  <a:srgbClr val="000000"/>
                </a:solidFill>
              </a:rPr>
              <a:t>How do we </a:t>
            </a:r>
            <a:r>
              <a:rPr lang="en-US" sz="1600" i="1" smtClean="0">
                <a:solidFill>
                  <a:srgbClr val="E039FF"/>
                </a:solidFill>
              </a:rPr>
              <a:t>activate </a:t>
            </a:r>
            <a:r>
              <a:rPr lang="en-US" sz="1600" smtClean="0">
                <a:solidFill>
                  <a:srgbClr val="000000"/>
                </a:solidFill>
              </a:rPr>
              <a:t>(</a:t>
            </a:r>
            <a:r>
              <a:rPr lang="en-US" sz="1600" i="1" smtClean="0">
                <a:solidFill>
                  <a:srgbClr val="07C025"/>
                </a:solidFill>
              </a:rPr>
              <a:t>retrieve</a:t>
            </a:r>
            <a:r>
              <a:rPr lang="en-US" sz="1600" smtClean="0">
                <a:solidFill>
                  <a:srgbClr val="000000"/>
                </a:solidFill>
              </a:rPr>
              <a:t>) words and their the meanings (and other properties)?</a:t>
            </a:r>
            <a:endParaRPr lang="en-US" sz="1600" smtClean="0">
              <a:solidFill>
                <a:srgbClr val="000000"/>
              </a:solidFill>
              <a:latin typeface="Palatino"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1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4"/>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t>Psycholinguistics : A brief history</a:t>
            </a:r>
          </a:p>
        </p:txBody>
      </p:sp>
      <p:grpSp>
        <p:nvGrpSpPr>
          <p:cNvPr id="34819" name="Group 3"/>
          <p:cNvGrpSpPr>
            <a:grpSpLocks/>
          </p:cNvGrpSpPr>
          <p:nvPr/>
        </p:nvGrpSpPr>
        <p:grpSpPr bwMode="auto">
          <a:xfrm>
            <a:off x="762000" y="2362200"/>
            <a:ext cx="7696200" cy="625475"/>
            <a:chOff x="480" y="2102"/>
            <a:chExt cx="4848" cy="394"/>
          </a:xfrm>
        </p:grpSpPr>
        <p:sp>
          <p:nvSpPr>
            <p:cNvPr id="34828" name="Line 4"/>
            <p:cNvSpPr>
              <a:spLocks noChangeShapeType="1"/>
            </p:cNvSpPr>
            <p:nvPr/>
          </p:nvSpPr>
          <p:spPr bwMode="auto">
            <a:xfrm>
              <a:off x="528" y="2400"/>
              <a:ext cx="12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29" name="Line 5"/>
            <p:cNvSpPr>
              <a:spLocks noChangeShapeType="1"/>
            </p:cNvSpPr>
            <p:nvPr/>
          </p:nvSpPr>
          <p:spPr bwMode="auto">
            <a:xfrm>
              <a:off x="1968" y="2400"/>
              <a:ext cx="336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0" name="Line 6"/>
            <p:cNvSpPr>
              <a:spLocks noChangeShapeType="1"/>
            </p:cNvSpPr>
            <p:nvPr/>
          </p:nvSpPr>
          <p:spPr bwMode="auto">
            <a:xfrm flipH="1">
              <a:off x="1797"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1" name="Line 7"/>
            <p:cNvSpPr>
              <a:spLocks noChangeShapeType="1"/>
            </p:cNvSpPr>
            <p:nvPr/>
          </p:nvSpPr>
          <p:spPr bwMode="auto">
            <a:xfrm flipH="1">
              <a:off x="1941" y="2325"/>
              <a:ext cx="48"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2" name="Line 8"/>
            <p:cNvSpPr>
              <a:spLocks noChangeShapeType="1"/>
            </p:cNvSpPr>
            <p:nvPr/>
          </p:nvSpPr>
          <p:spPr bwMode="auto">
            <a:xfrm>
              <a:off x="72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3" name="Line 9"/>
            <p:cNvSpPr>
              <a:spLocks noChangeShapeType="1"/>
            </p:cNvSpPr>
            <p:nvPr/>
          </p:nvSpPr>
          <p:spPr bwMode="auto">
            <a:xfrm>
              <a:off x="24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4" name="Line 10"/>
            <p:cNvSpPr>
              <a:spLocks noChangeShapeType="1"/>
            </p:cNvSpPr>
            <p:nvPr/>
          </p:nvSpPr>
          <p:spPr bwMode="auto">
            <a:xfrm>
              <a:off x="292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5" name="Line 11"/>
            <p:cNvSpPr>
              <a:spLocks noChangeShapeType="1"/>
            </p:cNvSpPr>
            <p:nvPr/>
          </p:nvSpPr>
          <p:spPr bwMode="auto">
            <a:xfrm>
              <a:off x="340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6" name="Line 12"/>
            <p:cNvSpPr>
              <a:spLocks noChangeShapeType="1"/>
            </p:cNvSpPr>
            <p:nvPr/>
          </p:nvSpPr>
          <p:spPr bwMode="auto">
            <a:xfrm>
              <a:off x="388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7" name="Line 13"/>
            <p:cNvSpPr>
              <a:spLocks noChangeShapeType="1"/>
            </p:cNvSpPr>
            <p:nvPr/>
          </p:nvSpPr>
          <p:spPr bwMode="auto">
            <a:xfrm>
              <a:off x="436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8" name="Line 14"/>
            <p:cNvSpPr>
              <a:spLocks noChangeShapeType="1"/>
            </p:cNvSpPr>
            <p:nvPr/>
          </p:nvSpPr>
          <p:spPr bwMode="auto">
            <a:xfrm>
              <a:off x="4848"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39" name="Line 15"/>
            <p:cNvSpPr>
              <a:spLocks noChangeShapeType="1"/>
            </p:cNvSpPr>
            <p:nvPr/>
          </p:nvSpPr>
          <p:spPr bwMode="auto">
            <a:xfrm>
              <a:off x="120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40" name="Line 16"/>
            <p:cNvSpPr>
              <a:spLocks noChangeShapeType="1"/>
            </p:cNvSpPr>
            <p:nvPr/>
          </p:nvSpPr>
          <p:spPr bwMode="auto">
            <a:xfrm>
              <a:off x="1680" y="2304"/>
              <a:ext cx="0"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841" name="Text Box 17"/>
            <p:cNvSpPr txBox="1">
              <a:spLocks noChangeArrowheads="1"/>
            </p:cNvSpPr>
            <p:nvPr/>
          </p:nvSpPr>
          <p:spPr bwMode="auto">
            <a:xfrm>
              <a:off x="480" y="210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1900</a:t>
              </a:r>
            </a:p>
          </p:txBody>
        </p:sp>
        <p:sp>
          <p:nvSpPr>
            <p:cNvPr id="34842" name="Text Box 18"/>
            <p:cNvSpPr txBox="1">
              <a:spLocks noChangeArrowheads="1"/>
            </p:cNvSpPr>
            <p:nvPr/>
          </p:nvSpPr>
          <p:spPr bwMode="auto">
            <a:xfrm>
              <a:off x="10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10</a:t>
              </a:r>
            </a:p>
          </p:txBody>
        </p:sp>
        <p:sp>
          <p:nvSpPr>
            <p:cNvPr id="34843" name="Text Box 19"/>
            <p:cNvSpPr txBox="1">
              <a:spLocks noChangeArrowheads="1"/>
            </p:cNvSpPr>
            <p:nvPr/>
          </p:nvSpPr>
          <p:spPr bwMode="auto">
            <a:xfrm>
              <a:off x="1548"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a:t>
              </a:r>
            </a:p>
          </p:txBody>
        </p:sp>
        <p:sp>
          <p:nvSpPr>
            <p:cNvPr id="34844" name="Text Box 20"/>
            <p:cNvSpPr txBox="1">
              <a:spLocks noChangeArrowheads="1"/>
            </p:cNvSpPr>
            <p:nvPr/>
          </p:nvSpPr>
          <p:spPr bwMode="auto">
            <a:xfrm>
              <a:off x="231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50</a:t>
              </a:r>
            </a:p>
          </p:txBody>
        </p:sp>
        <p:sp>
          <p:nvSpPr>
            <p:cNvPr id="34845" name="Text Box 21"/>
            <p:cNvSpPr txBox="1">
              <a:spLocks noChangeArrowheads="1"/>
            </p:cNvSpPr>
            <p:nvPr/>
          </p:nvSpPr>
          <p:spPr bwMode="auto">
            <a:xfrm>
              <a:off x="279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60</a:t>
              </a:r>
            </a:p>
          </p:txBody>
        </p:sp>
        <p:sp>
          <p:nvSpPr>
            <p:cNvPr id="34846" name="Text Box 22"/>
            <p:cNvSpPr txBox="1">
              <a:spLocks noChangeArrowheads="1"/>
            </p:cNvSpPr>
            <p:nvPr/>
          </p:nvSpPr>
          <p:spPr bwMode="auto">
            <a:xfrm>
              <a:off x="327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70</a:t>
              </a:r>
            </a:p>
          </p:txBody>
        </p:sp>
        <p:sp>
          <p:nvSpPr>
            <p:cNvPr id="34847" name="Text Box 23"/>
            <p:cNvSpPr txBox="1">
              <a:spLocks noChangeArrowheads="1"/>
            </p:cNvSpPr>
            <p:nvPr/>
          </p:nvSpPr>
          <p:spPr bwMode="auto">
            <a:xfrm>
              <a:off x="375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80</a:t>
              </a:r>
            </a:p>
          </p:txBody>
        </p:sp>
        <p:sp>
          <p:nvSpPr>
            <p:cNvPr id="34848" name="Text Box 24"/>
            <p:cNvSpPr txBox="1">
              <a:spLocks noChangeArrowheads="1"/>
            </p:cNvSpPr>
            <p:nvPr/>
          </p:nvSpPr>
          <p:spPr bwMode="auto">
            <a:xfrm>
              <a:off x="4236" y="2112"/>
              <a:ext cx="27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90</a:t>
              </a:r>
            </a:p>
          </p:txBody>
        </p:sp>
        <p:sp>
          <p:nvSpPr>
            <p:cNvPr id="34849" name="Text Box 25"/>
            <p:cNvSpPr txBox="1">
              <a:spLocks noChangeArrowheads="1"/>
            </p:cNvSpPr>
            <p:nvPr/>
          </p:nvSpPr>
          <p:spPr bwMode="auto">
            <a:xfrm>
              <a:off x="4608" y="2112"/>
              <a:ext cx="436" cy="250"/>
            </a:xfrm>
            <a:prstGeom prst="rect">
              <a:avLst/>
            </a:prstGeom>
            <a:noFill/>
            <a:ln w="9525">
              <a:noFill/>
              <a:miter lim="800000"/>
              <a:headEnd/>
              <a:tailEnd/>
            </a:ln>
          </p:spPr>
          <p:txBody>
            <a:bodyPr wrap="none">
              <a:prstTxWarp prst="textNoShape">
                <a:avLst/>
              </a:prstTxWarp>
              <a:spAutoFit/>
            </a:bodyPr>
            <a:lstStyle/>
            <a:p>
              <a:r>
                <a:rPr lang="en-US" sz="2000" i="1">
                  <a:solidFill>
                    <a:schemeClr val="folHlink"/>
                  </a:solidFill>
                </a:rPr>
                <a:t>2000</a:t>
              </a:r>
            </a:p>
          </p:txBody>
        </p:sp>
      </p:grpSp>
      <p:sp>
        <p:nvSpPr>
          <p:cNvPr id="34820" name="AutoShape 26"/>
          <p:cNvSpPr>
            <a:spLocks/>
          </p:cNvSpPr>
          <p:nvPr/>
        </p:nvSpPr>
        <p:spPr bwMode="auto">
          <a:xfrm>
            <a:off x="2286000" y="3616325"/>
            <a:ext cx="5486400" cy="528638"/>
          </a:xfrm>
          <a:prstGeom prst="callout2">
            <a:avLst>
              <a:gd name="adj1" fmla="val 21620"/>
              <a:gd name="adj2" fmla="val -1389"/>
              <a:gd name="adj3" fmla="val 21620"/>
              <a:gd name="adj4" fmla="val -11833"/>
              <a:gd name="adj5" fmla="val -125227"/>
              <a:gd name="adj6" fmla="val -22685"/>
            </a:avLst>
          </a:prstGeom>
          <a:solidFill>
            <a:srgbClr val="CCFFFF"/>
          </a:solidFill>
          <a:ln w="9525">
            <a:solidFill>
              <a:schemeClr val="tx1"/>
            </a:solidFill>
            <a:miter lim="800000"/>
            <a:headEnd/>
            <a:tailEnd type="stealth" w="med" len="med"/>
          </a:ln>
        </p:spPr>
        <p:txBody>
          <a:bodyPr>
            <a:prstTxWarp prst="textNoShape">
              <a:avLst/>
            </a:prstTxWarp>
            <a:spAutoFit/>
          </a:bodyPr>
          <a:lstStyle/>
          <a:p>
            <a:r>
              <a:rPr lang="en-US" sz="2800"/>
              <a:t>Pre-psycholinguistics:</a:t>
            </a:r>
            <a:endParaRPr lang="en-US"/>
          </a:p>
        </p:txBody>
      </p:sp>
      <p:grpSp>
        <p:nvGrpSpPr>
          <p:cNvPr id="34821" name="Group 27"/>
          <p:cNvGrpSpPr>
            <a:grpSpLocks/>
          </p:cNvGrpSpPr>
          <p:nvPr/>
        </p:nvGrpSpPr>
        <p:grpSpPr bwMode="auto">
          <a:xfrm>
            <a:off x="2270125" y="4114800"/>
            <a:ext cx="5502275" cy="1219200"/>
            <a:chOff x="1430" y="2592"/>
            <a:chExt cx="3466" cy="768"/>
          </a:xfrm>
        </p:grpSpPr>
        <p:sp>
          <p:nvSpPr>
            <p:cNvPr id="34826" name="Rectangle 28"/>
            <p:cNvSpPr>
              <a:spLocks noChangeArrowheads="1"/>
            </p:cNvSpPr>
            <p:nvPr/>
          </p:nvSpPr>
          <p:spPr bwMode="auto">
            <a:xfrm>
              <a:off x="1440" y="2592"/>
              <a:ext cx="3456" cy="768"/>
            </a:xfrm>
            <a:prstGeom prst="rect">
              <a:avLst/>
            </a:prstGeom>
            <a:solidFill>
              <a:srgbClr val="CCFFFF">
                <a:alpha val="50195"/>
              </a:srgbClr>
            </a:solidFill>
            <a:ln w="9525">
              <a:noFill/>
              <a:miter lim="800000"/>
              <a:headEnd/>
              <a:tailEnd/>
            </a:ln>
          </p:spPr>
          <p:txBody>
            <a:bodyPr wrap="none" anchor="ctr">
              <a:prstTxWarp prst="textNoShape">
                <a:avLst/>
              </a:prstTxWarp>
            </a:bodyPr>
            <a:lstStyle/>
            <a:p>
              <a:endParaRPr lang="en-US"/>
            </a:p>
          </p:txBody>
        </p:sp>
        <p:sp>
          <p:nvSpPr>
            <p:cNvPr id="34827" name="Text Box 29"/>
            <p:cNvSpPr txBox="1">
              <a:spLocks noChangeArrowheads="1"/>
            </p:cNvSpPr>
            <p:nvPr/>
          </p:nvSpPr>
          <p:spPr bwMode="auto">
            <a:xfrm>
              <a:off x="1430" y="2630"/>
              <a:ext cx="3335" cy="672"/>
            </a:xfrm>
            <a:prstGeom prst="rect">
              <a:avLst/>
            </a:prstGeom>
            <a:noFill/>
            <a:ln w="9525">
              <a:noFill/>
              <a:miter lim="800000"/>
              <a:headEnd/>
              <a:tailEnd/>
            </a:ln>
          </p:spPr>
          <p:txBody>
            <a:bodyPr wrap="none">
              <a:prstTxWarp prst="textNoShape">
                <a:avLst/>
              </a:prstTxWarp>
              <a:spAutoFit/>
            </a:bodyPr>
            <a:lstStyle/>
            <a:p>
              <a:r>
                <a:rPr lang="en-US"/>
                <a:t>Merringer &amp; Meyer (1895):</a:t>
              </a:r>
              <a:endParaRPr lang="en-US" sz="2000"/>
            </a:p>
            <a:p>
              <a:pPr lvl="1">
                <a:buFontTx/>
                <a:buChar char="•"/>
              </a:pPr>
              <a:r>
                <a:rPr lang="en-US" sz="2000"/>
                <a:t> Speech errors reveal properties of linguistic </a:t>
              </a:r>
            </a:p>
            <a:p>
              <a:pPr lvl="1"/>
              <a:r>
                <a:rPr lang="en-US" sz="2000"/>
                <a:t>  system</a:t>
              </a:r>
            </a:p>
          </p:txBody>
        </p:sp>
      </p:grpSp>
      <p:grpSp>
        <p:nvGrpSpPr>
          <p:cNvPr id="34822" name="Group 30"/>
          <p:cNvGrpSpPr>
            <a:grpSpLocks/>
          </p:cNvGrpSpPr>
          <p:nvPr/>
        </p:nvGrpSpPr>
        <p:grpSpPr bwMode="auto">
          <a:xfrm>
            <a:off x="5867400" y="304800"/>
            <a:ext cx="2819400" cy="882650"/>
            <a:chOff x="3696" y="192"/>
            <a:chExt cx="1776" cy="556"/>
          </a:xfrm>
        </p:grpSpPr>
        <p:sp>
          <p:nvSpPr>
            <p:cNvPr id="34823" name="Rectangle 31"/>
            <p:cNvSpPr>
              <a:spLocks noChangeArrowheads="1"/>
            </p:cNvSpPr>
            <p:nvPr/>
          </p:nvSpPr>
          <p:spPr bwMode="auto">
            <a:xfrm>
              <a:off x="3696" y="192"/>
              <a:ext cx="1776" cy="528"/>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r>
                <a:rPr lang="en-US">
                  <a:solidFill>
                    <a:schemeClr val="folHlink"/>
                  </a:solidFill>
                </a:rPr>
                <a:t>psycINFO</a:t>
              </a:r>
              <a:endParaRPr lang="en-US"/>
            </a:p>
          </p:txBody>
        </p:sp>
        <p:sp>
          <p:nvSpPr>
            <p:cNvPr id="34824" name="Rectangle 32"/>
            <p:cNvSpPr>
              <a:spLocks noChangeArrowheads="1"/>
            </p:cNvSpPr>
            <p:nvPr/>
          </p:nvSpPr>
          <p:spPr bwMode="auto">
            <a:xfrm>
              <a:off x="4752" y="240"/>
              <a:ext cx="624" cy="2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16</a:t>
              </a:r>
            </a:p>
          </p:txBody>
        </p:sp>
        <p:sp>
          <p:nvSpPr>
            <p:cNvPr id="34825" name="Text Box 33"/>
            <p:cNvSpPr txBox="1">
              <a:spLocks noChangeArrowheads="1"/>
            </p:cNvSpPr>
            <p:nvPr/>
          </p:nvSpPr>
          <p:spPr bwMode="auto">
            <a:xfrm>
              <a:off x="4704" y="498"/>
              <a:ext cx="689" cy="250"/>
            </a:xfrm>
            <a:prstGeom prst="rect">
              <a:avLst/>
            </a:prstGeom>
            <a:noFill/>
            <a:ln w="9525">
              <a:noFill/>
              <a:miter lim="800000"/>
              <a:headEnd/>
              <a:tailEnd/>
            </a:ln>
          </p:spPr>
          <p:txBody>
            <a:bodyPr wrap="none">
              <a:prstTxWarp prst="textNoShape">
                <a:avLst/>
              </a:prstTxWarp>
              <a:spAutoFit/>
            </a:bodyPr>
            <a:lstStyle/>
            <a:p>
              <a:r>
                <a:rPr lang="en-US" sz="2000"/>
                <a:t>Pre 1920</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eaLnBrk="1" hangingPunct="1"/>
            <a:r>
              <a:rPr lang="en-US" sz="3200"/>
              <a:t>Theoretical Metaphors: </a:t>
            </a:r>
            <a:r>
              <a:rPr lang="en-US" sz="2800"/>
              <a:t>Access vs. retrieval</a:t>
            </a:r>
            <a:endParaRPr lang="en-US"/>
          </a:p>
        </p:txBody>
      </p:sp>
      <p:sp>
        <p:nvSpPr>
          <p:cNvPr id="369667" name="Rectangle 1027"/>
          <p:cNvSpPr>
            <a:spLocks noGrp="1" noChangeArrowheads="1"/>
          </p:cNvSpPr>
          <p:nvPr>
            <p:ph type="body" idx="1"/>
          </p:nvPr>
        </p:nvSpPr>
        <p:spPr>
          <a:xfrm>
            <a:off x="762000" y="4038600"/>
            <a:ext cx="4379913" cy="1563688"/>
          </a:xfrm>
        </p:spPr>
        <p:txBody>
          <a:bodyPr/>
          <a:lstStyle/>
          <a:p>
            <a:pPr lvl="1" eaLnBrk="1" hangingPunct="1"/>
            <a:r>
              <a:rPr lang="en-US" sz="2000"/>
              <a:t>Retrieval - getting information from the representation</a:t>
            </a:r>
          </a:p>
        </p:txBody>
      </p:sp>
      <p:sp>
        <p:nvSpPr>
          <p:cNvPr id="369668" name="Rectangle 1028"/>
          <p:cNvSpPr>
            <a:spLocks noChangeArrowheads="1"/>
          </p:cNvSpPr>
          <p:nvPr/>
        </p:nvSpPr>
        <p:spPr bwMode="auto">
          <a:xfrm>
            <a:off x="762000" y="3389313"/>
            <a:ext cx="4648200" cy="10668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sz="2000">
                <a:solidFill>
                  <a:srgbClr val="E039FF"/>
                </a:solidFill>
                <a:latin typeface="Arial" charset="0"/>
                <a:ea typeface="ＭＳ Ｐゴシック" charset="-128"/>
                <a:cs typeface="ＭＳ Ｐゴシック" charset="-128"/>
              </a:rPr>
              <a:t>Activate </a:t>
            </a:r>
            <a:r>
              <a:rPr lang="en-US" sz="2000">
                <a:latin typeface="Arial" charset="0"/>
                <a:ea typeface="ＭＳ Ｐゴシック" charset="-128"/>
                <a:cs typeface="ＭＳ Ｐゴシック" charset="-128"/>
              </a:rPr>
              <a:t>- finding the representation</a:t>
            </a:r>
          </a:p>
        </p:txBody>
      </p:sp>
      <p:sp>
        <p:nvSpPr>
          <p:cNvPr id="46085" name="Rectangle 1038"/>
          <p:cNvSpPr>
            <a:spLocks noChangeArrowheads="1"/>
          </p:cNvSpPr>
          <p:nvPr/>
        </p:nvSpPr>
        <p:spPr bwMode="auto">
          <a:xfrm>
            <a:off x="762000" y="2286000"/>
            <a:ext cx="46482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a:latin typeface="Arial" charset="0"/>
              </a:rPr>
              <a:t>Often used interchangeably, but sometimes a distinction is made</a:t>
            </a:r>
          </a:p>
        </p:txBody>
      </p:sp>
      <p:grpSp>
        <p:nvGrpSpPr>
          <p:cNvPr id="2" name="Group 1083"/>
          <p:cNvGrpSpPr>
            <a:grpSpLocks/>
          </p:cNvGrpSpPr>
          <p:nvPr/>
        </p:nvGrpSpPr>
        <p:grpSpPr bwMode="auto">
          <a:xfrm>
            <a:off x="5715000" y="2590800"/>
            <a:ext cx="2438400" cy="2819400"/>
            <a:chOff x="3600" y="1632"/>
            <a:chExt cx="1536" cy="1776"/>
          </a:xfrm>
        </p:grpSpPr>
        <p:sp>
          <p:nvSpPr>
            <p:cNvPr id="46088" name="Rectangle 1029" descr="Medium wood"/>
            <p:cNvSpPr>
              <a:spLocks noChangeArrowheads="1"/>
            </p:cNvSpPr>
            <p:nvPr/>
          </p:nvSpPr>
          <p:spPr bwMode="auto">
            <a:xfrm>
              <a:off x="3648" y="1632"/>
              <a:ext cx="1440"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89" name="Rectangle 1032" descr="Medium wood"/>
            <p:cNvSpPr>
              <a:spLocks noChangeArrowheads="1"/>
            </p:cNvSpPr>
            <p:nvPr/>
          </p:nvSpPr>
          <p:spPr bwMode="auto">
            <a:xfrm rot="-5400000">
              <a:off x="2736" y="2496"/>
              <a:ext cx="1776"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90" name="Rectangle 1034" descr="Medium wood"/>
            <p:cNvSpPr>
              <a:spLocks noChangeArrowheads="1"/>
            </p:cNvSpPr>
            <p:nvPr/>
          </p:nvSpPr>
          <p:spPr bwMode="auto">
            <a:xfrm rot="-5400000">
              <a:off x="4224" y="2496"/>
              <a:ext cx="1776"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91" name="Rectangle 1035" descr="Medium wood"/>
            <p:cNvSpPr>
              <a:spLocks noChangeArrowheads="1"/>
            </p:cNvSpPr>
            <p:nvPr/>
          </p:nvSpPr>
          <p:spPr bwMode="auto">
            <a:xfrm>
              <a:off x="3648" y="2208"/>
              <a:ext cx="1440"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92" name="Rectangle 1036" descr="Medium wood"/>
            <p:cNvSpPr>
              <a:spLocks noChangeArrowheads="1"/>
            </p:cNvSpPr>
            <p:nvPr/>
          </p:nvSpPr>
          <p:spPr bwMode="auto">
            <a:xfrm>
              <a:off x="3648" y="3360"/>
              <a:ext cx="1440"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93" name="Rectangle 1037" descr="Medium wood"/>
            <p:cNvSpPr>
              <a:spLocks noChangeArrowheads="1"/>
            </p:cNvSpPr>
            <p:nvPr/>
          </p:nvSpPr>
          <p:spPr bwMode="auto">
            <a:xfrm>
              <a:off x="3648" y="2784"/>
              <a:ext cx="1440" cy="48"/>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6094" name="Rectangle 1039"/>
            <p:cNvSpPr>
              <a:spLocks noChangeArrowheads="1"/>
            </p:cNvSpPr>
            <p:nvPr/>
          </p:nvSpPr>
          <p:spPr bwMode="auto">
            <a:xfrm>
              <a:off x="3648" y="2928"/>
              <a:ext cx="144" cy="432"/>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095" name="Rectangle 1040"/>
            <p:cNvSpPr>
              <a:spLocks noChangeArrowheads="1"/>
            </p:cNvSpPr>
            <p:nvPr/>
          </p:nvSpPr>
          <p:spPr bwMode="auto">
            <a:xfrm>
              <a:off x="3792" y="2880"/>
              <a:ext cx="96" cy="48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6096" name="Rectangle 1041"/>
            <p:cNvSpPr>
              <a:spLocks noChangeArrowheads="1"/>
            </p:cNvSpPr>
            <p:nvPr/>
          </p:nvSpPr>
          <p:spPr bwMode="auto">
            <a:xfrm>
              <a:off x="3888" y="2880"/>
              <a:ext cx="96" cy="480"/>
            </a:xfrm>
            <a:prstGeom prst="rect">
              <a:avLst/>
            </a:prstGeom>
            <a:solidFill>
              <a:srgbClr val="333333"/>
            </a:solidFill>
            <a:ln w="9525">
              <a:solidFill>
                <a:srgbClr val="808080"/>
              </a:solidFill>
              <a:miter lim="800000"/>
              <a:headEnd/>
              <a:tailEnd/>
            </a:ln>
          </p:spPr>
          <p:txBody>
            <a:bodyPr wrap="none" anchor="ctr">
              <a:prstTxWarp prst="textNoShape">
                <a:avLst/>
              </a:prstTxWarp>
            </a:bodyPr>
            <a:lstStyle/>
            <a:p>
              <a:endParaRPr lang="en-US"/>
            </a:p>
          </p:txBody>
        </p:sp>
        <p:sp>
          <p:nvSpPr>
            <p:cNvPr id="46097" name="Rectangle 1042"/>
            <p:cNvSpPr>
              <a:spLocks noChangeArrowheads="1"/>
            </p:cNvSpPr>
            <p:nvPr/>
          </p:nvSpPr>
          <p:spPr bwMode="auto">
            <a:xfrm>
              <a:off x="3984" y="2928"/>
              <a:ext cx="144" cy="432"/>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6098" name="Rectangle 1043"/>
            <p:cNvSpPr>
              <a:spLocks noChangeArrowheads="1"/>
            </p:cNvSpPr>
            <p:nvPr/>
          </p:nvSpPr>
          <p:spPr bwMode="auto">
            <a:xfrm>
              <a:off x="4128" y="2880"/>
              <a:ext cx="48" cy="48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6099" name="Rectangle 1044"/>
            <p:cNvSpPr>
              <a:spLocks noChangeArrowheads="1"/>
            </p:cNvSpPr>
            <p:nvPr/>
          </p:nvSpPr>
          <p:spPr bwMode="auto">
            <a:xfrm>
              <a:off x="4176" y="2880"/>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00" name="Rectangle 1045"/>
            <p:cNvSpPr>
              <a:spLocks noChangeArrowheads="1"/>
            </p:cNvSpPr>
            <p:nvPr/>
          </p:nvSpPr>
          <p:spPr bwMode="auto">
            <a:xfrm>
              <a:off x="4224" y="2880"/>
              <a:ext cx="48" cy="48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6101" name="Rectangle 1046"/>
            <p:cNvSpPr>
              <a:spLocks noChangeArrowheads="1"/>
            </p:cNvSpPr>
            <p:nvPr/>
          </p:nvSpPr>
          <p:spPr bwMode="auto">
            <a:xfrm>
              <a:off x="4272" y="2880"/>
              <a:ext cx="48" cy="48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6102" name="Rectangle 1047"/>
            <p:cNvSpPr>
              <a:spLocks noChangeArrowheads="1"/>
            </p:cNvSpPr>
            <p:nvPr/>
          </p:nvSpPr>
          <p:spPr bwMode="auto">
            <a:xfrm>
              <a:off x="3648" y="2304"/>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03" name="Rectangle 1048"/>
            <p:cNvSpPr>
              <a:spLocks noChangeArrowheads="1"/>
            </p:cNvSpPr>
            <p:nvPr/>
          </p:nvSpPr>
          <p:spPr bwMode="auto">
            <a:xfrm>
              <a:off x="4320" y="2880"/>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04" name="Rectangle 1049"/>
            <p:cNvSpPr>
              <a:spLocks noChangeArrowheads="1"/>
            </p:cNvSpPr>
            <p:nvPr/>
          </p:nvSpPr>
          <p:spPr bwMode="auto">
            <a:xfrm>
              <a:off x="4416" y="2928"/>
              <a:ext cx="144" cy="43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6105" name="Rectangle 1050"/>
            <p:cNvSpPr>
              <a:spLocks noChangeArrowheads="1"/>
            </p:cNvSpPr>
            <p:nvPr/>
          </p:nvSpPr>
          <p:spPr bwMode="auto">
            <a:xfrm>
              <a:off x="3696" y="2352"/>
              <a:ext cx="144" cy="432"/>
            </a:xfrm>
            <a:prstGeom prst="rect">
              <a:avLst/>
            </a:prstGeom>
            <a:solidFill>
              <a:srgbClr val="333333"/>
            </a:solidFill>
            <a:ln w="9525">
              <a:solidFill>
                <a:srgbClr val="808080"/>
              </a:solidFill>
              <a:miter lim="800000"/>
              <a:headEnd/>
              <a:tailEnd/>
            </a:ln>
          </p:spPr>
          <p:txBody>
            <a:bodyPr wrap="none" anchor="ctr">
              <a:prstTxWarp prst="textNoShape">
                <a:avLst/>
              </a:prstTxWarp>
            </a:bodyPr>
            <a:lstStyle/>
            <a:p>
              <a:endParaRPr lang="en-US"/>
            </a:p>
          </p:txBody>
        </p:sp>
        <p:sp>
          <p:nvSpPr>
            <p:cNvPr id="46106" name="Rectangle 1051"/>
            <p:cNvSpPr>
              <a:spLocks noChangeArrowheads="1"/>
            </p:cNvSpPr>
            <p:nvPr/>
          </p:nvSpPr>
          <p:spPr bwMode="auto">
            <a:xfrm>
              <a:off x="4560" y="2880"/>
              <a:ext cx="96" cy="48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6107" name="Rectangle 1052"/>
            <p:cNvSpPr>
              <a:spLocks noChangeArrowheads="1"/>
            </p:cNvSpPr>
            <p:nvPr/>
          </p:nvSpPr>
          <p:spPr bwMode="auto">
            <a:xfrm>
              <a:off x="4656" y="2880"/>
              <a:ext cx="96" cy="48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46108" name="Rectangle 1053"/>
            <p:cNvSpPr>
              <a:spLocks noChangeArrowheads="1"/>
            </p:cNvSpPr>
            <p:nvPr/>
          </p:nvSpPr>
          <p:spPr bwMode="auto">
            <a:xfrm>
              <a:off x="4752" y="2928"/>
              <a:ext cx="144" cy="432"/>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09" name="Rectangle 1054"/>
            <p:cNvSpPr>
              <a:spLocks noChangeArrowheads="1"/>
            </p:cNvSpPr>
            <p:nvPr/>
          </p:nvSpPr>
          <p:spPr bwMode="auto">
            <a:xfrm>
              <a:off x="4896" y="2880"/>
              <a:ext cx="48" cy="48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6110" name="Rectangle 1055"/>
            <p:cNvSpPr>
              <a:spLocks noChangeArrowheads="1"/>
            </p:cNvSpPr>
            <p:nvPr/>
          </p:nvSpPr>
          <p:spPr bwMode="auto">
            <a:xfrm>
              <a:off x="4944" y="2880"/>
              <a:ext cx="48" cy="48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6111" name="Rectangle 1056"/>
            <p:cNvSpPr>
              <a:spLocks noChangeArrowheads="1"/>
            </p:cNvSpPr>
            <p:nvPr/>
          </p:nvSpPr>
          <p:spPr bwMode="auto">
            <a:xfrm>
              <a:off x="4320" y="2352"/>
              <a:ext cx="144" cy="432"/>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6112" name="Rectangle 1057"/>
            <p:cNvSpPr>
              <a:spLocks noChangeArrowheads="1"/>
            </p:cNvSpPr>
            <p:nvPr/>
          </p:nvSpPr>
          <p:spPr bwMode="auto">
            <a:xfrm>
              <a:off x="4464" y="2304"/>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13" name="Rectangle 1058"/>
            <p:cNvSpPr>
              <a:spLocks noChangeArrowheads="1"/>
            </p:cNvSpPr>
            <p:nvPr/>
          </p:nvSpPr>
          <p:spPr bwMode="auto">
            <a:xfrm>
              <a:off x="4560" y="2304"/>
              <a:ext cx="96" cy="48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6114" name="Rectangle 1059"/>
            <p:cNvSpPr>
              <a:spLocks noChangeArrowheads="1"/>
            </p:cNvSpPr>
            <p:nvPr/>
          </p:nvSpPr>
          <p:spPr bwMode="auto">
            <a:xfrm>
              <a:off x="4656" y="2352"/>
              <a:ext cx="144" cy="432"/>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46115" name="Rectangle 1060"/>
            <p:cNvSpPr>
              <a:spLocks noChangeArrowheads="1"/>
            </p:cNvSpPr>
            <p:nvPr/>
          </p:nvSpPr>
          <p:spPr bwMode="auto">
            <a:xfrm>
              <a:off x="4800" y="2304"/>
              <a:ext cx="48" cy="48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6116" name="Rectangle 1061"/>
            <p:cNvSpPr>
              <a:spLocks noChangeArrowheads="1"/>
            </p:cNvSpPr>
            <p:nvPr/>
          </p:nvSpPr>
          <p:spPr bwMode="auto">
            <a:xfrm>
              <a:off x="4848" y="2304"/>
              <a:ext cx="48" cy="48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6117" name="Rectangle 1062"/>
            <p:cNvSpPr>
              <a:spLocks noChangeArrowheads="1"/>
            </p:cNvSpPr>
            <p:nvPr/>
          </p:nvSpPr>
          <p:spPr bwMode="auto">
            <a:xfrm>
              <a:off x="4896" y="2304"/>
              <a:ext cx="48" cy="48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6118" name="Rectangle 1063"/>
            <p:cNvSpPr>
              <a:spLocks noChangeArrowheads="1"/>
            </p:cNvSpPr>
            <p:nvPr/>
          </p:nvSpPr>
          <p:spPr bwMode="auto">
            <a:xfrm>
              <a:off x="4944" y="2304"/>
              <a:ext cx="48" cy="48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6119" name="Rectangle 1064"/>
            <p:cNvSpPr>
              <a:spLocks noChangeArrowheads="1"/>
            </p:cNvSpPr>
            <p:nvPr/>
          </p:nvSpPr>
          <p:spPr bwMode="auto">
            <a:xfrm>
              <a:off x="4992" y="2304"/>
              <a:ext cx="96" cy="480"/>
            </a:xfrm>
            <a:prstGeom prst="rect">
              <a:avLst/>
            </a:prstGeom>
            <a:solidFill>
              <a:srgbClr val="333333"/>
            </a:solidFill>
            <a:ln w="9525">
              <a:solidFill>
                <a:srgbClr val="808080"/>
              </a:solidFill>
              <a:miter lim="800000"/>
              <a:headEnd/>
              <a:tailEnd/>
            </a:ln>
          </p:spPr>
          <p:txBody>
            <a:bodyPr wrap="none" anchor="ctr">
              <a:prstTxWarp prst="textNoShape">
                <a:avLst/>
              </a:prstTxWarp>
            </a:bodyPr>
            <a:lstStyle/>
            <a:p>
              <a:endParaRPr lang="en-US"/>
            </a:p>
          </p:txBody>
        </p:sp>
        <p:sp>
          <p:nvSpPr>
            <p:cNvPr id="46120" name="Rectangle 1065"/>
            <p:cNvSpPr>
              <a:spLocks noChangeArrowheads="1"/>
            </p:cNvSpPr>
            <p:nvPr/>
          </p:nvSpPr>
          <p:spPr bwMode="auto">
            <a:xfrm>
              <a:off x="3840" y="2304"/>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1" name="Rectangle 1066"/>
            <p:cNvSpPr>
              <a:spLocks noChangeArrowheads="1"/>
            </p:cNvSpPr>
            <p:nvPr/>
          </p:nvSpPr>
          <p:spPr bwMode="auto">
            <a:xfrm>
              <a:off x="3888" y="2304"/>
              <a:ext cx="96" cy="480"/>
            </a:xfrm>
            <a:prstGeom prst="rect">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46122" name="Rectangle 1067"/>
            <p:cNvSpPr>
              <a:spLocks noChangeArrowheads="1"/>
            </p:cNvSpPr>
            <p:nvPr/>
          </p:nvSpPr>
          <p:spPr bwMode="auto">
            <a:xfrm>
              <a:off x="3984" y="2352"/>
              <a:ext cx="144" cy="43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6123" name="Rectangle 1068"/>
            <p:cNvSpPr>
              <a:spLocks noChangeArrowheads="1"/>
            </p:cNvSpPr>
            <p:nvPr/>
          </p:nvSpPr>
          <p:spPr bwMode="auto">
            <a:xfrm>
              <a:off x="4992" y="2880"/>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4" name="Rectangle 1069"/>
            <p:cNvSpPr>
              <a:spLocks noChangeArrowheads="1"/>
            </p:cNvSpPr>
            <p:nvPr/>
          </p:nvSpPr>
          <p:spPr bwMode="auto">
            <a:xfrm>
              <a:off x="4128" y="2304"/>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5" name="Rectangle 1070"/>
            <p:cNvSpPr>
              <a:spLocks noChangeArrowheads="1"/>
            </p:cNvSpPr>
            <p:nvPr/>
          </p:nvSpPr>
          <p:spPr bwMode="auto">
            <a:xfrm>
              <a:off x="4224" y="2304"/>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6" name="Rectangle 1071"/>
            <p:cNvSpPr>
              <a:spLocks noChangeArrowheads="1"/>
            </p:cNvSpPr>
            <p:nvPr/>
          </p:nvSpPr>
          <p:spPr bwMode="auto">
            <a:xfrm>
              <a:off x="3648" y="1728"/>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7" name="Rectangle 1072"/>
            <p:cNvSpPr>
              <a:spLocks noChangeArrowheads="1"/>
            </p:cNvSpPr>
            <p:nvPr/>
          </p:nvSpPr>
          <p:spPr bwMode="auto">
            <a:xfrm>
              <a:off x="3696" y="1728"/>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8" name="Rectangle 1073"/>
            <p:cNvSpPr>
              <a:spLocks noChangeArrowheads="1"/>
            </p:cNvSpPr>
            <p:nvPr/>
          </p:nvSpPr>
          <p:spPr bwMode="auto">
            <a:xfrm>
              <a:off x="3744" y="1728"/>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29" name="Rectangle 1074"/>
            <p:cNvSpPr>
              <a:spLocks noChangeArrowheads="1"/>
            </p:cNvSpPr>
            <p:nvPr/>
          </p:nvSpPr>
          <p:spPr bwMode="auto">
            <a:xfrm>
              <a:off x="3792" y="1728"/>
              <a:ext cx="48"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30" name="Rectangle 1075"/>
            <p:cNvSpPr>
              <a:spLocks noChangeArrowheads="1"/>
            </p:cNvSpPr>
            <p:nvPr/>
          </p:nvSpPr>
          <p:spPr bwMode="auto">
            <a:xfrm>
              <a:off x="3840" y="1728"/>
              <a:ext cx="96" cy="48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6131" name="Rectangle 1076"/>
            <p:cNvSpPr>
              <a:spLocks noChangeArrowheads="1"/>
            </p:cNvSpPr>
            <p:nvPr/>
          </p:nvSpPr>
          <p:spPr bwMode="auto">
            <a:xfrm>
              <a:off x="3936" y="1776"/>
              <a:ext cx="144" cy="432"/>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p>
          </p:txBody>
        </p:sp>
        <p:sp>
          <p:nvSpPr>
            <p:cNvPr id="46132" name="Rectangle 1077"/>
            <p:cNvSpPr>
              <a:spLocks noChangeArrowheads="1"/>
            </p:cNvSpPr>
            <p:nvPr/>
          </p:nvSpPr>
          <p:spPr bwMode="auto">
            <a:xfrm>
              <a:off x="4080" y="1728"/>
              <a:ext cx="96" cy="48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6133" name="Rectangle 1078"/>
            <p:cNvSpPr>
              <a:spLocks noChangeArrowheads="1"/>
            </p:cNvSpPr>
            <p:nvPr/>
          </p:nvSpPr>
          <p:spPr bwMode="auto">
            <a:xfrm>
              <a:off x="4176" y="1728"/>
              <a:ext cx="96" cy="48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6134" name="Rectangle 1080"/>
            <p:cNvSpPr>
              <a:spLocks noChangeArrowheads="1"/>
            </p:cNvSpPr>
            <p:nvPr/>
          </p:nvSpPr>
          <p:spPr bwMode="auto">
            <a:xfrm rot="-1370346">
              <a:off x="4368" y="1728"/>
              <a:ext cx="96" cy="48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grpSp>
      <p:sp>
        <p:nvSpPr>
          <p:cNvPr id="369721" name="AutoShape 1081"/>
          <p:cNvSpPr>
            <a:spLocks noChangeArrowheads="1"/>
          </p:cNvSpPr>
          <p:nvPr/>
        </p:nvSpPr>
        <p:spPr bwMode="auto">
          <a:xfrm>
            <a:off x="4648200" y="4724400"/>
            <a:ext cx="1600200" cy="457200"/>
          </a:xfrm>
          <a:prstGeom prst="rightArrow">
            <a:avLst>
              <a:gd name="adj1" fmla="val 50000"/>
              <a:gd name="adj2" fmla="val 87500"/>
            </a:avLst>
          </a:prstGeom>
          <a:solidFill>
            <a:srgbClr val="CC99FF"/>
          </a:solidFill>
          <a:ln w="9525">
            <a:solidFill>
              <a:schemeClr val="tx1"/>
            </a:solidFill>
            <a:miter lim="800000"/>
            <a:headEnd/>
            <a:tailEnd/>
          </a:ln>
        </p:spPr>
        <p:txBody>
          <a:bodyPr wrap="none" anchor="ctr">
            <a:prstTxWarp prst="textNoShape">
              <a:avLst/>
            </a:prstTxWarp>
          </a:bodyPr>
          <a:lstStyle/>
          <a:p>
            <a:pPr algn="ctr"/>
            <a:r>
              <a:rPr lang="en-US" sz="1600"/>
              <a:t>Here it is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9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9721"/>
                                        </p:tgtEl>
                                        <p:attrNameLst>
                                          <p:attrName>style.visibility</p:attrName>
                                        </p:attrNameLst>
                                      </p:cBhvr>
                                      <p:to>
                                        <p:strVal val="visible"/>
                                      </p:to>
                                    </p:set>
                                    <p:animEffect transition="in" filter="wipe(left)">
                                      <p:cBhvr>
                                        <p:cTn id="15" dur="500"/>
                                        <p:tgtEl>
                                          <p:spTgt spid="3697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69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369668" grpId="0" build="p" autoUpdateAnimBg="0"/>
      <p:bldP spid="369721" grpId="0" animBg="1" autoUpdateAnimBg="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n-US" sz="3200"/>
              <a:t>Theoretical Metaphors: </a:t>
            </a:r>
            <a:r>
              <a:rPr lang="en-US" sz="2800"/>
              <a:t>Access vs. retrieval</a:t>
            </a:r>
            <a:endParaRPr lang="en-US"/>
          </a:p>
        </p:txBody>
      </p:sp>
      <p:sp>
        <p:nvSpPr>
          <p:cNvPr id="47107" name="Rectangle 1027"/>
          <p:cNvSpPr>
            <a:spLocks noGrp="1" noChangeArrowheads="1"/>
          </p:cNvSpPr>
          <p:nvPr>
            <p:ph type="body" idx="1"/>
          </p:nvPr>
        </p:nvSpPr>
        <p:spPr>
          <a:xfrm>
            <a:off x="762000" y="4038600"/>
            <a:ext cx="4379913" cy="1563688"/>
          </a:xfrm>
        </p:spPr>
        <p:txBody>
          <a:bodyPr/>
          <a:lstStyle/>
          <a:p>
            <a:pPr lvl="1" eaLnBrk="1" hangingPunct="1"/>
            <a:r>
              <a:rPr lang="en-US" sz="2000">
                <a:solidFill>
                  <a:srgbClr val="07C025"/>
                </a:solidFill>
              </a:rPr>
              <a:t>Retrieval</a:t>
            </a:r>
            <a:r>
              <a:rPr lang="en-US" sz="2000"/>
              <a:t> - getting information from the representation</a:t>
            </a:r>
          </a:p>
        </p:txBody>
      </p:sp>
      <p:sp>
        <p:nvSpPr>
          <p:cNvPr id="47108" name="Rectangle 1028"/>
          <p:cNvSpPr>
            <a:spLocks noChangeArrowheads="1"/>
          </p:cNvSpPr>
          <p:nvPr/>
        </p:nvSpPr>
        <p:spPr bwMode="auto">
          <a:xfrm>
            <a:off x="762000" y="3389313"/>
            <a:ext cx="4648200" cy="10668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sz="2000">
                <a:solidFill>
                  <a:srgbClr val="E039FF"/>
                </a:solidFill>
                <a:latin typeface="Arial" charset="0"/>
                <a:ea typeface="ＭＳ Ｐゴシック" charset="-128"/>
                <a:cs typeface="ＭＳ Ｐゴシック" charset="-128"/>
              </a:rPr>
              <a:t>Activate</a:t>
            </a:r>
            <a:r>
              <a:rPr lang="en-US" sz="2000">
                <a:latin typeface="Arial" charset="0"/>
                <a:ea typeface="ＭＳ Ｐゴシック" charset="-128"/>
                <a:cs typeface="ＭＳ Ｐゴシック" charset="-128"/>
              </a:rPr>
              <a:t> - finding the representation</a:t>
            </a:r>
          </a:p>
        </p:txBody>
      </p:sp>
      <p:sp>
        <p:nvSpPr>
          <p:cNvPr id="47109" name="Rectangle 1029" descr="Medium wood"/>
          <p:cNvSpPr>
            <a:spLocks noChangeArrowheads="1"/>
          </p:cNvSpPr>
          <p:nvPr/>
        </p:nvSpPr>
        <p:spPr bwMode="auto">
          <a:xfrm>
            <a:off x="5791200" y="2590800"/>
            <a:ext cx="22860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0" name="Rectangle 1030" descr="Medium wood"/>
          <p:cNvSpPr>
            <a:spLocks noChangeArrowheads="1"/>
          </p:cNvSpPr>
          <p:nvPr/>
        </p:nvSpPr>
        <p:spPr bwMode="auto">
          <a:xfrm rot="-5400000">
            <a:off x="4343400" y="3962400"/>
            <a:ext cx="28194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1" name="Rectangle 1031" descr="Medium wood"/>
          <p:cNvSpPr>
            <a:spLocks noChangeArrowheads="1"/>
          </p:cNvSpPr>
          <p:nvPr/>
        </p:nvSpPr>
        <p:spPr bwMode="auto">
          <a:xfrm rot="-5400000">
            <a:off x="6705600" y="3962400"/>
            <a:ext cx="28194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2" name="Rectangle 1032" descr="Medium wood"/>
          <p:cNvSpPr>
            <a:spLocks noChangeArrowheads="1"/>
          </p:cNvSpPr>
          <p:nvPr/>
        </p:nvSpPr>
        <p:spPr bwMode="auto">
          <a:xfrm>
            <a:off x="5791200" y="3505200"/>
            <a:ext cx="22860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3" name="Rectangle 1033" descr="Medium wood"/>
          <p:cNvSpPr>
            <a:spLocks noChangeArrowheads="1"/>
          </p:cNvSpPr>
          <p:nvPr/>
        </p:nvSpPr>
        <p:spPr bwMode="auto">
          <a:xfrm>
            <a:off x="5791200" y="5334000"/>
            <a:ext cx="22860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4" name="Rectangle 1034" descr="Medium wood"/>
          <p:cNvSpPr>
            <a:spLocks noChangeArrowheads="1"/>
          </p:cNvSpPr>
          <p:nvPr/>
        </p:nvSpPr>
        <p:spPr bwMode="auto">
          <a:xfrm>
            <a:off x="5791200" y="4419600"/>
            <a:ext cx="2286000" cy="762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prstTxWarp prst="textNoShape">
              <a:avLst/>
            </a:prstTxWarp>
          </a:bodyPr>
          <a:lstStyle/>
          <a:p>
            <a:endParaRPr lang="en-US"/>
          </a:p>
        </p:txBody>
      </p:sp>
      <p:sp>
        <p:nvSpPr>
          <p:cNvPr id="47115" name="Rectangle 1035"/>
          <p:cNvSpPr>
            <a:spLocks noChangeArrowheads="1"/>
          </p:cNvSpPr>
          <p:nvPr/>
        </p:nvSpPr>
        <p:spPr bwMode="auto">
          <a:xfrm>
            <a:off x="762000" y="2286000"/>
            <a:ext cx="4648200" cy="1066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a:latin typeface="Arial" charset="0"/>
              </a:rPr>
              <a:t>Often used interchangeably, but sometimes a distinction is made</a:t>
            </a:r>
          </a:p>
        </p:txBody>
      </p:sp>
      <p:sp>
        <p:nvSpPr>
          <p:cNvPr id="47116" name="Rectangle 1036"/>
          <p:cNvSpPr>
            <a:spLocks noChangeArrowheads="1"/>
          </p:cNvSpPr>
          <p:nvPr/>
        </p:nvSpPr>
        <p:spPr bwMode="auto">
          <a:xfrm>
            <a:off x="5791200" y="4648200"/>
            <a:ext cx="228600" cy="6858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17" name="Rectangle 1037"/>
          <p:cNvSpPr>
            <a:spLocks noChangeArrowheads="1"/>
          </p:cNvSpPr>
          <p:nvPr/>
        </p:nvSpPr>
        <p:spPr bwMode="auto">
          <a:xfrm>
            <a:off x="6019800" y="4572000"/>
            <a:ext cx="1524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18" name="Rectangle 1039"/>
          <p:cNvSpPr>
            <a:spLocks noChangeArrowheads="1"/>
          </p:cNvSpPr>
          <p:nvPr/>
        </p:nvSpPr>
        <p:spPr bwMode="auto">
          <a:xfrm>
            <a:off x="6324600" y="4648200"/>
            <a:ext cx="228600" cy="6858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7119" name="Rectangle 1040"/>
          <p:cNvSpPr>
            <a:spLocks noChangeArrowheads="1"/>
          </p:cNvSpPr>
          <p:nvPr/>
        </p:nvSpPr>
        <p:spPr bwMode="auto">
          <a:xfrm>
            <a:off x="6553200" y="4572000"/>
            <a:ext cx="76200" cy="7620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7120" name="Rectangle 1041"/>
          <p:cNvSpPr>
            <a:spLocks noChangeArrowheads="1"/>
          </p:cNvSpPr>
          <p:nvPr/>
        </p:nvSpPr>
        <p:spPr bwMode="auto">
          <a:xfrm>
            <a:off x="6629400" y="45720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21" name="Rectangle 1042"/>
          <p:cNvSpPr>
            <a:spLocks noChangeArrowheads="1"/>
          </p:cNvSpPr>
          <p:nvPr/>
        </p:nvSpPr>
        <p:spPr bwMode="auto">
          <a:xfrm>
            <a:off x="6705600" y="4572000"/>
            <a:ext cx="76200" cy="7620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7122" name="Rectangle 1043"/>
          <p:cNvSpPr>
            <a:spLocks noChangeArrowheads="1"/>
          </p:cNvSpPr>
          <p:nvPr/>
        </p:nvSpPr>
        <p:spPr bwMode="auto">
          <a:xfrm>
            <a:off x="6781800" y="4572000"/>
            <a:ext cx="76200" cy="7620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7123" name="Rectangle 1044"/>
          <p:cNvSpPr>
            <a:spLocks noChangeArrowheads="1"/>
          </p:cNvSpPr>
          <p:nvPr/>
        </p:nvSpPr>
        <p:spPr bwMode="auto">
          <a:xfrm>
            <a:off x="5791200" y="36576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24" name="Rectangle 1045"/>
          <p:cNvSpPr>
            <a:spLocks noChangeArrowheads="1"/>
          </p:cNvSpPr>
          <p:nvPr/>
        </p:nvSpPr>
        <p:spPr bwMode="auto">
          <a:xfrm>
            <a:off x="6858000" y="45720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25" name="Rectangle 1046"/>
          <p:cNvSpPr>
            <a:spLocks noChangeArrowheads="1"/>
          </p:cNvSpPr>
          <p:nvPr/>
        </p:nvSpPr>
        <p:spPr bwMode="auto">
          <a:xfrm>
            <a:off x="7010400" y="4648200"/>
            <a:ext cx="228600" cy="685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26" name="Rectangle 1047"/>
          <p:cNvSpPr>
            <a:spLocks noChangeArrowheads="1"/>
          </p:cNvSpPr>
          <p:nvPr/>
        </p:nvSpPr>
        <p:spPr bwMode="auto">
          <a:xfrm>
            <a:off x="5867400" y="3733800"/>
            <a:ext cx="228600" cy="685800"/>
          </a:xfrm>
          <a:prstGeom prst="rect">
            <a:avLst/>
          </a:prstGeom>
          <a:solidFill>
            <a:srgbClr val="333333"/>
          </a:solidFill>
          <a:ln w="9525">
            <a:solidFill>
              <a:srgbClr val="808080"/>
            </a:solidFill>
            <a:miter lim="800000"/>
            <a:headEnd/>
            <a:tailEnd/>
          </a:ln>
        </p:spPr>
        <p:txBody>
          <a:bodyPr wrap="none" anchor="ctr">
            <a:prstTxWarp prst="textNoShape">
              <a:avLst/>
            </a:prstTxWarp>
          </a:bodyPr>
          <a:lstStyle/>
          <a:p>
            <a:endParaRPr lang="en-US"/>
          </a:p>
        </p:txBody>
      </p:sp>
      <p:sp>
        <p:nvSpPr>
          <p:cNvPr id="47127" name="Rectangle 1048"/>
          <p:cNvSpPr>
            <a:spLocks noChangeArrowheads="1"/>
          </p:cNvSpPr>
          <p:nvPr/>
        </p:nvSpPr>
        <p:spPr bwMode="auto">
          <a:xfrm>
            <a:off x="7239000" y="4572000"/>
            <a:ext cx="152400" cy="7620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7128" name="Rectangle 1049"/>
          <p:cNvSpPr>
            <a:spLocks noChangeArrowheads="1"/>
          </p:cNvSpPr>
          <p:nvPr/>
        </p:nvSpPr>
        <p:spPr bwMode="auto">
          <a:xfrm>
            <a:off x="7391400" y="4572000"/>
            <a:ext cx="152400" cy="7620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47129" name="Rectangle 1050"/>
          <p:cNvSpPr>
            <a:spLocks noChangeArrowheads="1"/>
          </p:cNvSpPr>
          <p:nvPr/>
        </p:nvSpPr>
        <p:spPr bwMode="auto">
          <a:xfrm>
            <a:off x="7543800" y="4648200"/>
            <a:ext cx="228600" cy="6858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30" name="Rectangle 1051"/>
          <p:cNvSpPr>
            <a:spLocks noChangeArrowheads="1"/>
          </p:cNvSpPr>
          <p:nvPr/>
        </p:nvSpPr>
        <p:spPr bwMode="auto">
          <a:xfrm>
            <a:off x="7772400" y="4572000"/>
            <a:ext cx="76200" cy="7620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7131" name="Rectangle 1052"/>
          <p:cNvSpPr>
            <a:spLocks noChangeArrowheads="1"/>
          </p:cNvSpPr>
          <p:nvPr/>
        </p:nvSpPr>
        <p:spPr bwMode="auto">
          <a:xfrm>
            <a:off x="7848600" y="4572000"/>
            <a:ext cx="76200" cy="7620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7132" name="Rectangle 1053"/>
          <p:cNvSpPr>
            <a:spLocks noChangeArrowheads="1"/>
          </p:cNvSpPr>
          <p:nvPr/>
        </p:nvSpPr>
        <p:spPr bwMode="auto">
          <a:xfrm>
            <a:off x="6858000" y="3733800"/>
            <a:ext cx="228600" cy="6858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
        <p:nvSpPr>
          <p:cNvPr id="47133" name="Rectangle 1054"/>
          <p:cNvSpPr>
            <a:spLocks noChangeArrowheads="1"/>
          </p:cNvSpPr>
          <p:nvPr/>
        </p:nvSpPr>
        <p:spPr bwMode="auto">
          <a:xfrm>
            <a:off x="7086600" y="36576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34" name="Rectangle 1055"/>
          <p:cNvSpPr>
            <a:spLocks noChangeArrowheads="1"/>
          </p:cNvSpPr>
          <p:nvPr/>
        </p:nvSpPr>
        <p:spPr bwMode="auto">
          <a:xfrm>
            <a:off x="7239000" y="3657600"/>
            <a:ext cx="152400" cy="7620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7135" name="Rectangle 1056"/>
          <p:cNvSpPr>
            <a:spLocks noChangeArrowheads="1"/>
          </p:cNvSpPr>
          <p:nvPr/>
        </p:nvSpPr>
        <p:spPr bwMode="auto">
          <a:xfrm>
            <a:off x="7391400" y="3733800"/>
            <a:ext cx="228600" cy="685800"/>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en-US"/>
          </a:p>
        </p:txBody>
      </p:sp>
      <p:sp>
        <p:nvSpPr>
          <p:cNvPr id="47136" name="Rectangle 1057"/>
          <p:cNvSpPr>
            <a:spLocks noChangeArrowheads="1"/>
          </p:cNvSpPr>
          <p:nvPr/>
        </p:nvSpPr>
        <p:spPr bwMode="auto">
          <a:xfrm>
            <a:off x="7620000" y="3657600"/>
            <a:ext cx="76200" cy="7620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7137" name="Rectangle 1058"/>
          <p:cNvSpPr>
            <a:spLocks noChangeArrowheads="1"/>
          </p:cNvSpPr>
          <p:nvPr/>
        </p:nvSpPr>
        <p:spPr bwMode="auto">
          <a:xfrm>
            <a:off x="7696200" y="3657600"/>
            <a:ext cx="76200" cy="7620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7138" name="Rectangle 1059"/>
          <p:cNvSpPr>
            <a:spLocks noChangeArrowheads="1"/>
          </p:cNvSpPr>
          <p:nvPr/>
        </p:nvSpPr>
        <p:spPr bwMode="auto">
          <a:xfrm>
            <a:off x="7772400" y="3657600"/>
            <a:ext cx="76200" cy="7620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7139" name="Rectangle 1060"/>
          <p:cNvSpPr>
            <a:spLocks noChangeArrowheads="1"/>
          </p:cNvSpPr>
          <p:nvPr/>
        </p:nvSpPr>
        <p:spPr bwMode="auto">
          <a:xfrm>
            <a:off x="7848600" y="3657600"/>
            <a:ext cx="76200" cy="7620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7140" name="Rectangle 1061"/>
          <p:cNvSpPr>
            <a:spLocks noChangeArrowheads="1"/>
          </p:cNvSpPr>
          <p:nvPr/>
        </p:nvSpPr>
        <p:spPr bwMode="auto">
          <a:xfrm>
            <a:off x="7924800" y="3657600"/>
            <a:ext cx="152400" cy="762000"/>
          </a:xfrm>
          <a:prstGeom prst="rect">
            <a:avLst/>
          </a:prstGeom>
          <a:solidFill>
            <a:srgbClr val="333333"/>
          </a:solidFill>
          <a:ln w="9525">
            <a:solidFill>
              <a:srgbClr val="808080"/>
            </a:solidFill>
            <a:miter lim="800000"/>
            <a:headEnd/>
            <a:tailEnd/>
          </a:ln>
        </p:spPr>
        <p:txBody>
          <a:bodyPr wrap="none" anchor="ctr">
            <a:prstTxWarp prst="textNoShape">
              <a:avLst/>
            </a:prstTxWarp>
          </a:bodyPr>
          <a:lstStyle/>
          <a:p>
            <a:endParaRPr lang="en-US"/>
          </a:p>
        </p:txBody>
      </p:sp>
      <p:sp>
        <p:nvSpPr>
          <p:cNvPr id="47141" name="Rectangle 1062"/>
          <p:cNvSpPr>
            <a:spLocks noChangeArrowheads="1"/>
          </p:cNvSpPr>
          <p:nvPr/>
        </p:nvSpPr>
        <p:spPr bwMode="auto">
          <a:xfrm>
            <a:off x="6096000" y="36576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2" name="Rectangle 1063"/>
          <p:cNvSpPr>
            <a:spLocks noChangeArrowheads="1"/>
          </p:cNvSpPr>
          <p:nvPr/>
        </p:nvSpPr>
        <p:spPr bwMode="auto">
          <a:xfrm>
            <a:off x="6172200" y="3657600"/>
            <a:ext cx="152400" cy="762000"/>
          </a:xfrm>
          <a:prstGeom prst="rect">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47143" name="Rectangle 1064"/>
          <p:cNvSpPr>
            <a:spLocks noChangeArrowheads="1"/>
          </p:cNvSpPr>
          <p:nvPr/>
        </p:nvSpPr>
        <p:spPr bwMode="auto">
          <a:xfrm>
            <a:off x="6324600" y="3733800"/>
            <a:ext cx="228600" cy="685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44" name="Rectangle 1065"/>
          <p:cNvSpPr>
            <a:spLocks noChangeArrowheads="1"/>
          </p:cNvSpPr>
          <p:nvPr/>
        </p:nvSpPr>
        <p:spPr bwMode="auto">
          <a:xfrm>
            <a:off x="7924800" y="45720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5" name="Rectangle 1066"/>
          <p:cNvSpPr>
            <a:spLocks noChangeArrowheads="1"/>
          </p:cNvSpPr>
          <p:nvPr/>
        </p:nvSpPr>
        <p:spPr bwMode="auto">
          <a:xfrm>
            <a:off x="6553200" y="36576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6" name="Rectangle 1067"/>
          <p:cNvSpPr>
            <a:spLocks noChangeArrowheads="1"/>
          </p:cNvSpPr>
          <p:nvPr/>
        </p:nvSpPr>
        <p:spPr bwMode="auto">
          <a:xfrm>
            <a:off x="6705600" y="36576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7" name="Rectangle 1068"/>
          <p:cNvSpPr>
            <a:spLocks noChangeArrowheads="1"/>
          </p:cNvSpPr>
          <p:nvPr/>
        </p:nvSpPr>
        <p:spPr bwMode="auto">
          <a:xfrm>
            <a:off x="5791200" y="27432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8" name="Rectangle 1069"/>
          <p:cNvSpPr>
            <a:spLocks noChangeArrowheads="1"/>
          </p:cNvSpPr>
          <p:nvPr/>
        </p:nvSpPr>
        <p:spPr bwMode="auto">
          <a:xfrm>
            <a:off x="5867400" y="27432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49" name="Rectangle 1070"/>
          <p:cNvSpPr>
            <a:spLocks noChangeArrowheads="1"/>
          </p:cNvSpPr>
          <p:nvPr/>
        </p:nvSpPr>
        <p:spPr bwMode="auto">
          <a:xfrm>
            <a:off x="5943600" y="27432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50" name="Rectangle 1071"/>
          <p:cNvSpPr>
            <a:spLocks noChangeArrowheads="1"/>
          </p:cNvSpPr>
          <p:nvPr/>
        </p:nvSpPr>
        <p:spPr bwMode="auto">
          <a:xfrm>
            <a:off x="6019800" y="2743200"/>
            <a:ext cx="762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47151" name="Rectangle 1072"/>
          <p:cNvSpPr>
            <a:spLocks noChangeArrowheads="1"/>
          </p:cNvSpPr>
          <p:nvPr/>
        </p:nvSpPr>
        <p:spPr bwMode="auto">
          <a:xfrm>
            <a:off x="6096000" y="2743200"/>
            <a:ext cx="152400" cy="7620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47152" name="Rectangle 1073"/>
          <p:cNvSpPr>
            <a:spLocks noChangeArrowheads="1"/>
          </p:cNvSpPr>
          <p:nvPr/>
        </p:nvSpPr>
        <p:spPr bwMode="auto">
          <a:xfrm>
            <a:off x="6248400" y="2819400"/>
            <a:ext cx="228600" cy="685800"/>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p>
        </p:txBody>
      </p:sp>
      <p:sp>
        <p:nvSpPr>
          <p:cNvPr id="47153" name="Rectangle 1074"/>
          <p:cNvSpPr>
            <a:spLocks noChangeArrowheads="1"/>
          </p:cNvSpPr>
          <p:nvPr/>
        </p:nvSpPr>
        <p:spPr bwMode="auto">
          <a:xfrm>
            <a:off x="6477000" y="2743200"/>
            <a:ext cx="1524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54" name="Rectangle 1075"/>
          <p:cNvSpPr>
            <a:spLocks noChangeArrowheads="1"/>
          </p:cNvSpPr>
          <p:nvPr/>
        </p:nvSpPr>
        <p:spPr bwMode="auto">
          <a:xfrm>
            <a:off x="6629400" y="2743200"/>
            <a:ext cx="152400" cy="7620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pic>
        <p:nvPicPr>
          <p:cNvPr id="370740" name="Picture 1076" descr="book"/>
          <p:cNvPicPr>
            <a:picLocks noChangeAspect="1" noChangeArrowheads="1"/>
          </p:cNvPicPr>
          <p:nvPr/>
        </p:nvPicPr>
        <p:blipFill>
          <a:blip r:embed="rId3"/>
          <a:srcRect/>
          <a:stretch>
            <a:fillRect/>
          </a:stretch>
        </p:blipFill>
        <p:spPr bwMode="auto">
          <a:xfrm>
            <a:off x="4572000" y="4800600"/>
            <a:ext cx="1101725" cy="895350"/>
          </a:xfrm>
          <a:prstGeom prst="rect">
            <a:avLst/>
          </a:prstGeom>
          <a:noFill/>
          <a:ln w="9525">
            <a:noFill/>
            <a:miter lim="800000"/>
            <a:headEnd/>
            <a:tailEnd/>
          </a:ln>
        </p:spPr>
      </p:pic>
      <p:sp>
        <p:nvSpPr>
          <p:cNvPr id="47156" name="Rectangle 1077"/>
          <p:cNvSpPr>
            <a:spLocks noChangeArrowheads="1"/>
          </p:cNvSpPr>
          <p:nvPr/>
        </p:nvSpPr>
        <p:spPr bwMode="auto">
          <a:xfrm rot="-1370346">
            <a:off x="6934200" y="2743200"/>
            <a:ext cx="152400" cy="762000"/>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370742" name="Rectangle 1078"/>
          <p:cNvSpPr>
            <a:spLocks noChangeArrowheads="1"/>
          </p:cNvSpPr>
          <p:nvPr/>
        </p:nvSpPr>
        <p:spPr bwMode="auto">
          <a:xfrm>
            <a:off x="3429000" y="5715000"/>
            <a:ext cx="3505200" cy="381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None/>
            </a:pPr>
            <a:r>
              <a:rPr lang="en-US" sz="1800">
                <a:solidFill>
                  <a:srgbClr val="07C025"/>
                </a:solidFill>
                <a:latin typeface="Arial" charset="0"/>
              </a:rPr>
              <a:t>Open it up and see what’s inside</a:t>
            </a: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70740"/>
                                        </p:tgtEl>
                                        <p:attrNameLst>
                                          <p:attrName>style.visibility</p:attrName>
                                        </p:attrNameLst>
                                      </p:cBhvr>
                                      <p:to>
                                        <p:strVal val="visible"/>
                                      </p:to>
                                    </p:set>
                                    <p:animEffect transition="in" filter="slide(fromRight)">
                                      <p:cBhvr>
                                        <p:cTn id="7" dur="500"/>
                                        <p:tgtEl>
                                          <p:spTgt spid="370740"/>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3707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2" grpId="0" build="p" autoUpdateAnimBg="0"/>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Lexical primitives</a:t>
            </a:r>
          </a:p>
        </p:txBody>
      </p:sp>
      <p:sp>
        <p:nvSpPr>
          <p:cNvPr id="159747" name="Rectangle 3"/>
          <p:cNvSpPr>
            <a:spLocks noGrp="1" noChangeArrowheads="1"/>
          </p:cNvSpPr>
          <p:nvPr>
            <p:ph type="body" idx="1"/>
          </p:nvPr>
        </p:nvSpPr>
        <p:spPr>
          <a:xfrm>
            <a:off x="1182688" y="2017713"/>
            <a:ext cx="4227512" cy="801687"/>
          </a:xfrm>
        </p:spPr>
        <p:txBody>
          <a:bodyPr/>
          <a:lstStyle/>
          <a:p>
            <a:pPr eaLnBrk="1" hangingPunct="1"/>
            <a:r>
              <a:rPr lang="en-US" sz="2800"/>
              <a:t>Word primitives</a:t>
            </a:r>
          </a:p>
        </p:txBody>
      </p:sp>
      <p:sp>
        <p:nvSpPr>
          <p:cNvPr id="159748" name="Rectangle 4"/>
          <p:cNvSpPr>
            <a:spLocks noChangeArrowheads="1"/>
          </p:cNvSpPr>
          <p:nvPr/>
        </p:nvSpPr>
        <p:spPr bwMode="auto">
          <a:xfrm>
            <a:off x="1143000" y="3962400"/>
            <a:ext cx="4151313" cy="80168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folHlink"/>
              </a:buClr>
              <a:buSzPct val="60000"/>
              <a:buFont typeface="Wingdings" charset="2"/>
              <a:buChar char="n"/>
            </a:pPr>
            <a:r>
              <a:rPr lang="en-US" sz="2800">
                <a:latin typeface="Arial" charset="0"/>
              </a:rPr>
              <a:t>Morpheme primitives</a:t>
            </a:r>
          </a:p>
          <a:p>
            <a:pPr marL="342900" indent="-342900" eaLnBrk="1" hangingPunct="1">
              <a:spcBef>
                <a:spcPct val="20000"/>
              </a:spcBef>
              <a:buClr>
                <a:schemeClr val="folHlink"/>
              </a:buClr>
              <a:buSzPct val="60000"/>
              <a:buFont typeface="Wingdings" charset="2"/>
              <a:buChar char="n"/>
            </a:pPr>
            <a:endParaRPr lang="en-US">
              <a:latin typeface="Arial" charset="0"/>
            </a:endParaRPr>
          </a:p>
        </p:txBody>
      </p:sp>
      <p:sp>
        <p:nvSpPr>
          <p:cNvPr id="159756" name="Rectangle 12"/>
          <p:cNvSpPr>
            <a:spLocks noChangeArrowheads="1"/>
          </p:cNvSpPr>
          <p:nvPr/>
        </p:nvSpPr>
        <p:spPr bwMode="auto">
          <a:xfrm>
            <a:off x="1143000" y="4379913"/>
            <a:ext cx="6858000" cy="1716087"/>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Economical - fewer representations</a:t>
            </a:r>
          </a:p>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Slow retrieval - some assembly required</a:t>
            </a:r>
          </a:p>
          <a:p>
            <a:pPr marL="1143000" lvl="2" indent="-228600" eaLnBrk="1" hangingPunct="1">
              <a:spcBef>
                <a:spcPct val="20000"/>
              </a:spcBef>
              <a:buClr>
                <a:schemeClr val="folHlink"/>
              </a:buClr>
              <a:buSzPct val="50000"/>
              <a:buFont typeface="Wingdings" charset="2"/>
              <a:buChar char="n"/>
            </a:pPr>
            <a:r>
              <a:rPr lang="en-US" sz="2000">
                <a:latin typeface="Arial" charset="0"/>
                <a:ea typeface="ＭＳ Ｐゴシック" charset="-128"/>
                <a:cs typeface="ＭＳ Ｐゴシック" charset="-128"/>
              </a:rPr>
              <a:t>Decomposition during comprehension</a:t>
            </a:r>
          </a:p>
          <a:p>
            <a:pPr marL="1143000" lvl="2" indent="-228600" eaLnBrk="1" hangingPunct="1">
              <a:spcBef>
                <a:spcPct val="20000"/>
              </a:spcBef>
              <a:buClr>
                <a:schemeClr val="folHlink"/>
              </a:buClr>
              <a:buSzPct val="50000"/>
              <a:buFont typeface="Wingdings" charset="2"/>
              <a:buChar char="n"/>
            </a:pPr>
            <a:r>
              <a:rPr lang="en-US" sz="2000">
                <a:latin typeface="Arial" charset="0"/>
                <a:ea typeface="ＭＳ Ｐゴシック" charset="-128"/>
                <a:cs typeface="ＭＳ Ｐゴシック" charset="-128"/>
              </a:rPr>
              <a:t>Composition during production</a:t>
            </a:r>
          </a:p>
        </p:txBody>
      </p:sp>
      <p:sp>
        <p:nvSpPr>
          <p:cNvPr id="159757" name="Rectangle 13"/>
          <p:cNvSpPr>
            <a:spLocks noChangeArrowheads="1"/>
          </p:cNvSpPr>
          <p:nvPr/>
        </p:nvSpPr>
        <p:spPr bwMode="auto">
          <a:xfrm>
            <a:off x="1143000" y="2514600"/>
            <a:ext cx="6705600" cy="1106488"/>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Need a lot of representations</a:t>
            </a:r>
          </a:p>
          <a:p>
            <a:pPr marL="742950" lvl="1" indent="-285750" eaLnBrk="1" hangingPunct="1">
              <a:spcBef>
                <a:spcPct val="20000"/>
              </a:spcBef>
              <a:buClr>
                <a:schemeClr val="hlink"/>
              </a:buClr>
              <a:buSzPct val="55000"/>
              <a:buFont typeface="Wingdings" charset="2"/>
              <a:buChar char="n"/>
            </a:pPr>
            <a:r>
              <a:rPr lang="en-US">
                <a:latin typeface="Arial" charset="0"/>
                <a:ea typeface="ＭＳ Ｐゴシック" charset="-128"/>
                <a:cs typeface="ＭＳ Ｐゴシック" charset="-128"/>
              </a:rPr>
              <a:t>Fast retrieval</a:t>
            </a:r>
          </a:p>
        </p:txBody>
      </p:sp>
      <p:grpSp>
        <p:nvGrpSpPr>
          <p:cNvPr id="2" name="Group 14"/>
          <p:cNvGrpSpPr>
            <a:grpSpLocks/>
          </p:cNvGrpSpPr>
          <p:nvPr/>
        </p:nvGrpSpPr>
        <p:grpSpPr bwMode="auto">
          <a:xfrm>
            <a:off x="4191000" y="2112963"/>
            <a:ext cx="4495800" cy="381000"/>
            <a:chOff x="672" y="1824"/>
            <a:chExt cx="4944" cy="432"/>
          </a:xfrm>
        </p:grpSpPr>
        <p:sp>
          <p:nvSpPr>
            <p:cNvPr id="48140" name="Oval 15"/>
            <p:cNvSpPr>
              <a:spLocks noChangeArrowheads="1"/>
            </p:cNvSpPr>
            <p:nvPr/>
          </p:nvSpPr>
          <p:spPr bwMode="auto">
            <a:xfrm>
              <a:off x="672" y="18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horse</a:t>
              </a:r>
            </a:p>
          </p:txBody>
        </p:sp>
        <p:sp>
          <p:nvSpPr>
            <p:cNvPr id="48141" name="Oval 16"/>
            <p:cNvSpPr>
              <a:spLocks noChangeArrowheads="1"/>
            </p:cNvSpPr>
            <p:nvPr/>
          </p:nvSpPr>
          <p:spPr bwMode="auto">
            <a:xfrm>
              <a:off x="1968" y="18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horses</a:t>
              </a:r>
            </a:p>
          </p:txBody>
        </p:sp>
        <p:sp>
          <p:nvSpPr>
            <p:cNvPr id="48142" name="Oval 17"/>
            <p:cNvSpPr>
              <a:spLocks noChangeArrowheads="1"/>
            </p:cNvSpPr>
            <p:nvPr/>
          </p:nvSpPr>
          <p:spPr bwMode="auto">
            <a:xfrm>
              <a:off x="3216" y="18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barn</a:t>
              </a:r>
            </a:p>
          </p:txBody>
        </p:sp>
        <p:sp>
          <p:nvSpPr>
            <p:cNvPr id="48143" name="Oval 18"/>
            <p:cNvSpPr>
              <a:spLocks noChangeArrowheads="1"/>
            </p:cNvSpPr>
            <p:nvPr/>
          </p:nvSpPr>
          <p:spPr bwMode="auto">
            <a:xfrm>
              <a:off x="4464" y="18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barns</a:t>
              </a:r>
            </a:p>
          </p:txBody>
        </p:sp>
      </p:grpSp>
      <p:grpSp>
        <p:nvGrpSpPr>
          <p:cNvPr id="3" name="Group 19"/>
          <p:cNvGrpSpPr>
            <a:grpSpLocks/>
          </p:cNvGrpSpPr>
          <p:nvPr/>
        </p:nvGrpSpPr>
        <p:grpSpPr bwMode="auto">
          <a:xfrm>
            <a:off x="5029200" y="4038600"/>
            <a:ext cx="3448050" cy="381000"/>
            <a:chOff x="1152" y="3024"/>
            <a:chExt cx="3792" cy="432"/>
          </a:xfrm>
        </p:grpSpPr>
        <p:sp>
          <p:nvSpPr>
            <p:cNvPr id="48137" name="Oval 20"/>
            <p:cNvSpPr>
              <a:spLocks noChangeArrowheads="1"/>
            </p:cNvSpPr>
            <p:nvPr/>
          </p:nvSpPr>
          <p:spPr bwMode="auto">
            <a:xfrm>
              <a:off x="1152" y="30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horse</a:t>
              </a:r>
            </a:p>
          </p:txBody>
        </p:sp>
        <p:sp>
          <p:nvSpPr>
            <p:cNvPr id="48138" name="Oval 21"/>
            <p:cNvSpPr>
              <a:spLocks noChangeArrowheads="1"/>
            </p:cNvSpPr>
            <p:nvPr/>
          </p:nvSpPr>
          <p:spPr bwMode="auto">
            <a:xfrm>
              <a:off x="2496" y="30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-s</a:t>
              </a:r>
            </a:p>
          </p:txBody>
        </p:sp>
        <p:sp>
          <p:nvSpPr>
            <p:cNvPr id="48139" name="Oval 22"/>
            <p:cNvSpPr>
              <a:spLocks noChangeArrowheads="1"/>
            </p:cNvSpPr>
            <p:nvPr/>
          </p:nvSpPr>
          <p:spPr bwMode="auto">
            <a:xfrm>
              <a:off x="3792" y="3024"/>
              <a:ext cx="1152" cy="43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a:t>barn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5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975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5975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5975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5975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59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48" grpId="0"/>
      <p:bldP spid="159756" grpId="0" build="p" autoUpdateAnimBg="0"/>
      <p:bldP spid="159757" grpId="0" build="p" autoUpdateAnimBg="0"/>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t>Lexical primitives</a:t>
            </a:r>
          </a:p>
        </p:txBody>
      </p:sp>
      <p:sp>
        <p:nvSpPr>
          <p:cNvPr id="134147" name="Rectangle 3"/>
          <p:cNvSpPr>
            <a:spLocks noGrp="1" noChangeArrowheads="1"/>
          </p:cNvSpPr>
          <p:nvPr>
            <p:ph type="body" idx="1"/>
          </p:nvPr>
        </p:nvSpPr>
        <p:spPr/>
        <p:txBody>
          <a:bodyPr/>
          <a:lstStyle/>
          <a:p>
            <a:pPr eaLnBrk="1" hangingPunct="1">
              <a:lnSpc>
                <a:spcPct val="90000"/>
              </a:lnSpc>
            </a:pPr>
            <a:r>
              <a:rPr lang="en-US" sz="2400">
                <a:solidFill>
                  <a:srgbClr val="000000"/>
                </a:solidFill>
              </a:rPr>
              <a:t>May depend on other factors</a:t>
            </a:r>
          </a:p>
          <a:p>
            <a:pPr lvl="1" eaLnBrk="1" hangingPunct="1">
              <a:lnSpc>
                <a:spcPct val="90000"/>
              </a:lnSpc>
            </a:pPr>
            <a:r>
              <a:rPr lang="en-US" sz="2000">
                <a:solidFill>
                  <a:srgbClr val="000000"/>
                </a:solidFill>
              </a:rPr>
              <a:t>What kind of morpheme</a:t>
            </a:r>
          </a:p>
          <a:p>
            <a:pPr lvl="2" eaLnBrk="1" hangingPunct="1">
              <a:lnSpc>
                <a:spcPct val="90000"/>
              </a:lnSpc>
            </a:pPr>
            <a:r>
              <a:rPr lang="en-US" sz="1800">
                <a:solidFill>
                  <a:srgbClr val="000000"/>
                </a:solidFill>
              </a:rPr>
              <a:t>Inflectional (</a:t>
            </a:r>
            <a:r>
              <a:rPr lang="en-US" sz="1800"/>
              <a:t>e.g., singular/plural, past/present tense)</a:t>
            </a:r>
            <a:endParaRPr lang="en-US" sz="1800">
              <a:solidFill>
                <a:srgbClr val="000000"/>
              </a:solidFill>
            </a:endParaRPr>
          </a:p>
          <a:p>
            <a:pPr lvl="2" eaLnBrk="1" hangingPunct="1">
              <a:lnSpc>
                <a:spcPct val="90000"/>
              </a:lnSpc>
            </a:pPr>
            <a:r>
              <a:rPr lang="en-US" sz="1800">
                <a:solidFill>
                  <a:srgbClr val="000000"/>
                </a:solidFill>
              </a:rPr>
              <a:t>Derivational (</a:t>
            </a:r>
            <a:r>
              <a:rPr lang="en-US" sz="1800"/>
              <a:t>e.g., drink --&gt; drinkable, infect --&gt; disinfect)</a:t>
            </a:r>
            <a:endParaRPr lang="en-US" sz="1800">
              <a:solidFill>
                <a:srgbClr val="000000"/>
              </a:solidFill>
            </a:endParaRPr>
          </a:p>
          <a:p>
            <a:pPr lvl="1" eaLnBrk="1" hangingPunct="1">
              <a:lnSpc>
                <a:spcPct val="90000"/>
              </a:lnSpc>
            </a:pPr>
            <a:r>
              <a:rPr lang="en-US" sz="2000">
                <a:solidFill>
                  <a:srgbClr val="000000"/>
                </a:solidFill>
              </a:rPr>
              <a:t>Frequency of usage</a:t>
            </a:r>
          </a:p>
          <a:p>
            <a:pPr lvl="2" eaLnBrk="1" hangingPunct="1">
              <a:lnSpc>
                <a:spcPct val="90000"/>
              </a:lnSpc>
            </a:pPr>
            <a:r>
              <a:rPr lang="en-US" sz="1800">
                <a:solidFill>
                  <a:srgbClr val="000000"/>
                </a:solidFill>
              </a:rPr>
              <a:t>High frequency multimorphemic (in particular if derivational morphology) may get represented as a single unit</a:t>
            </a:r>
          </a:p>
          <a:p>
            <a:pPr lvl="3" eaLnBrk="1" hangingPunct="1">
              <a:lnSpc>
                <a:spcPct val="90000"/>
              </a:lnSpc>
            </a:pPr>
            <a:r>
              <a:rPr lang="en-US" sz="1600">
                <a:solidFill>
                  <a:srgbClr val="000000"/>
                </a:solidFill>
              </a:rPr>
              <a:t>e.g., impossible vs. imperceptible</a:t>
            </a:r>
          </a:p>
          <a:p>
            <a:pPr lvl="1" eaLnBrk="1" hangingPunct="1">
              <a:lnSpc>
                <a:spcPct val="90000"/>
              </a:lnSpc>
            </a:pPr>
            <a:r>
              <a:rPr lang="en-US" sz="2000">
                <a:solidFill>
                  <a:srgbClr val="000000"/>
                </a:solidFill>
              </a:rPr>
              <a:t>Compound words</a:t>
            </a:r>
          </a:p>
          <a:p>
            <a:pPr lvl="2" eaLnBrk="1" hangingPunct="1">
              <a:lnSpc>
                <a:spcPct val="90000"/>
              </a:lnSpc>
            </a:pPr>
            <a:r>
              <a:rPr lang="en-US" sz="1800">
                <a:solidFill>
                  <a:srgbClr val="000000"/>
                </a:solidFill>
              </a:rPr>
              <a:t>Semantically transparent</a:t>
            </a:r>
          </a:p>
          <a:p>
            <a:pPr lvl="3" eaLnBrk="1" hangingPunct="1">
              <a:lnSpc>
                <a:spcPct val="90000"/>
              </a:lnSpc>
            </a:pPr>
            <a:r>
              <a:rPr lang="en-US" sz="1600" i="1">
                <a:solidFill>
                  <a:srgbClr val="000000"/>
                </a:solidFill>
              </a:rPr>
              <a:t>Buttonhole</a:t>
            </a:r>
          </a:p>
          <a:p>
            <a:pPr lvl="2" eaLnBrk="1" hangingPunct="1">
              <a:lnSpc>
                <a:spcPct val="90000"/>
              </a:lnSpc>
            </a:pPr>
            <a:r>
              <a:rPr lang="en-US" sz="1800">
                <a:solidFill>
                  <a:srgbClr val="000000"/>
                </a:solidFill>
              </a:rPr>
              <a:t>Semantically opaque</a:t>
            </a:r>
          </a:p>
          <a:p>
            <a:pPr lvl="3" eaLnBrk="1" hangingPunct="1">
              <a:lnSpc>
                <a:spcPct val="90000"/>
              </a:lnSpc>
            </a:pPr>
            <a:r>
              <a:rPr lang="en-US" sz="1600" i="1">
                <a:solidFill>
                  <a:srgbClr val="000000"/>
                </a:solidFill>
              </a:rPr>
              <a:t>butterfly</a:t>
            </a:r>
          </a:p>
        </p:txBody>
      </p:sp>
      <p:pic>
        <p:nvPicPr>
          <p:cNvPr id="134148" name="Picture 4" descr="buttonhole"/>
          <p:cNvPicPr>
            <a:picLocks noChangeAspect="1" noChangeArrowheads="1"/>
          </p:cNvPicPr>
          <p:nvPr/>
        </p:nvPicPr>
        <p:blipFill>
          <a:blip r:embed="rId3"/>
          <a:srcRect/>
          <a:stretch>
            <a:fillRect/>
          </a:stretch>
        </p:blipFill>
        <p:spPr bwMode="auto">
          <a:xfrm>
            <a:off x="6218238" y="4724400"/>
            <a:ext cx="715962" cy="779463"/>
          </a:xfrm>
          <a:prstGeom prst="rect">
            <a:avLst/>
          </a:prstGeom>
          <a:noFill/>
          <a:ln w="9525">
            <a:noFill/>
            <a:miter lim="800000"/>
            <a:headEnd/>
            <a:tailEnd/>
          </a:ln>
        </p:spPr>
      </p:pic>
      <p:pic>
        <p:nvPicPr>
          <p:cNvPr id="134149" name="Picture 5" descr="butterfly"/>
          <p:cNvPicPr>
            <a:picLocks noChangeAspect="1" noChangeArrowheads="1"/>
          </p:cNvPicPr>
          <p:nvPr/>
        </p:nvPicPr>
        <p:blipFill>
          <a:blip r:embed="rId4"/>
          <a:srcRect/>
          <a:stretch>
            <a:fillRect/>
          </a:stretch>
        </p:blipFill>
        <p:spPr bwMode="auto">
          <a:xfrm>
            <a:off x="5029200" y="5334000"/>
            <a:ext cx="1181100" cy="125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1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341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414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14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34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4"/>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Lexical organization</a:t>
            </a:r>
          </a:p>
        </p:txBody>
      </p:sp>
      <p:sp>
        <p:nvSpPr>
          <p:cNvPr id="174083" name="Rectangle 3"/>
          <p:cNvSpPr>
            <a:spLocks noGrp="1" noChangeArrowheads="1"/>
          </p:cNvSpPr>
          <p:nvPr>
            <p:ph type="body" idx="1"/>
          </p:nvPr>
        </p:nvSpPr>
        <p:spPr>
          <a:xfrm>
            <a:off x="1182688" y="2017713"/>
            <a:ext cx="7961312" cy="4114800"/>
          </a:xfrm>
        </p:spPr>
        <p:txBody>
          <a:bodyPr/>
          <a:lstStyle/>
          <a:p>
            <a:pPr eaLnBrk="1" hangingPunct="1"/>
            <a:r>
              <a:rPr lang="en-US" sz="2800"/>
              <a:t>How are the lexical representations organized?</a:t>
            </a:r>
          </a:p>
          <a:p>
            <a:pPr lvl="1" eaLnBrk="1" hangingPunct="1"/>
            <a:r>
              <a:rPr lang="en-US" sz="2400"/>
              <a:t>Alphabetically?</a:t>
            </a:r>
          </a:p>
          <a:p>
            <a:pPr lvl="1" eaLnBrk="1" hangingPunct="1"/>
            <a:r>
              <a:rPr lang="en-US" sz="2400"/>
              <a:t>Initial phoneme?</a:t>
            </a:r>
          </a:p>
          <a:p>
            <a:pPr lvl="1" eaLnBrk="1" hangingPunct="1"/>
            <a:r>
              <a:rPr lang="en-US" sz="2400"/>
              <a:t>Semantic categories?</a:t>
            </a:r>
          </a:p>
          <a:p>
            <a:pPr lvl="1" eaLnBrk="1" hangingPunct="1"/>
            <a:r>
              <a:rPr lang="en-US" sz="2400"/>
              <a:t>Grammatical class?</a:t>
            </a:r>
          </a:p>
          <a:p>
            <a:pPr lvl="1" eaLnBrk="1" hangingPunct="1"/>
            <a:r>
              <a:rPr lang="en-US" sz="2400"/>
              <a:t>Something more flexible, depending on your needs?</a:t>
            </a:r>
          </a:p>
        </p:txBody>
      </p:sp>
      <p:pic>
        <p:nvPicPr>
          <p:cNvPr id="7" name="Picture 6">
            <a:hlinkClick r:id="rId3"/>
          </p:cNvPr>
          <p:cNvPicPr>
            <a:picLocks noChangeAspect="1"/>
          </p:cNvPicPr>
          <p:nvPr/>
        </p:nvPicPr>
        <p:blipFill>
          <a:blip r:embed="rId4"/>
          <a:srcRect/>
          <a:stretch>
            <a:fillRect/>
          </a:stretch>
        </p:blipFill>
        <p:spPr bwMode="auto">
          <a:xfrm>
            <a:off x="4079875" y="5257800"/>
            <a:ext cx="984250" cy="1085850"/>
          </a:xfrm>
          <a:prstGeom prst="rect">
            <a:avLst/>
          </a:prstGeom>
          <a:noFill/>
          <a:ln w="9525">
            <a:noFill/>
            <a:miter lim="800000"/>
            <a:headEnd/>
            <a:tailEnd/>
          </a:ln>
        </p:spPr>
      </p:pic>
      <p:pic>
        <p:nvPicPr>
          <p:cNvPr id="8" name="Picture 7"/>
          <p:cNvPicPr>
            <a:picLocks noChangeAspect="1"/>
          </p:cNvPicPr>
          <p:nvPr/>
        </p:nvPicPr>
        <p:blipFill>
          <a:blip r:embed="rId5"/>
          <a:srcRect/>
          <a:stretch>
            <a:fillRect/>
          </a:stretch>
        </p:blipFill>
        <p:spPr bwMode="auto">
          <a:xfrm>
            <a:off x="1828800" y="5257800"/>
            <a:ext cx="762000" cy="1077913"/>
          </a:xfrm>
          <a:prstGeom prst="rect">
            <a:avLst/>
          </a:prstGeom>
          <a:noFill/>
          <a:ln w="9525">
            <a:noFill/>
            <a:miter lim="800000"/>
            <a:headEnd/>
            <a:tailEnd/>
          </a:ln>
        </p:spPr>
      </p:pic>
      <p:pic>
        <p:nvPicPr>
          <p:cNvPr id="9" name="Picture 8"/>
          <p:cNvPicPr>
            <a:picLocks noChangeAspect="1"/>
          </p:cNvPicPr>
          <p:nvPr/>
        </p:nvPicPr>
        <p:blipFill>
          <a:blip r:embed="rId6"/>
          <a:srcRect/>
          <a:stretch>
            <a:fillRect/>
          </a:stretch>
        </p:blipFill>
        <p:spPr bwMode="auto">
          <a:xfrm>
            <a:off x="5486400" y="5257800"/>
            <a:ext cx="808038" cy="1092200"/>
          </a:xfrm>
          <a:prstGeom prst="rect">
            <a:avLst/>
          </a:prstGeom>
          <a:noFill/>
          <a:ln w="9525">
            <a:noFill/>
            <a:miter lim="800000"/>
            <a:headEnd/>
            <a:tailEnd/>
          </a:ln>
        </p:spPr>
      </p:pic>
      <p:pic>
        <p:nvPicPr>
          <p:cNvPr id="13" name="Picture 12"/>
          <p:cNvPicPr>
            <a:picLocks noChangeAspect="1"/>
          </p:cNvPicPr>
          <p:nvPr/>
        </p:nvPicPr>
        <p:blipFill>
          <a:blip r:embed="rId7"/>
          <a:srcRect/>
          <a:stretch>
            <a:fillRect/>
          </a:stretch>
        </p:blipFill>
        <p:spPr bwMode="auto">
          <a:xfrm>
            <a:off x="2971800" y="5257800"/>
            <a:ext cx="701675" cy="1066800"/>
          </a:xfrm>
          <a:prstGeom prst="rect">
            <a:avLst/>
          </a:prstGeom>
          <a:noFill/>
          <a:ln w="9525">
            <a:noFill/>
            <a:miter lim="800000"/>
            <a:headEnd/>
            <a:tailEnd/>
          </a:ln>
        </p:spPr>
      </p:pic>
      <p:grpSp>
        <p:nvGrpSpPr>
          <p:cNvPr id="2" name="Group 14"/>
          <p:cNvGrpSpPr>
            <a:grpSpLocks/>
          </p:cNvGrpSpPr>
          <p:nvPr/>
        </p:nvGrpSpPr>
        <p:grpSpPr bwMode="auto">
          <a:xfrm>
            <a:off x="6858000" y="4724400"/>
            <a:ext cx="1630363" cy="2057400"/>
            <a:chOff x="6858000" y="4724400"/>
            <a:chExt cx="1630985" cy="2057400"/>
          </a:xfrm>
        </p:grpSpPr>
        <p:pic>
          <p:nvPicPr>
            <p:cNvPr id="72713" name="Picture 9"/>
            <p:cNvPicPr>
              <a:picLocks noChangeAspect="1"/>
            </p:cNvPicPr>
            <p:nvPr/>
          </p:nvPicPr>
          <p:blipFill>
            <a:blip r:embed="rId8"/>
            <a:srcRect/>
            <a:stretch>
              <a:fillRect/>
            </a:stretch>
          </p:blipFill>
          <p:spPr bwMode="auto">
            <a:xfrm>
              <a:off x="6858000" y="4876800"/>
              <a:ext cx="762000" cy="840190"/>
            </a:xfrm>
            <a:prstGeom prst="rect">
              <a:avLst/>
            </a:prstGeom>
            <a:noFill/>
            <a:ln w="9525">
              <a:noFill/>
              <a:miter lim="800000"/>
              <a:headEnd/>
              <a:tailEnd/>
            </a:ln>
          </p:spPr>
        </p:pic>
        <p:pic>
          <p:nvPicPr>
            <p:cNvPr id="72714" name="Picture 10"/>
            <p:cNvPicPr>
              <a:picLocks noChangeAspect="1"/>
            </p:cNvPicPr>
            <p:nvPr/>
          </p:nvPicPr>
          <p:blipFill>
            <a:blip r:embed="rId9"/>
            <a:srcRect/>
            <a:stretch>
              <a:fillRect/>
            </a:stretch>
          </p:blipFill>
          <p:spPr bwMode="auto">
            <a:xfrm>
              <a:off x="7848600" y="4724400"/>
              <a:ext cx="640385" cy="838200"/>
            </a:xfrm>
            <a:prstGeom prst="rect">
              <a:avLst/>
            </a:prstGeom>
            <a:noFill/>
            <a:ln w="9525">
              <a:noFill/>
              <a:miter lim="800000"/>
              <a:headEnd/>
              <a:tailEnd/>
            </a:ln>
          </p:spPr>
        </p:pic>
        <p:pic>
          <p:nvPicPr>
            <p:cNvPr id="72715" name="Picture 11"/>
            <p:cNvPicPr>
              <a:picLocks noChangeAspect="1"/>
            </p:cNvPicPr>
            <p:nvPr/>
          </p:nvPicPr>
          <p:blipFill>
            <a:blip r:embed="rId10"/>
            <a:srcRect/>
            <a:stretch>
              <a:fillRect/>
            </a:stretch>
          </p:blipFill>
          <p:spPr bwMode="auto">
            <a:xfrm>
              <a:off x="7848600" y="5715000"/>
              <a:ext cx="638197" cy="914400"/>
            </a:xfrm>
            <a:prstGeom prst="rect">
              <a:avLst/>
            </a:prstGeom>
            <a:noFill/>
            <a:ln w="9525">
              <a:noFill/>
              <a:miter lim="800000"/>
              <a:headEnd/>
              <a:tailEnd/>
            </a:ln>
          </p:spPr>
        </p:pic>
        <p:pic>
          <p:nvPicPr>
            <p:cNvPr id="72716" name="Picture 13"/>
            <p:cNvPicPr>
              <a:picLocks noChangeAspect="1"/>
            </p:cNvPicPr>
            <p:nvPr/>
          </p:nvPicPr>
          <p:blipFill>
            <a:blip r:embed="rId11"/>
            <a:srcRect/>
            <a:stretch>
              <a:fillRect/>
            </a:stretch>
          </p:blipFill>
          <p:spPr bwMode="auto">
            <a:xfrm>
              <a:off x="6934200" y="5867400"/>
              <a:ext cx="609600"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08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08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4"/>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Lexical organization</a:t>
            </a:r>
          </a:p>
        </p:txBody>
      </p:sp>
      <p:sp>
        <p:nvSpPr>
          <p:cNvPr id="176131" name="Rectangle 3"/>
          <p:cNvSpPr>
            <a:spLocks noGrp="1" noChangeArrowheads="1"/>
          </p:cNvSpPr>
          <p:nvPr>
            <p:ph type="body" idx="1"/>
          </p:nvPr>
        </p:nvSpPr>
        <p:spPr/>
        <p:txBody>
          <a:bodyPr/>
          <a:lstStyle/>
          <a:p>
            <a:pPr eaLnBrk="1" hangingPunct="1"/>
            <a:r>
              <a:rPr lang="en-US" sz="2800"/>
              <a:t>Factors that affect organization</a:t>
            </a:r>
          </a:p>
          <a:p>
            <a:pPr lvl="1" eaLnBrk="1" hangingPunct="1"/>
            <a:r>
              <a:rPr lang="en-US" sz="2400"/>
              <a:t>Phonology</a:t>
            </a:r>
          </a:p>
          <a:p>
            <a:pPr lvl="1" eaLnBrk="1" hangingPunct="1"/>
            <a:r>
              <a:rPr lang="en-US" sz="2400"/>
              <a:t>Frequency</a:t>
            </a:r>
          </a:p>
          <a:p>
            <a:pPr lvl="1" eaLnBrk="1" hangingPunct="1"/>
            <a:r>
              <a:rPr lang="en-US" sz="2400"/>
              <a:t>Imageability, concreteness, abstractness</a:t>
            </a:r>
          </a:p>
          <a:p>
            <a:pPr lvl="1" eaLnBrk="1" hangingPunct="1"/>
            <a:r>
              <a:rPr lang="en-US" sz="2400"/>
              <a:t>Grammatical class</a:t>
            </a:r>
          </a:p>
          <a:p>
            <a:pPr lvl="1" eaLnBrk="1" hangingPunct="1"/>
            <a:r>
              <a:rPr lang="en-US" sz="2400"/>
              <a:t>Semantics</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bldLvl="4"/>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t>Lexical organization</a:t>
            </a:r>
          </a:p>
        </p:txBody>
      </p:sp>
      <p:sp>
        <p:nvSpPr>
          <p:cNvPr id="185347" name="Rectangle 3"/>
          <p:cNvSpPr>
            <a:spLocks noGrp="1" noChangeArrowheads="1"/>
          </p:cNvSpPr>
          <p:nvPr>
            <p:ph type="body" idx="1"/>
          </p:nvPr>
        </p:nvSpPr>
        <p:spPr>
          <a:xfrm>
            <a:off x="1182688" y="2017713"/>
            <a:ext cx="7656512" cy="954087"/>
          </a:xfrm>
        </p:spPr>
        <p:txBody>
          <a:bodyPr/>
          <a:lstStyle/>
          <a:p>
            <a:pPr eaLnBrk="1" hangingPunct="1"/>
            <a:r>
              <a:rPr lang="en-US" sz="2000"/>
              <a:t>Another possibility is that there are multiple levels of representation, with different organizations at each level</a:t>
            </a:r>
          </a:p>
        </p:txBody>
      </p:sp>
      <p:grpSp>
        <p:nvGrpSpPr>
          <p:cNvPr id="2" name="Group 30"/>
          <p:cNvGrpSpPr>
            <a:grpSpLocks/>
          </p:cNvGrpSpPr>
          <p:nvPr/>
        </p:nvGrpSpPr>
        <p:grpSpPr bwMode="auto">
          <a:xfrm>
            <a:off x="1828800" y="5562600"/>
            <a:ext cx="6019800" cy="609600"/>
            <a:chOff x="1152" y="3456"/>
            <a:chExt cx="3792" cy="384"/>
          </a:xfrm>
        </p:grpSpPr>
        <p:sp>
          <p:nvSpPr>
            <p:cNvPr id="113689" name="AutoShape 4"/>
            <p:cNvSpPr>
              <a:spLocks noChangeArrowheads="1"/>
            </p:cNvSpPr>
            <p:nvPr/>
          </p:nvSpPr>
          <p:spPr bwMode="auto">
            <a:xfrm>
              <a:off x="1152" y="3456"/>
              <a:ext cx="3792" cy="384"/>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r>
                <a:rPr lang="en-US"/>
                <a:t>Sound based representations</a:t>
              </a:r>
            </a:p>
          </p:txBody>
        </p:sp>
        <p:sp>
          <p:nvSpPr>
            <p:cNvPr id="113690" name="AutoShape 9"/>
            <p:cNvSpPr>
              <a:spLocks noChangeArrowheads="1"/>
            </p:cNvSpPr>
            <p:nvPr/>
          </p:nvSpPr>
          <p:spPr bwMode="auto">
            <a:xfrm>
              <a:off x="3600" y="3600"/>
              <a:ext cx="144" cy="144"/>
            </a:xfrm>
            <a:prstGeom prst="parallelogram">
              <a:avLst>
                <a:gd name="adj" fmla="val 25000"/>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113691" name="AutoShape 10"/>
            <p:cNvSpPr>
              <a:spLocks noChangeArrowheads="1"/>
            </p:cNvSpPr>
            <p:nvPr/>
          </p:nvSpPr>
          <p:spPr bwMode="auto">
            <a:xfrm>
              <a:off x="4032" y="3504"/>
              <a:ext cx="144" cy="144"/>
            </a:xfrm>
            <a:prstGeom prst="parallelogram">
              <a:avLst>
                <a:gd name="adj" fmla="val 25000"/>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113692" name="AutoShape 11"/>
            <p:cNvSpPr>
              <a:spLocks noChangeArrowheads="1"/>
            </p:cNvSpPr>
            <p:nvPr/>
          </p:nvSpPr>
          <p:spPr bwMode="auto">
            <a:xfrm>
              <a:off x="4416" y="3648"/>
              <a:ext cx="144" cy="144"/>
            </a:xfrm>
            <a:prstGeom prst="parallelogram">
              <a:avLst>
                <a:gd name="adj" fmla="val 25000"/>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113693" name="AutoShape 12"/>
            <p:cNvSpPr>
              <a:spLocks noChangeArrowheads="1"/>
            </p:cNvSpPr>
            <p:nvPr/>
          </p:nvSpPr>
          <p:spPr bwMode="auto">
            <a:xfrm>
              <a:off x="4608" y="3648"/>
              <a:ext cx="144" cy="144"/>
            </a:xfrm>
            <a:prstGeom prst="parallelogram">
              <a:avLst>
                <a:gd name="adj" fmla="val 25000"/>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113694" name="AutoShape 13"/>
            <p:cNvSpPr>
              <a:spLocks noChangeArrowheads="1"/>
            </p:cNvSpPr>
            <p:nvPr/>
          </p:nvSpPr>
          <p:spPr bwMode="auto">
            <a:xfrm>
              <a:off x="3744" y="3648"/>
              <a:ext cx="144" cy="144"/>
            </a:xfrm>
            <a:prstGeom prst="parallelogram">
              <a:avLst>
                <a:gd name="adj" fmla="val 25000"/>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
          <p:nvSpPr>
            <p:cNvPr id="113695" name="Line 14"/>
            <p:cNvSpPr>
              <a:spLocks noChangeShapeType="1"/>
            </p:cNvSpPr>
            <p:nvPr/>
          </p:nvSpPr>
          <p:spPr bwMode="auto">
            <a:xfrm flipV="1">
              <a:off x="3888" y="3648"/>
              <a:ext cx="144" cy="96"/>
            </a:xfrm>
            <a:prstGeom prst="line">
              <a:avLst/>
            </a:prstGeom>
            <a:noFill/>
            <a:ln w="28575">
              <a:solidFill>
                <a:schemeClr val="folHlink"/>
              </a:solidFill>
              <a:round/>
              <a:headEnd/>
              <a:tailEnd/>
            </a:ln>
          </p:spPr>
          <p:txBody>
            <a:bodyPr wrap="none" anchor="ctr">
              <a:prstTxWarp prst="textNoShape">
                <a:avLst/>
              </a:prstTxWarp>
            </a:bodyPr>
            <a:lstStyle/>
            <a:p>
              <a:endParaRPr lang="en-US"/>
            </a:p>
          </p:txBody>
        </p:sp>
        <p:sp>
          <p:nvSpPr>
            <p:cNvPr id="113696" name="Line 15"/>
            <p:cNvSpPr>
              <a:spLocks noChangeShapeType="1"/>
            </p:cNvSpPr>
            <p:nvPr/>
          </p:nvSpPr>
          <p:spPr bwMode="auto">
            <a:xfrm flipV="1">
              <a:off x="3792" y="3552"/>
              <a:ext cx="240" cy="48"/>
            </a:xfrm>
            <a:prstGeom prst="line">
              <a:avLst/>
            </a:prstGeom>
            <a:noFill/>
            <a:ln w="28575">
              <a:solidFill>
                <a:schemeClr val="folHlink"/>
              </a:solidFill>
              <a:round/>
              <a:headEnd/>
              <a:tailEnd/>
            </a:ln>
          </p:spPr>
          <p:txBody>
            <a:bodyPr wrap="none" anchor="ctr">
              <a:prstTxWarp prst="textNoShape">
                <a:avLst/>
              </a:prstTxWarp>
            </a:bodyPr>
            <a:lstStyle/>
            <a:p>
              <a:endParaRPr lang="en-US"/>
            </a:p>
          </p:txBody>
        </p:sp>
        <p:sp>
          <p:nvSpPr>
            <p:cNvPr id="113697" name="Line 16"/>
            <p:cNvSpPr>
              <a:spLocks noChangeShapeType="1"/>
            </p:cNvSpPr>
            <p:nvPr/>
          </p:nvSpPr>
          <p:spPr bwMode="auto">
            <a:xfrm>
              <a:off x="4176" y="3600"/>
              <a:ext cx="240" cy="144"/>
            </a:xfrm>
            <a:prstGeom prst="line">
              <a:avLst/>
            </a:prstGeom>
            <a:noFill/>
            <a:ln w="28575">
              <a:solidFill>
                <a:schemeClr val="folHlink"/>
              </a:solidFill>
              <a:round/>
              <a:headEnd/>
              <a:tailEnd/>
            </a:ln>
          </p:spPr>
          <p:txBody>
            <a:bodyPr wrap="none" anchor="ctr">
              <a:prstTxWarp prst="textNoShape">
                <a:avLst/>
              </a:prstTxWarp>
            </a:bodyPr>
            <a:lstStyle/>
            <a:p>
              <a:endParaRPr lang="en-US"/>
            </a:p>
          </p:txBody>
        </p:sp>
        <p:sp>
          <p:nvSpPr>
            <p:cNvPr id="113698" name="Line 17"/>
            <p:cNvSpPr>
              <a:spLocks noChangeShapeType="1"/>
            </p:cNvSpPr>
            <p:nvPr/>
          </p:nvSpPr>
          <p:spPr bwMode="auto">
            <a:xfrm>
              <a:off x="4176" y="3552"/>
              <a:ext cx="480" cy="48"/>
            </a:xfrm>
            <a:prstGeom prst="line">
              <a:avLst/>
            </a:prstGeom>
            <a:noFill/>
            <a:ln w="28575">
              <a:solidFill>
                <a:schemeClr val="folHlink"/>
              </a:solidFill>
              <a:round/>
              <a:headEnd/>
              <a:tailEnd/>
            </a:ln>
          </p:spPr>
          <p:txBody>
            <a:bodyPr wrap="none" anchor="ctr">
              <a:prstTxWarp prst="textNoShape">
                <a:avLst/>
              </a:prstTxWarp>
            </a:bodyPr>
            <a:lstStyle/>
            <a:p>
              <a:endParaRPr lang="en-US"/>
            </a:p>
          </p:txBody>
        </p:sp>
        <p:sp>
          <p:nvSpPr>
            <p:cNvPr id="113699" name="Line 18"/>
            <p:cNvSpPr>
              <a:spLocks noChangeShapeType="1"/>
            </p:cNvSpPr>
            <p:nvPr/>
          </p:nvSpPr>
          <p:spPr bwMode="auto">
            <a:xfrm flipV="1">
              <a:off x="3888" y="3744"/>
              <a:ext cx="480" cy="0"/>
            </a:xfrm>
            <a:prstGeom prst="line">
              <a:avLst/>
            </a:prstGeom>
            <a:noFill/>
            <a:ln w="28575">
              <a:solidFill>
                <a:schemeClr val="folHlink"/>
              </a:solidFill>
              <a:round/>
              <a:headEnd/>
              <a:tailEnd/>
            </a:ln>
          </p:spPr>
          <p:txBody>
            <a:bodyPr wrap="none" anchor="ctr">
              <a:prstTxWarp prst="textNoShape">
                <a:avLst/>
              </a:prstTxWarp>
            </a:bodyPr>
            <a:lstStyle/>
            <a:p>
              <a:endParaRPr lang="en-US"/>
            </a:p>
          </p:txBody>
        </p:sp>
      </p:grpSp>
      <p:grpSp>
        <p:nvGrpSpPr>
          <p:cNvPr id="3" name="Group 29"/>
          <p:cNvGrpSpPr>
            <a:grpSpLocks/>
          </p:cNvGrpSpPr>
          <p:nvPr/>
        </p:nvGrpSpPr>
        <p:grpSpPr bwMode="auto">
          <a:xfrm>
            <a:off x="1828800" y="3124200"/>
            <a:ext cx="6019800" cy="609600"/>
            <a:chOff x="1152" y="2112"/>
            <a:chExt cx="3792" cy="384"/>
          </a:xfrm>
        </p:grpSpPr>
        <p:sp>
          <p:nvSpPr>
            <p:cNvPr id="113678" name="AutoShape 7"/>
            <p:cNvSpPr>
              <a:spLocks noChangeArrowheads="1"/>
            </p:cNvSpPr>
            <p:nvPr/>
          </p:nvSpPr>
          <p:spPr bwMode="auto">
            <a:xfrm>
              <a:off x="1152" y="2112"/>
              <a:ext cx="3792" cy="384"/>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r>
                <a:rPr lang="en-US"/>
                <a:t>Meaning based representations</a:t>
              </a:r>
            </a:p>
          </p:txBody>
        </p:sp>
        <p:sp>
          <p:nvSpPr>
            <p:cNvPr id="113679" name="Oval 19"/>
            <p:cNvSpPr>
              <a:spLocks noChangeArrowheads="1"/>
            </p:cNvSpPr>
            <p:nvPr/>
          </p:nvSpPr>
          <p:spPr bwMode="auto">
            <a:xfrm>
              <a:off x="3696" y="2352"/>
              <a:ext cx="192" cy="96"/>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endParaRPr lang="en-US"/>
            </a:p>
          </p:txBody>
        </p:sp>
        <p:sp>
          <p:nvSpPr>
            <p:cNvPr id="113680" name="Oval 20"/>
            <p:cNvSpPr>
              <a:spLocks noChangeArrowheads="1"/>
            </p:cNvSpPr>
            <p:nvPr/>
          </p:nvSpPr>
          <p:spPr bwMode="auto">
            <a:xfrm>
              <a:off x="4032" y="2352"/>
              <a:ext cx="192" cy="96"/>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endParaRPr lang="en-US"/>
            </a:p>
          </p:txBody>
        </p:sp>
        <p:sp>
          <p:nvSpPr>
            <p:cNvPr id="113681" name="Oval 21"/>
            <p:cNvSpPr>
              <a:spLocks noChangeArrowheads="1"/>
            </p:cNvSpPr>
            <p:nvPr/>
          </p:nvSpPr>
          <p:spPr bwMode="auto">
            <a:xfrm>
              <a:off x="4320" y="2352"/>
              <a:ext cx="192" cy="96"/>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endParaRPr lang="en-US"/>
            </a:p>
          </p:txBody>
        </p:sp>
        <p:sp>
          <p:nvSpPr>
            <p:cNvPr id="113682" name="Oval 22"/>
            <p:cNvSpPr>
              <a:spLocks noChangeArrowheads="1"/>
            </p:cNvSpPr>
            <p:nvPr/>
          </p:nvSpPr>
          <p:spPr bwMode="auto">
            <a:xfrm>
              <a:off x="3936" y="2208"/>
              <a:ext cx="192" cy="96"/>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endParaRPr lang="en-US"/>
            </a:p>
          </p:txBody>
        </p:sp>
        <p:sp>
          <p:nvSpPr>
            <p:cNvPr id="113683" name="Oval 23"/>
            <p:cNvSpPr>
              <a:spLocks noChangeArrowheads="1"/>
            </p:cNvSpPr>
            <p:nvPr/>
          </p:nvSpPr>
          <p:spPr bwMode="auto">
            <a:xfrm>
              <a:off x="4704" y="2160"/>
              <a:ext cx="192" cy="96"/>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endParaRPr lang="en-US"/>
            </a:p>
          </p:txBody>
        </p:sp>
        <p:sp>
          <p:nvSpPr>
            <p:cNvPr id="113684" name="Line 24"/>
            <p:cNvSpPr>
              <a:spLocks noChangeShapeType="1"/>
            </p:cNvSpPr>
            <p:nvPr/>
          </p:nvSpPr>
          <p:spPr bwMode="auto">
            <a:xfrm flipV="1">
              <a:off x="3840" y="2400"/>
              <a:ext cx="192" cy="0"/>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113685" name="Line 25"/>
            <p:cNvSpPr>
              <a:spLocks noChangeShapeType="1"/>
            </p:cNvSpPr>
            <p:nvPr/>
          </p:nvSpPr>
          <p:spPr bwMode="auto">
            <a:xfrm flipV="1">
              <a:off x="3792" y="2256"/>
              <a:ext cx="144" cy="48"/>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113686" name="Line 26"/>
            <p:cNvSpPr>
              <a:spLocks noChangeShapeType="1"/>
            </p:cNvSpPr>
            <p:nvPr/>
          </p:nvSpPr>
          <p:spPr bwMode="auto">
            <a:xfrm flipH="1">
              <a:off x="4512" y="2256"/>
              <a:ext cx="288" cy="144"/>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113687" name="Line 27"/>
            <p:cNvSpPr>
              <a:spLocks noChangeShapeType="1"/>
            </p:cNvSpPr>
            <p:nvPr/>
          </p:nvSpPr>
          <p:spPr bwMode="auto">
            <a:xfrm>
              <a:off x="4128" y="2208"/>
              <a:ext cx="624" cy="48"/>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sp>
          <p:nvSpPr>
            <p:cNvPr id="113688" name="Line 28"/>
            <p:cNvSpPr>
              <a:spLocks noChangeShapeType="1"/>
            </p:cNvSpPr>
            <p:nvPr/>
          </p:nvSpPr>
          <p:spPr bwMode="auto">
            <a:xfrm>
              <a:off x="4128" y="2208"/>
              <a:ext cx="240" cy="192"/>
            </a:xfrm>
            <a:prstGeom prst="line">
              <a:avLst/>
            </a:prstGeom>
            <a:noFill/>
            <a:ln w="28575">
              <a:solidFill>
                <a:schemeClr val="accent2"/>
              </a:solidFill>
              <a:round/>
              <a:headEnd/>
              <a:tailEnd/>
            </a:ln>
          </p:spPr>
          <p:txBody>
            <a:bodyPr wrap="none" anchor="ctr">
              <a:prstTxWarp prst="textNoShape">
                <a:avLst/>
              </a:prstTxWarp>
            </a:bodyPr>
            <a:lstStyle/>
            <a:p>
              <a:endParaRPr lang="en-US"/>
            </a:p>
          </p:txBody>
        </p:sp>
      </p:grpSp>
      <p:grpSp>
        <p:nvGrpSpPr>
          <p:cNvPr id="4" name="Group 35"/>
          <p:cNvGrpSpPr>
            <a:grpSpLocks/>
          </p:cNvGrpSpPr>
          <p:nvPr/>
        </p:nvGrpSpPr>
        <p:grpSpPr bwMode="auto">
          <a:xfrm>
            <a:off x="1828800" y="4343400"/>
            <a:ext cx="5943600" cy="609600"/>
            <a:chOff x="1152" y="2736"/>
            <a:chExt cx="3744" cy="384"/>
          </a:xfrm>
        </p:grpSpPr>
        <p:sp>
          <p:nvSpPr>
            <p:cNvPr id="113673" name="AutoShape 6"/>
            <p:cNvSpPr>
              <a:spLocks noChangeArrowheads="1"/>
            </p:cNvSpPr>
            <p:nvPr/>
          </p:nvSpPr>
          <p:spPr bwMode="auto">
            <a:xfrm>
              <a:off x="1152" y="2736"/>
              <a:ext cx="3744" cy="384"/>
            </a:xfrm>
            <a:prstGeom prst="flowChartAlternateProcess">
              <a:avLst/>
            </a:prstGeom>
            <a:solidFill>
              <a:schemeClr val="accent1"/>
            </a:solidFill>
            <a:ln w="9525">
              <a:solidFill>
                <a:schemeClr val="tx1"/>
              </a:solidFill>
              <a:miter lim="800000"/>
              <a:headEnd/>
              <a:tailEnd/>
            </a:ln>
          </p:spPr>
          <p:txBody>
            <a:bodyPr wrap="none" anchor="ctr">
              <a:prstTxWarp prst="textNoShape">
                <a:avLst/>
              </a:prstTxWarp>
            </a:bodyPr>
            <a:lstStyle/>
            <a:p>
              <a:r>
                <a:rPr lang="en-US"/>
                <a:t>Grammatical based representations</a:t>
              </a:r>
            </a:p>
          </p:txBody>
        </p:sp>
        <p:sp>
          <p:nvSpPr>
            <p:cNvPr id="113674" name="AutoShape 31"/>
            <p:cNvSpPr>
              <a:spLocks noChangeArrowheads="1"/>
            </p:cNvSpPr>
            <p:nvPr/>
          </p:nvSpPr>
          <p:spPr bwMode="auto">
            <a:xfrm>
              <a:off x="4032" y="2928"/>
              <a:ext cx="144" cy="144"/>
            </a:xfrm>
            <a:prstGeom prst="plus">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113675" name="AutoShape 32"/>
            <p:cNvSpPr>
              <a:spLocks noChangeArrowheads="1"/>
            </p:cNvSpPr>
            <p:nvPr/>
          </p:nvSpPr>
          <p:spPr bwMode="auto">
            <a:xfrm>
              <a:off x="4176" y="2832"/>
              <a:ext cx="144" cy="144"/>
            </a:xfrm>
            <a:prstGeom prst="plus">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113676" name="AutoShape 33"/>
            <p:cNvSpPr>
              <a:spLocks noChangeArrowheads="1"/>
            </p:cNvSpPr>
            <p:nvPr/>
          </p:nvSpPr>
          <p:spPr bwMode="auto">
            <a:xfrm>
              <a:off x="4512" y="2928"/>
              <a:ext cx="144" cy="144"/>
            </a:xfrm>
            <a:prstGeom prst="plus">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113677" name="AutoShape 34"/>
            <p:cNvSpPr>
              <a:spLocks noChangeArrowheads="1"/>
            </p:cNvSpPr>
            <p:nvPr/>
          </p:nvSpPr>
          <p:spPr bwMode="auto">
            <a:xfrm>
              <a:off x="4704" y="2832"/>
              <a:ext cx="144" cy="144"/>
            </a:xfrm>
            <a:prstGeom prst="plus">
              <a:avLst>
                <a:gd name="adj" fmla="val 25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grpSp>
      <p:sp>
        <p:nvSpPr>
          <p:cNvPr id="185382" name="AutoShape 38"/>
          <p:cNvSpPr>
            <a:spLocks noChangeArrowheads="1"/>
          </p:cNvSpPr>
          <p:nvPr/>
        </p:nvSpPr>
        <p:spPr bwMode="auto">
          <a:xfrm>
            <a:off x="4495800" y="3810000"/>
            <a:ext cx="685800" cy="457200"/>
          </a:xfrm>
          <a:prstGeom prst="upDownArrow">
            <a:avLst>
              <a:gd name="adj1" fmla="val 52639"/>
              <a:gd name="adj2" fmla="val 36111"/>
            </a:avLst>
          </a:prstGeom>
          <a:solidFill>
            <a:srgbClr val="C0C0C0"/>
          </a:solidFill>
          <a:ln w="38100">
            <a:solidFill>
              <a:srgbClr val="BFAFA8"/>
            </a:solidFill>
            <a:miter lim="800000"/>
            <a:headEnd/>
            <a:tailEnd/>
          </a:ln>
        </p:spPr>
        <p:txBody>
          <a:bodyPr wrap="none" anchor="ctr">
            <a:prstTxWarp prst="textNoShape">
              <a:avLst/>
            </a:prstTxWarp>
          </a:bodyPr>
          <a:lstStyle/>
          <a:p>
            <a:endParaRPr lang="en-US"/>
          </a:p>
        </p:txBody>
      </p:sp>
      <p:sp>
        <p:nvSpPr>
          <p:cNvPr id="185383" name="AutoShape 39"/>
          <p:cNvSpPr>
            <a:spLocks noChangeArrowheads="1"/>
          </p:cNvSpPr>
          <p:nvPr/>
        </p:nvSpPr>
        <p:spPr bwMode="auto">
          <a:xfrm>
            <a:off x="4495800" y="5029200"/>
            <a:ext cx="685800" cy="457200"/>
          </a:xfrm>
          <a:prstGeom prst="upDownArrow">
            <a:avLst>
              <a:gd name="adj1" fmla="val 52639"/>
              <a:gd name="adj2" fmla="val 36111"/>
            </a:avLst>
          </a:prstGeom>
          <a:solidFill>
            <a:srgbClr val="C0C0C0"/>
          </a:solidFill>
          <a:ln w="38100">
            <a:solidFill>
              <a:srgbClr val="BFAFA8"/>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P spid="185382" grpId="0" animBg="1"/>
      <p:bldP spid="185383" grpId="0" animBg="1"/>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6" name="Rectangle 2"/>
          <p:cNvSpPr>
            <a:spLocks noGrp="1" noChangeArrowheads="1"/>
          </p:cNvSpPr>
          <p:nvPr>
            <p:ph type="title"/>
          </p:nvPr>
        </p:nvSpPr>
        <p:spPr>
          <a:xfrm>
            <a:off x="0" y="0"/>
            <a:ext cx="3048000" cy="762000"/>
          </a:xfrm>
        </p:spPr>
        <p:txBody>
          <a:bodyPr/>
          <a:lstStyle/>
          <a:p>
            <a:pPr eaLnBrk="1" hangingPunct="1"/>
            <a:r>
              <a:rPr lang="en-US" sz="2000"/>
              <a:t>Bock and Levelt (1994)</a:t>
            </a:r>
          </a:p>
        </p:txBody>
      </p:sp>
      <p:sp>
        <p:nvSpPr>
          <p:cNvPr id="177157" name="Oval 3"/>
          <p:cNvSpPr>
            <a:spLocks noChangeArrowheads="1"/>
          </p:cNvSpPr>
          <p:nvPr/>
        </p:nvSpPr>
        <p:spPr bwMode="auto">
          <a:xfrm>
            <a:off x="2819400" y="1828800"/>
            <a:ext cx="838200" cy="838200"/>
          </a:xfrm>
          <a:prstGeom prst="ellipse">
            <a:avLst/>
          </a:prstGeom>
          <a:noFill/>
          <a:ln w="9525">
            <a:solidFill>
              <a:schemeClr val="tx1"/>
            </a:solidFill>
            <a:round/>
            <a:headEnd/>
            <a:tailEnd/>
          </a:ln>
        </p:spPr>
        <p:txBody>
          <a:bodyPr wrap="none" anchor="ctr">
            <a:prstTxWarp prst="textNoShape">
              <a:avLst/>
            </a:prstTxWarp>
          </a:bodyPr>
          <a:lstStyle/>
          <a:p>
            <a:pPr algn="ctr"/>
            <a:r>
              <a:rPr lang="en-US" sz="2000"/>
              <a:t>SHEEP</a:t>
            </a:r>
          </a:p>
        </p:txBody>
      </p:sp>
      <p:sp>
        <p:nvSpPr>
          <p:cNvPr id="177158" name="Oval 4"/>
          <p:cNvSpPr>
            <a:spLocks noChangeArrowheads="1"/>
          </p:cNvSpPr>
          <p:nvPr/>
        </p:nvSpPr>
        <p:spPr bwMode="auto">
          <a:xfrm>
            <a:off x="4648200" y="1828800"/>
            <a:ext cx="838200" cy="838200"/>
          </a:xfrm>
          <a:prstGeom prst="ellipse">
            <a:avLst/>
          </a:prstGeom>
          <a:noFill/>
          <a:ln w="9525">
            <a:solidFill>
              <a:schemeClr val="tx1"/>
            </a:solidFill>
            <a:round/>
            <a:headEnd/>
            <a:tailEnd/>
          </a:ln>
        </p:spPr>
        <p:txBody>
          <a:bodyPr wrap="none" anchor="ctr">
            <a:prstTxWarp prst="textNoShape">
              <a:avLst/>
            </a:prstTxWarp>
          </a:bodyPr>
          <a:lstStyle/>
          <a:p>
            <a:pPr algn="ctr"/>
            <a:r>
              <a:rPr lang="en-US" sz="2000"/>
              <a:t>GOAT</a:t>
            </a:r>
          </a:p>
        </p:txBody>
      </p:sp>
      <p:sp>
        <p:nvSpPr>
          <p:cNvPr id="177159" name="Oval 5"/>
          <p:cNvSpPr>
            <a:spLocks noChangeArrowheads="1"/>
          </p:cNvSpPr>
          <p:nvPr/>
        </p:nvSpPr>
        <p:spPr bwMode="auto">
          <a:xfrm>
            <a:off x="2819400" y="3352800"/>
            <a:ext cx="838200" cy="838200"/>
          </a:xfrm>
          <a:prstGeom prst="ellipse">
            <a:avLst/>
          </a:prstGeom>
          <a:noFill/>
          <a:ln w="9525">
            <a:solidFill>
              <a:schemeClr val="tx1"/>
            </a:solidFill>
            <a:round/>
            <a:headEnd/>
            <a:tailEnd/>
          </a:ln>
        </p:spPr>
        <p:txBody>
          <a:bodyPr wrap="none" anchor="ctr">
            <a:prstTxWarp prst="textNoShape">
              <a:avLst/>
            </a:prstTxWarp>
          </a:bodyPr>
          <a:lstStyle/>
          <a:p>
            <a:pPr algn="ctr"/>
            <a:r>
              <a:rPr lang="en-US"/>
              <a:t>Sheep</a:t>
            </a:r>
          </a:p>
        </p:txBody>
      </p:sp>
      <p:sp>
        <p:nvSpPr>
          <p:cNvPr id="177160" name="Oval 6"/>
          <p:cNvSpPr>
            <a:spLocks noChangeArrowheads="1"/>
          </p:cNvSpPr>
          <p:nvPr/>
        </p:nvSpPr>
        <p:spPr bwMode="auto">
          <a:xfrm>
            <a:off x="4648200" y="3352800"/>
            <a:ext cx="838200" cy="838200"/>
          </a:xfrm>
          <a:prstGeom prst="ellipse">
            <a:avLst/>
          </a:prstGeom>
          <a:noFill/>
          <a:ln w="9525">
            <a:solidFill>
              <a:schemeClr val="tx1"/>
            </a:solidFill>
            <a:round/>
            <a:headEnd/>
            <a:tailEnd/>
          </a:ln>
        </p:spPr>
        <p:txBody>
          <a:bodyPr wrap="none" anchor="ctr">
            <a:prstTxWarp prst="textNoShape">
              <a:avLst/>
            </a:prstTxWarp>
          </a:bodyPr>
          <a:lstStyle/>
          <a:p>
            <a:pPr algn="ctr"/>
            <a:r>
              <a:rPr lang="en-US"/>
              <a:t>Goat</a:t>
            </a:r>
          </a:p>
        </p:txBody>
      </p:sp>
      <p:sp>
        <p:nvSpPr>
          <p:cNvPr id="177161" name="Oval 7"/>
          <p:cNvSpPr>
            <a:spLocks noChangeArrowheads="1"/>
          </p:cNvSpPr>
          <p:nvPr/>
        </p:nvSpPr>
        <p:spPr bwMode="auto">
          <a:xfrm>
            <a:off x="4648200" y="4724400"/>
            <a:ext cx="838200" cy="838200"/>
          </a:xfrm>
          <a:prstGeom prst="ellipse">
            <a:avLst/>
          </a:prstGeom>
          <a:noFill/>
          <a:ln w="9525">
            <a:solidFill>
              <a:schemeClr val="tx1"/>
            </a:solidFill>
            <a:round/>
            <a:headEnd/>
            <a:tailEnd/>
          </a:ln>
        </p:spPr>
        <p:txBody>
          <a:bodyPr wrap="none" anchor="ctr">
            <a:prstTxWarp prst="textNoShape">
              <a:avLst/>
            </a:prstTxWarp>
          </a:bodyPr>
          <a:lstStyle/>
          <a:p>
            <a:pPr algn="ctr"/>
            <a:r>
              <a:rPr lang="en-US"/>
              <a:t>/gout/</a:t>
            </a:r>
          </a:p>
        </p:txBody>
      </p:sp>
      <p:grpSp>
        <p:nvGrpSpPr>
          <p:cNvPr id="2" name="Group 8"/>
          <p:cNvGrpSpPr>
            <a:grpSpLocks/>
          </p:cNvGrpSpPr>
          <p:nvPr/>
        </p:nvGrpSpPr>
        <p:grpSpPr bwMode="auto">
          <a:xfrm>
            <a:off x="2819400" y="4724400"/>
            <a:ext cx="838200" cy="838200"/>
            <a:chOff x="1776" y="2688"/>
            <a:chExt cx="528" cy="528"/>
          </a:xfrm>
        </p:grpSpPr>
        <p:sp>
          <p:nvSpPr>
            <p:cNvPr id="177201" name="Oval 9"/>
            <p:cNvSpPr>
              <a:spLocks noChangeArrowheads="1"/>
            </p:cNvSpPr>
            <p:nvPr/>
          </p:nvSpPr>
          <p:spPr bwMode="auto">
            <a:xfrm>
              <a:off x="1776" y="2688"/>
              <a:ext cx="528" cy="528"/>
            </a:xfrm>
            <a:prstGeom prst="ellipse">
              <a:avLst/>
            </a:prstGeom>
            <a:noFill/>
            <a:ln w="9525">
              <a:solidFill>
                <a:schemeClr val="tx1"/>
              </a:solidFill>
              <a:round/>
              <a:headEnd/>
              <a:tailEnd/>
            </a:ln>
          </p:spPr>
          <p:txBody>
            <a:bodyPr wrap="none" anchor="ctr">
              <a:prstTxWarp prst="textNoShape">
                <a:avLst/>
              </a:prstTxWarp>
            </a:bodyPr>
            <a:lstStyle/>
            <a:p>
              <a:pPr algn="ctr"/>
              <a:r>
                <a:rPr lang="en-US"/>
                <a:t>/ ip/</a:t>
              </a:r>
            </a:p>
          </p:txBody>
        </p:sp>
        <p:graphicFrame>
          <p:nvGraphicFramePr>
            <p:cNvPr id="177155" name="Object 3"/>
            <p:cNvGraphicFramePr>
              <a:graphicFrameLocks noChangeAspect="1"/>
            </p:cNvGraphicFramePr>
            <p:nvPr/>
          </p:nvGraphicFramePr>
          <p:xfrm>
            <a:off x="1900" y="2852"/>
            <a:ext cx="187" cy="208"/>
          </p:xfrm>
          <a:graphic>
            <a:graphicData uri="http://schemas.openxmlformats.org/presentationml/2006/ole">
              <p:oleObj spid="_x0000_s363523" name="Equation" r:id="rId4" imgW="228600" imgH="254000" progId="Equation.DSMT4">
                <p:embed/>
              </p:oleObj>
            </a:graphicData>
          </a:graphic>
        </p:graphicFrame>
      </p:grpSp>
      <p:graphicFrame>
        <p:nvGraphicFramePr>
          <p:cNvPr id="177154" name="Object 2"/>
          <p:cNvGraphicFramePr>
            <a:graphicFrameLocks noChangeAspect="1"/>
          </p:cNvGraphicFramePr>
          <p:nvPr/>
        </p:nvGraphicFramePr>
        <p:xfrm>
          <a:off x="2590800" y="6096000"/>
          <a:ext cx="296863" cy="330200"/>
        </p:xfrm>
        <a:graphic>
          <a:graphicData uri="http://schemas.openxmlformats.org/presentationml/2006/ole">
            <p:oleObj spid="_x0000_s363522" name="Equation" r:id="rId5" imgW="228600" imgH="254000" progId="Equation.DSMT4">
              <p:embed/>
            </p:oleObj>
          </a:graphicData>
        </a:graphic>
      </p:graphicFrame>
      <p:sp>
        <p:nvSpPr>
          <p:cNvPr id="177163" name="Oval 12"/>
          <p:cNvSpPr>
            <a:spLocks noChangeArrowheads="1"/>
          </p:cNvSpPr>
          <p:nvPr/>
        </p:nvSpPr>
        <p:spPr bwMode="auto">
          <a:xfrm>
            <a:off x="2514600" y="6096000"/>
            <a:ext cx="381000" cy="3810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7164" name="Oval 13"/>
          <p:cNvSpPr>
            <a:spLocks noChangeArrowheads="1"/>
          </p:cNvSpPr>
          <p:nvPr/>
        </p:nvSpPr>
        <p:spPr bwMode="auto">
          <a:xfrm>
            <a:off x="3048000" y="6096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i</a:t>
            </a:r>
          </a:p>
        </p:txBody>
      </p:sp>
      <p:sp>
        <p:nvSpPr>
          <p:cNvPr id="177165" name="Oval 14"/>
          <p:cNvSpPr>
            <a:spLocks noChangeArrowheads="1"/>
          </p:cNvSpPr>
          <p:nvPr/>
        </p:nvSpPr>
        <p:spPr bwMode="auto">
          <a:xfrm>
            <a:off x="3581400" y="6096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p</a:t>
            </a:r>
          </a:p>
        </p:txBody>
      </p:sp>
      <p:sp>
        <p:nvSpPr>
          <p:cNvPr id="177166" name="Oval 15"/>
          <p:cNvSpPr>
            <a:spLocks noChangeArrowheads="1"/>
          </p:cNvSpPr>
          <p:nvPr/>
        </p:nvSpPr>
        <p:spPr bwMode="auto">
          <a:xfrm>
            <a:off x="4343400" y="6096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g</a:t>
            </a:r>
          </a:p>
        </p:txBody>
      </p:sp>
      <p:sp>
        <p:nvSpPr>
          <p:cNvPr id="177167" name="Oval 16"/>
          <p:cNvSpPr>
            <a:spLocks noChangeArrowheads="1"/>
          </p:cNvSpPr>
          <p:nvPr/>
        </p:nvSpPr>
        <p:spPr bwMode="auto">
          <a:xfrm>
            <a:off x="4876800" y="6096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ou</a:t>
            </a:r>
          </a:p>
        </p:txBody>
      </p:sp>
      <p:sp>
        <p:nvSpPr>
          <p:cNvPr id="177168" name="Oval 17"/>
          <p:cNvSpPr>
            <a:spLocks noChangeArrowheads="1"/>
          </p:cNvSpPr>
          <p:nvPr/>
        </p:nvSpPr>
        <p:spPr bwMode="auto">
          <a:xfrm>
            <a:off x="5410200" y="6096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t</a:t>
            </a:r>
          </a:p>
        </p:txBody>
      </p:sp>
      <p:sp>
        <p:nvSpPr>
          <p:cNvPr id="177169" name="Oval 18"/>
          <p:cNvSpPr>
            <a:spLocks noChangeArrowheads="1"/>
          </p:cNvSpPr>
          <p:nvPr/>
        </p:nvSpPr>
        <p:spPr bwMode="auto">
          <a:xfrm>
            <a:off x="3962400" y="3048000"/>
            <a:ext cx="381000" cy="381000"/>
          </a:xfrm>
          <a:prstGeom prst="ellipse">
            <a:avLst/>
          </a:prstGeom>
          <a:noFill/>
          <a:ln w="9525">
            <a:solidFill>
              <a:schemeClr val="tx1"/>
            </a:solidFill>
            <a:round/>
            <a:headEnd/>
            <a:tailEnd/>
          </a:ln>
        </p:spPr>
        <p:txBody>
          <a:bodyPr wrap="none" anchor="ctr">
            <a:prstTxWarp prst="textNoShape">
              <a:avLst/>
            </a:prstTxWarp>
          </a:bodyPr>
          <a:lstStyle/>
          <a:p>
            <a:pPr algn="ctr"/>
            <a:r>
              <a:rPr lang="en-US"/>
              <a:t>N</a:t>
            </a:r>
          </a:p>
        </p:txBody>
      </p:sp>
      <p:sp>
        <p:nvSpPr>
          <p:cNvPr id="177170" name="Oval 19"/>
          <p:cNvSpPr>
            <a:spLocks noChangeArrowheads="1"/>
          </p:cNvSpPr>
          <p:nvPr/>
        </p:nvSpPr>
        <p:spPr bwMode="auto">
          <a:xfrm>
            <a:off x="2438400" y="762000"/>
            <a:ext cx="609600" cy="609600"/>
          </a:xfrm>
          <a:prstGeom prst="ellipse">
            <a:avLst/>
          </a:prstGeom>
          <a:noFill/>
          <a:ln w="9525">
            <a:solidFill>
              <a:schemeClr val="tx1"/>
            </a:solidFill>
            <a:round/>
            <a:headEnd/>
            <a:tailEnd/>
          </a:ln>
        </p:spPr>
        <p:txBody>
          <a:bodyPr wrap="none" anchor="ctr">
            <a:prstTxWarp prst="textNoShape">
              <a:avLst/>
            </a:prstTxWarp>
          </a:bodyPr>
          <a:lstStyle/>
          <a:p>
            <a:pPr algn="ctr"/>
            <a:r>
              <a:rPr lang="en-US" sz="1600"/>
              <a:t>wool</a:t>
            </a:r>
          </a:p>
        </p:txBody>
      </p:sp>
      <p:sp>
        <p:nvSpPr>
          <p:cNvPr id="177171" name="Oval 20"/>
          <p:cNvSpPr>
            <a:spLocks noChangeArrowheads="1"/>
          </p:cNvSpPr>
          <p:nvPr/>
        </p:nvSpPr>
        <p:spPr bwMode="auto">
          <a:xfrm>
            <a:off x="3886200" y="762000"/>
            <a:ext cx="609600" cy="609600"/>
          </a:xfrm>
          <a:prstGeom prst="ellipse">
            <a:avLst/>
          </a:prstGeom>
          <a:noFill/>
          <a:ln w="9525">
            <a:solidFill>
              <a:schemeClr val="tx1"/>
            </a:solidFill>
            <a:round/>
            <a:headEnd/>
            <a:tailEnd/>
          </a:ln>
        </p:spPr>
        <p:txBody>
          <a:bodyPr wrap="none" anchor="ctr">
            <a:prstTxWarp prst="textNoShape">
              <a:avLst/>
            </a:prstTxWarp>
          </a:bodyPr>
          <a:lstStyle/>
          <a:p>
            <a:pPr algn="ctr"/>
            <a:r>
              <a:rPr lang="en-US" sz="1600"/>
              <a:t>milk</a:t>
            </a:r>
          </a:p>
        </p:txBody>
      </p:sp>
      <p:sp>
        <p:nvSpPr>
          <p:cNvPr id="177172" name="Oval 21"/>
          <p:cNvSpPr>
            <a:spLocks noChangeArrowheads="1"/>
          </p:cNvSpPr>
          <p:nvPr/>
        </p:nvSpPr>
        <p:spPr bwMode="auto">
          <a:xfrm>
            <a:off x="5486400" y="762000"/>
            <a:ext cx="609600" cy="609600"/>
          </a:xfrm>
          <a:prstGeom prst="ellipse">
            <a:avLst/>
          </a:prstGeom>
          <a:noFill/>
          <a:ln w="9525">
            <a:solidFill>
              <a:schemeClr val="tx1"/>
            </a:solidFill>
            <a:round/>
            <a:headEnd/>
            <a:tailEnd/>
          </a:ln>
        </p:spPr>
        <p:txBody>
          <a:bodyPr wrap="none" anchor="ctr">
            <a:prstTxWarp prst="textNoShape">
              <a:avLst/>
            </a:prstTxWarp>
          </a:bodyPr>
          <a:lstStyle/>
          <a:p>
            <a:pPr algn="ctr"/>
            <a:r>
              <a:rPr lang="en-US" sz="1600"/>
              <a:t>animal</a:t>
            </a:r>
          </a:p>
        </p:txBody>
      </p:sp>
      <p:cxnSp>
        <p:nvCxnSpPr>
          <p:cNvPr id="177173" name="AutoShape 22"/>
          <p:cNvCxnSpPr>
            <a:cxnSpLocks noChangeShapeType="1"/>
            <a:stCxn id="177159" idx="4"/>
            <a:endCxn id="177201" idx="0"/>
          </p:cNvCxnSpPr>
          <p:nvPr/>
        </p:nvCxnSpPr>
        <p:spPr bwMode="auto">
          <a:xfrm>
            <a:off x="3238500" y="4191000"/>
            <a:ext cx="0" cy="533400"/>
          </a:xfrm>
          <a:prstGeom prst="straightConnector1">
            <a:avLst/>
          </a:prstGeom>
          <a:noFill/>
          <a:ln w="9525">
            <a:solidFill>
              <a:schemeClr val="tx1"/>
            </a:solidFill>
            <a:round/>
            <a:headEnd/>
            <a:tailEnd type="triangle" w="med" len="med"/>
          </a:ln>
        </p:spPr>
      </p:cxnSp>
      <p:cxnSp>
        <p:nvCxnSpPr>
          <p:cNvPr id="177174" name="AutoShape 23"/>
          <p:cNvCxnSpPr>
            <a:cxnSpLocks noChangeShapeType="1"/>
            <a:stCxn id="177160" idx="4"/>
            <a:endCxn id="177161" idx="0"/>
          </p:cNvCxnSpPr>
          <p:nvPr/>
        </p:nvCxnSpPr>
        <p:spPr bwMode="auto">
          <a:xfrm>
            <a:off x="5067300" y="4191000"/>
            <a:ext cx="0" cy="533400"/>
          </a:xfrm>
          <a:prstGeom prst="straightConnector1">
            <a:avLst/>
          </a:prstGeom>
          <a:noFill/>
          <a:ln w="9525">
            <a:solidFill>
              <a:schemeClr val="tx1"/>
            </a:solidFill>
            <a:round/>
            <a:headEnd/>
            <a:tailEnd type="triangle" w="med" len="med"/>
          </a:ln>
        </p:spPr>
      </p:cxnSp>
      <p:cxnSp>
        <p:nvCxnSpPr>
          <p:cNvPr id="177175" name="AutoShape 24"/>
          <p:cNvCxnSpPr>
            <a:cxnSpLocks noChangeShapeType="1"/>
            <a:stCxn id="177160" idx="0"/>
            <a:endCxn id="177158" idx="4"/>
          </p:cNvCxnSpPr>
          <p:nvPr/>
        </p:nvCxnSpPr>
        <p:spPr bwMode="auto">
          <a:xfrm flipV="1">
            <a:off x="5067300" y="2667000"/>
            <a:ext cx="0" cy="685800"/>
          </a:xfrm>
          <a:prstGeom prst="straightConnector1">
            <a:avLst/>
          </a:prstGeom>
          <a:noFill/>
          <a:ln w="9525">
            <a:solidFill>
              <a:schemeClr val="tx1"/>
            </a:solidFill>
            <a:round/>
            <a:headEnd/>
            <a:tailEnd type="triangle" w="med" len="med"/>
          </a:ln>
        </p:spPr>
      </p:cxnSp>
      <p:cxnSp>
        <p:nvCxnSpPr>
          <p:cNvPr id="177176" name="AutoShape 25"/>
          <p:cNvCxnSpPr>
            <a:cxnSpLocks noChangeShapeType="1"/>
            <a:stCxn id="177159" idx="0"/>
            <a:endCxn id="177157" idx="4"/>
          </p:cNvCxnSpPr>
          <p:nvPr/>
        </p:nvCxnSpPr>
        <p:spPr bwMode="auto">
          <a:xfrm flipV="1">
            <a:off x="3238500" y="2667000"/>
            <a:ext cx="0" cy="685800"/>
          </a:xfrm>
          <a:prstGeom prst="straightConnector1">
            <a:avLst/>
          </a:prstGeom>
          <a:noFill/>
          <a:ln w="9525">
            <a:solidFill>
              <a:schemeClr val="tx1"/>
            </a:solidFill>
            <a:round/>
            <a:headEnd/>
            <a:tailEnd type="triangle" w="med" len="med"/>
          </a:ln>
        </p:spPr>
      </p:cxnSp>
      <p:cxnSp>
        <p:nvCxnSpPr>
          <p:cNvPr id="177177" name="AutoShape 26"/>
          <p:cNvCxnSpPr>
            <a:cxnSpLocks noChangeShapeType="1"/>
            <a:stCxn id="177159" idx="7"/>
            <a:endCxn id="177169" idx="2"/>
          </p:cNvCxnSpPr>
          <p:nvPr/>
        </p:nvCxnSpPr>
        <p:spPr bwMode="auto">
          <a:xfrm flipV="1">
            <a:off x="3535363" y="3238500"/>
            <a:ext cx="427037" cy="236538"/>
          </a:xfrm>
          <a:prstGeom prst="straightConnector1">
            <a:avLst/>
          </a:prstGeom>
          <a:noFill/>
          <a:ln w="9525">
            <a:solidFill>
              <a:schemeClr val="tx1"/>
            </a:solidFill>
            <a:round/>
            <a:headEnd/>
            <a:tailEnd type="triangle" w="med" len="med"/>
          </a:ln>
        </p:spPr>
      </p:cxnSp>
      <p:cxnSp>
        <p:nvCxnSpPr>
          <p:cNvPr id="177178" name="AutoShape 27"/>
          <p:cNvCxnSpPr>
            <a:cxnSpLocks noChangeShapeType="1"/>
            <a:stCxn id="177160" idx="1"/>
            <a:endCxn id="177169" idx="6"/>
          </p:cNvCxnSpPr>
          <p:nvPr/>
        </p:nvCxnSpPr>
        <p:spPr bwMode="auto">
          <a:xfrm flipH="1" flipV="1">
            <a:off x="4343400" y="3238500"/>
            <a:ext cx="427038" cy="236538"/>
          </a:xfrm>
          <a:prstGeom prst="straightConnector1">
            <a:avLst/>
          </a:prstGeom>
          <a:noFill/>
          <a:ln w="9525">
            <a:solidFill>
              <a:schemeClr val="tx1"/>
            </a:solidFill>
            <a:round/>
            <a:headEnd/>
            <a:tailEnd type="triangle" w="med" len="med"/>
          </a:ln>
        </p:spPr>
      </p:cxnSp>
      <p:cxnSp>
        <p:nvCxnSpPr>
          <p:cNvPr id="177179" name="AutoShape 28"/>
          <p:cNvCxnSpPr>
            <a:cxnSpLocks noChangeShapeType="1"/>
            <a:stCxn id="177157" idx="6"/>
            <a:endCxn id="177172" idx="2"/>
          </p:cNvCxnSpPr>
          <p:nvPr/>
        </p:nvCxnSpPr>
        <p:spPr bwMode="auto">
          <a:xfrm flipV="1">
            <a:off x="3657600" y="1066800"/>
            <a:ext cx="1828800" cy="1181100"/>
          </a:xfrm>
          <a:prstGeom prst="straightConnector1">
            <a:avLst/>
          </a:prstGeom>
          <a:noFill/>
          <a:ln w="9525">
            <a:solidFill>
              <a:schemeClr val="tx1"/>
            </a:solidFill>
            <a:round/>
            <a:headEnd/>
            <a:tailEnd type="triangle" w="med" len="med"/>
          </a:ln>
        </p:spPr>
      </p:cxnSp>
      <p:cxnSp>
        <p:nvCxnSpPr>
          <p:cNvPr id="177180" name="AutoShape 29"/>
          <p:cNvCxnSpPr>
            <a:cxnSpLocks noChangeShapeType="1"/>
            <a:stCxn id="177157" idx="7"/>
            <a:endCxn id="177171" idx="3"/>
          </p:cNvCxnSpPr>
          <p:nvPr/>
        </p:nvCxnSpPr>
        <p:spPr bwMode="auto">
          <a:xfrm flipV="1">
            <a:off x="3535363" y="1282700"/>
            <a:ext cx="439737" cy="668338"/>
          </a:xfrm>
          <a:prstGeom prst="straightConnector1">
            <a:avLst/>
          </a:prstGeom>
          <a:noFill/>
          <a:ln w="9525">
            <a:solidFill>
              <a:schemeClr val="tx1"/>
            </a:solidFill>
            <a:round/>
            <a:headEnd/>
            <a:tailEnd type="triangle" w="med" len="med"/>
          </a:ln>
        </p:spPr>
      </p:cxnSp>
      <p:cxnSp>
        <p:nvCxnSpPr>
          <p:cNvPr id="177181" name="AutoShape 30"/>
          <p:cNvCxnSpPr>
            <a:cxnSpLocks noChangeShapeType="1"/>
            <a:endCxn id="177170" idx="4"/>
          </p:cNvCxnSpPr>
          <p:nvPr/>
        </p:nvCxnSpPr>
        <p:spPr bwMode="auto">
          <a:xfrm flipH="1" flipV="1">
            <a:off x="2743200" y="1371600"/>
            <a:ext cx="228600" cy="515938"/>
          </a:xfrm>
          <a:prstGeom prst="straightConnector1">
            <a:avLst/>
          </a:prstGeom>
          <a:noFill/>
          <a:ln w="9525">
            <a:solidFill>
              <a:schemeClr val="tx1"/>
            </a:solidFill>
            <a:round/>
            <a:headEnd/>
            <a:tailEnd type="triangle" w="med" len="med"/>
          </a:ln>
        </p:spPr>
      </p:cxnSp>
      <p:cxnSp>
        <p:nvCxnSpPr>
          <p:cNvPr id="177182" name="AutoShape 31"/>
          <p:cNvCxnSpPr>
            <a:cxnSpLocks noChangeShapeType="1"/>
            <a:stCxn id="177158" idx="1"/>
            <a:endCxn id="177171" idx="5"/>
          </p:cNvCxnSpPr>
          <p:nvPr/>
        </p:nvCxnSpPr>
        <p:spPr bwMode="auto">
          <a:xfrm flipH="1" flipV="1">
            <a:off x="4406900" y="1282700"/>
            <a:ext cx="363538" cy="668338"/>
          </a:xfrm>
          <a:prstGeom prst="straightConnector1">
            <a:avLst/>
          </a:prstGeom>
          <a:noFill/>
          <a:ln w="9525">
            <a:solidFill>
              <a:schemeClr val="tx1"/>
            </a:solidFill>
            <a:round/>
            <a:headEnd/>
            <a:tailEnd type="triangle" w="med" len="med"/>
          </a:ln>
        </p:spPr>
      </p:cxnSp>
      <p:cxnSp>
        <p:nvCxnSpPr>
          <p:cNvPr id="177183" name="AutoShape 32"/>
          <p:cNvCxnSpPr>
            <a:cxnSpLocks noChangeShapeType="1"/>
            <a:stCxn id="177158" idx="7"/>
            <a:endCxn id="177172" idx="3"/>
          </p:cNvCxnSpPr>
          <p:nvPr/>
        </p:nvCxnSpPr>
        <p:spPr bwMode="auto">
          <a:xfrm flipV="1">
            <a:off x="5364163" y="1282700"/>
            <a:ext cx="211137" cy="668338"/>
          </a:xfrm>
          <a:prstGeom prst="straightConnector1">
            <a:avLst/>
          </a:prstGeom>
          <a:noFill/>
          <a:ln w="9525">
            <a:solidFill>
              <a:schemeClr val="tx1"/>
            </a:solidFill>
            <a:round/>
            <a:headEnd/>
            <a:tailEnd type="triangle" w="med" len="med"/>
          </a:ln>
        </p:spPr>
      </p:cxnSp>
      <p:cxnSp>
        <p:nvCxnSpPr>
          <p:cNvPr id="177184" name="AutoShape 33"/>
          <p:cNvCxnSpPr>
            <a:cxnSpLocks noChangeShapeType="1"/>
            <a:stCxn id="177201" idx="4"/>
            <a:endCxn id="177164" idx="0"/>
          </p:cNvCxnSpPr>
          <p:nvPr/>
        </p:nvCxnSpPr>
        <p:spPr bwMode="auto">
          <a:xfrm>
            <a:off x="3238500" y="5562600"/>
            <a:ext cx="0" cy="533400"/>
          </a:xfrm>
          <a:prstGeom prst="straightConnector1">
            <a:avLst/>
          </a:prstGeom>
          <a:noFill/>
          <a:ln w="9525">
            <a:solidFill>
              <a:schemeClr val="tx1"/>
            </a:solidFill>
            <a:round/>
            <a:headEnd/>
            <a:tailEnd type="triangle" w="med" len="med"/>
          </a:ln>
        </p:spPr>
      </p:cxnSp>
      <p:cxnSp>
        <p:nvCxnSpPr>
          <p:cNvPr id="177185" name="AutoShape 34"/>
          <p:cNvCxnSpPr>
            <a:cxnSpLocks noChangeShapeType="1"/>
            <a:stCxn id="177201" idx="4"/>
            <a:endCxn id="177165" idx="1"/>
          </p:cNvCxnSpPr>
          <p:nvPr/>
        </p:nvCxnSpPr>
        <p:spPr bwMode="auto">
          <a:xfrm>
            <a:off x="3238500" y="5562600"/>
            <a:ext cx="398463" cy="588963"/>
          </a:xfrm>
          <a:prstGeom prst="straightConnector1">
            <a:avLst/>
          </a:prstGeom>
          <a:noFill/>
          <a:ln w="9525">
            <a:solidFill>
              <a:schemeClr val="tx1"/>
            </a:solidFill>
            <a:round/>
            <a:headEnd/>
            <a:tailEnd type="triangle" w="med" len="med"/>
          </a:ln>
        </p:spPr>
      </p:cxnSp>
      <p:cxnSp>
        <p:nvCxnSpPr>
          <p:cNvPr id="177186" name="AutoShape 35"/>
          <p:cNvCxnSpPr>
            <a:cxnSpLocks noChangeShapeType="1"/>
            <a:stCxn id="177201" idx="4"/>
            <a:endCxn id="177163" idx="7"/>
          </p:cNvCxnSpPr>
          <p:nvPr/>
        </p:nvCxnSpPr>
        <p:spPr bwMode="auto">
          <a:xfrm flipH="1">
            <a:off x="2840038" y="5562600"/>
            <a:ext cx="398462" cy="588963"/>
          </a:xfrm>
          <a:prstGeom prst="straightConnector1">
            <a:avLst/>
          </a:prstGeom>
          <a:noFill/>
          <a:ln w="9525">
            <a:solidFill>
              <a:schemeClr val="tx1"/>
            </a:solidFill>
            <a:round/>
            <a:headEnd/>
            <a:tailEnd type="triangle" w="med" len="med"/>
          </a:ln>
        </p:spPr>
      </p:cxnSp>
      <p:cxnSp>
        <p:nvCxnSpPr>
          <p:cNvPr id="177187" name="AutoShape 36"/>
          <p:cNvCxnSpPr>
            <a:cxnSpLocks noChangeShapeType="1"/>
            <a:stCxn id="177161" idx="4"/>
            <a:endCxn id="177168" idx="0"/>
          </p:cNvCxnSpPr>
          <p:nvPr/>
        </p:nvCxnSpPr>
        <p:spPr bwMode="auto">
          <a:xfrm>
            <a:off x="5067300" y="5562600"/>
            <a:ext cx="533400" cy="533400"/>
          </a:xfrm>
          <a:prstGeom prst="straightConnector1">
            <a:avLst/>
          </a:prstGeom>
          <a:noFill/>
          <a:ln w="9525">
            <a:solidFill>
              <a:schemeClr val="tx1"/>
            </a:solidFill>
            <a:round/>
            <a:headEnd/>
            <a:tailEnd type="triangle" w="med" len="med"/>
          </a:ln>
        </p:spPr>
      </p:cxnSp>
      <p:cxnSp>
        <p:nvCxnSpPr>
          <p:cNvPr id="177188" name="AutoShape 37"/>
          <p:cNvCxnSpPr>
            <a:cxnSpLocks noChangeShapeType="1"/>
            <a:stCxn id="177161" idx="4"/>
            <a:endCxn id="177166" idx="0"/>
          </p:cNvCxnSpPr>
          <p:nvPr/>
        </p:nvCxnSpPr>
        <p:spPr bwMode="auto">
          <a:xfrm flipH="1">
            <a:off x="4533900" y="5562600"/>
            <a:ext cx="533400" cy="533400"/>
          </a:xfrm>
          <a:prstGeom prst="straightConnector1">
            <a:avLst/>
          </a:prstGeom>
          <a:noFill/>
          <a:ln w="9525">
            <a:solidFill>
              <a:schemeClr val="tx1"/>
            </a:solidFill>
            <a:round/>
            <a:headEnd/>
            <a:tailEnd type="triangle" w="med" len="med"/>
          </a:ln>
        </p:spPr>
      </p:cxnSp>
      <p:cxnSp>
        <p:nvCxnSpPr>
          <p:cNvPr id="177189" name="AutoShape 38"/>
          <p:cNvCxnSpPr>
            <a:cxnSpLocks noChangeShapeType="1"/>
            <a:stCxn id="177161" idx="4"/>
            <a:endCxn id="177167" idx="0"/>
          </p:cNvCxnSpPr>
          <p:nvPr/>
        </p:nvCxnSpPr>
        <p:spPr bwMode="auto">
          <a:xfrm>
            <a:off x="5067300" y="5562600"/>
            <a:ext cx="0" cy="533400"/>
          </a:xfrm>
          <a:prstGeom prst="straightConnector1">
            <a:avLst/>
          </a:prstGeom>
          <a:noFill/>
          <a:ln w="9525">
            <a:solidFill>
              <a:schemeClr val="tx1"/>
            </a:solidFill>
            <a:round/>
            <a:headEnd/>
            <a:tailEnd type="triangle" w="med" len="med"/>
          </a:ln>
        </p:spPr>
      </p:cxnSp>
      <p:sp>
        <p:nvSpPr>
          <p:cNvPr id="177190" name="Text Box 39"/>
          <p:cNvSpPr txBox="1">
            <a:spLocks noChangeArrowheads="1"/>
          </p:cNvSpPr>
          <p:nvPr/>
        </p:nvSpPr>
        <p:spPr bwMode="auto">
          <a:xfrm>
            <a:off x="6629400" y="1066800"/>
            <a:ext cx="2057400" cy="1735138"/>
          </a:xfrm>
          <a:prstGeom prst="rect">
            <a:avLst/>
          </a:prstGeom>
          <a:noFill/>
          <a:ln w="9525">
            <a:noFill/>
            <a:miter lim="800000"/>
            <a:headEnd/>
            <a:tailEnd/>
          </a:ln>
        </p:spPr>
        <p:txBody>
          <a:bodyPr>
            <a:prstTxWarp prst="textNoShape">
              <a:avLst/>
            </a:prstTxWarp>
            <a:spAutoFit/>
          </a:bodyPr>
          <a:lstStyle/>
          <a:p>
            <a:pPr>
              <a:spcBef>
                <a:spcPct val="50000"/>
              </a:spcBef>
            </a:pPr>
            <a:r>
              <a:rPr lang="en-US" u="sng"/>
              <a:t>Concepts</a:t>
            </a:r>
            <a:endParaRPr lang="en-US"/>
          </a:p>
          <a:p>
            <a:pPr lvl="1">
              <a:spcBef>
                <a:spcPct val="50000"/>
              </a:spcBef>
              <a:buFontTx/>
              <a:buChar char="•"/>
            </a:pPr>
            <a:r>
              <a:rPr lang="en-US"/>
              <a:t> with semantic features</a:t>
            </a:r>
          </a:p>
        </p:txBody>
      </p:sp>
      <p:sp>
        <p:nvSpPr>
          <p:cNvPr id="177191" name="Text Box 40"/>
          <p:cNvSpPr txBox="1">
            <a:spLocks noChangeArrowheads="1"/>
          </p:cNvSpPr>
          <p:nvPr/>
        </p:nvSpPr>
        <p:spPr bwMode="auto">
          <a:xfrm>
            <a:off x="6477000" y="2895600"/>
            <a:ext cx="2362200" cy="1370013"/>
          </a:xfrm>
          <a:prstGeom prst="rect">
            <a:avLst/>
          </a:prstGeom>
          <a:noFill/>
          <a:ln w="9525">
            <a:noFill/>
            <a:miter lim="800000"/>
            <a:headEnd/>
            <a:tailEnd/>
          </a:ln>
        </p:spPr>
        <p:txBody>
          <a:bodyPr>
            <a:prstTxWarp prst="textNoShape">
              <a:avLst/>
            </a:prstTxWarp>
            <a:spAutoFit/>
          </a:bodyPr>
          <a:lstStyle/>
          <a:p>
            <a:pPr>
              <a:spcBef>
                <a:spcPct val="50000"/>
              </a:spcBef>
            </a:pPr>
            <a:r>
              <a:rPr lang="en-US" u="sng"/>
              <a:t>Lemmas</a:t>
            </a:r>
            <a:endParaRPr lang="en-US"/>
          </a:p>
          <a:p>
            <a:pPr lvl="1">
              <a:spcBef>
                <a:spcPct val="50000"/>
              </a:spcBef>
              <a:buFontTx/>
              <a:buChar char="•"/>
            </a:pPr>
            <a:r>
              <a:rPr lang="en-US"/>
              <a:t> grammtical features</a:t>
            </a:r>
          </a:p>
        </p:txBody>
      </p:sp>
      <p:sp>
        <p:nvSpPr>
          <p:cNvPr id="177192" name="Text Box 41"/>
          <p:cNvSpPr txBox="1">
            <a:spLocks noChangeArrowheads="1"/>
          </p:cNvSpPr>
          <p:nvPr/>
        </p:nvSpPr>
        <p:spPr bwMode="auto">
          <a:xfrm>
            <a:off x="6400800" y="4419600"/>
            <a:ext cx="2362200" cy="1370013"/>
          </a:xfrm>
          <a:prstGeom prst="rect">
            <a:avLst/>
          </a:prstGeom>
          <a:noFill/>
          <a:ln w="9525">
            <a:noFill/>
            <a:miter lim="800000"/>
            <a:headEnd/>
            <a:tailEnd/>
          </a:ln>
        </p:spPr>
        <p:txBody>
          <a:bodyPr>
            <a:prstTxWarp prst="textNoShape">
              <a:avLst/>
            </a:prstTxWarp>
            <a:spAutoFit/>
          </a:bodyPr>
          <a:lstStyle/>
          <a:p>
            <a:pPr>
              <a:spcBef>
                <a:spcPct val="50000"/>
              </a:spcBef>
            </a:pPr>
            <a:r>
              <a:rPr lang="en-US" u="sng"/>
              <a:t>Lexemes</a:t>
            </a:r>
            <a:endParaRPr lang="en-US"/>
          </a:p>
          <a:p>
            <a:pPr lvl="1">
              <a:spcBef>
                <a:spcPct val="50000"/>
              </a:spcBef>
              <a:buFontTx/>
              <a:buChar char="•"/>
            </a:pPr>
            <a:r>
              <a:rPr lang="en-US"/>
              <a:t> morphemes and sounds</a:t>
            </a:r>
          </a:p>
        </p:txBody>
      </p:sp>
      <p:sp>
        <p:nvSpPr>
          <p:cNvPr id="177193" name="Text Box 42"/>
          <p:cNvSpPr txBox="1">
            <a:spLocks noChangeArrowheads="1"/>
          </p:cNvSpPr>
          <p:nvPr/>
        </p:nvSpPr>
        <p:spPr bwMode="auto">
          <a:xfrm>
            <a:off x="6400800" y="60198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u="sng"/>
              <a:t>Phonemes</a:t>
            </a:r>
            <a:endParaRPr lang="en-US"/>
          </a:p>
        </p:txBody>
      </p:sp>
      <p:sp>
        <p:nvSpPr>
          <p:cNvPr id="177194" name="Text Box 43"/>
          <p:cNvSpPr txBox="1">
            <a:spLocks noChangeArrowheads="1"/>
          </p:cNvSpPr>
          <p:nvPr/>
        </p:nvSpPr>
        <p:spPr bwMode="auto">
          <a:xfrm rot="3957162">
            <a:off x="2378869" y="1508919"/>
            <a:ext cx="760412" cy="336550"/>
          </a:xfrm>
          <a:prstGeom prst="rect">
            <a:avLst/>
          </a:prstGeom>
          <a:noFill/>
          <a:ln w="9525">
            <a:noFill/>
            <a:miter lim="800000"/>
            <a:headEnd/>
            <a:tailEnd/>
          </a:ln>
        </p:spPr>
        <p:txBody>
          <a:bodyPr wrap="none">
            <a:prstTxWarp prst="textNoShape">
              <a:avLst/>
            </a:prstTxWarp>
            <a:spAutoFit/>
          </a:bodyPr>
          <a:lstStyle/>
          <a:p>
            <a:r>
              <a:rPr lang="en-US" sz="1600"/>
              <a:t>growth</a:t>
            </a:r>
          </a:p>
        </p:txBody>
      </p:sp>
      <p:sp>
        <p:nvSpPr>
          <p:cNvPr id="177195" name="Text Box 44"/>
          <p:cNvSpPr txBox="1">
            <a:spLocks noChangeArrowheads="1"/>
          </p:cNvSpPr>
          <p:nvPr/>
        </p:nvSpPr>
        <p:spPr bwMode="auto">
          <a:xfrm rot="-3154319">
            <a:off x="3333750" y="1350963"/>
            <a:ext cx="612775" cy="336550"/>
          </a:xfrm>
          <a:prstGeom prst="rect">
            <a:avLst/>
          </a:prstGeom>
          <a:noFill/>
          <a:ln w="9525">
            <a:noFill/>
            <a:miter lim="800000"/>
            <a:headEnd/>
            <a:tailEnd/>
          </a:ln>
        </p:spPr>
        <p:txBody>
          <a:bodyPr wrap="none">
            <a:prstTxWarp prst="textNoShape">
              <a:avLst/>
            </a:prstTxWarp>
            <a:spAutoFit/>
          </a:bodyPr>
          <a:lstStyle/>
          <a:p>
            <a:r>
              <a:rPr lang="en-US" sz="1600"/>
              <a:t>gives</a:t>
            </a:r>
          </a:p>
        </p:txBody>
      </p:sp>
      <p:sp>
        <p:nvSpPr>
          <p:cNvPr id="177196" name="Text Box 45"/>
          <p:cNvSpPr txBox="1">
            <a:spLocks noChangeArrowheads="1"/>
          </p:cNvSpPr>
          <p:nvPr/>
        </p:nvSpPr>
        <p:spPr bwMode="auto">
          <a:xfrm rot="3470501">
            <a:off x="4200525" y="1508126"/>
            <a:ext cx="612775" cy="336550"/>
          </a:xfrm>
          <a:prstGeom prst="rect">
            <a:avLst/>
          </a:prstGeom>
          <a:noFill/>
          <a:ln w="9525">
            <a:noFill/>
            <a:miter lim="800000"/>
            <a:headEnd/>
            <a:tailEnd/>
          </a:ln>
        </p:spPr>
        <p:txBody>
          <a:bodyPr wrap="none">
            <a:prstTxWarp prst="textNoShape">
              <a:avLst/>
            </a:prstTxWarp>
            <a:spAutoFit/>
          </a:bodyPr>
          <a:lstStyle/>
          <a:p>
            <a:r>
              <a:rPr lang="en-US" sz="1600"/>
              <a:t>gives</a:t>
            </a:r>
          </a:p>
        </p:txBody>
      </p:sp>
      <p:sp>
        <p:nvSpPr>
          <p:cNvPr id="177197" name="Text Box 46"/>
          <p:cNvSpPr txBox="1">
            <a:spLocks noChangeArrowheads="1"/>
          </p:cNvSpPr>
          <p:nvPr/>
        </p:nvSpPr>
        <p:spPr bwMode="auto">
          <a:xfrm rot="-4197497">
            <a:off x="5060156" y="1410494"/>
            <a:ext cx="573088" cy="336550"/>
          </a:xfrm>
          <a:prstGeom prst="rect">
            <a:avLst/>
          </a:prstGeom>
          <a:noFill/>
          <a:ln w="9525">
            <a:noFill/>
            <a:miter lim="800000"/>
            <a:headEnd/>
            <a:tailEnd/>
          </a:ln>
        </p:spPr>
        <p:txBody>
          <a:bodyPr wrap="none">
            <a:prstTxWarp prst="textNoShape">
              <a:avLst/>
            </a:prstTxWarp>
            <a:spAutoFit/>
          </a:bodyPr>
          <a:lstStyle/>
          <a:p>
            <a:r>
              <a:rPr lang="en-US" sz="1600"/>
              <a:t>Is an</a:t>
            </a:r>
          </a:p>
        </p:txBody>
      </p:sp>
      <p:sp>
        <p:nvSpPr>
          <p:cNvPr id="177198" name="Text Box 47"/>
          <p:cNvSpPr txBox="1">
            <a:spLocks noChangeArrowheads="1"/>
          </p:cNvSpPr>
          <p:nvPr/>
        </p:nvSpPr>
        <p:spPr bwMode="auto">
          <a:xfrm rot="-1837656">
            <a:off x="4648200" y="1066800"/>
            <a:ext cx="573088" cy="336550"/>
          </a:xfrm>
          <a:prstGeom prst="rect">
            <a:avLst/>
          </a:prstGeom>
          <a:noFill/>
          <a:ln w="9525">
            <a:noFill/>
            <a:miter lim="800000"/>
            <a:headEnd/>
            <a:tailEnd/>
          </a:ln>
        </p:spPr>
        <p:txBody>
          <a:bodyPr wrap="none">
            <a:prstTxWarp prst="textNoShape">
              <a:avLst/>
            </a:prstTxWarp>
            <a:spAutoFit/>
          </a:bodyPr>
          <a:lstStyle/>
          <a:p>
            <a:r>
              <a:rPr lang="en-US" sz="1600"/>
              <a:t>Is an</a:t>
            </a:r>
          </a:p>
        </p:txBody>
      </p:sp>
      <p:sp>
        <p:nvSpPr>
          <p:cNvPr id="177199" name="Text Box 48"/>
          <p:cNvSpPr txBox="1">
            <a:spLocks noChangeArrowheads="1"/>
          </p:cNvSpPr>
          <p:nvPr/>
        </p:nvSpPr>
        <p:spPr bwMode="auto">
          <a:xfrm rot="2098015">
            <a:off x="4114800" y="2971800"/>
            <a:ext cx="884238" cy="336550"/>
          </a:xfrm>
          <a:prstGeom prst="rect">
            <a:avLst/>
          </a:prstGeom>
          <a:noFill/>
          <a:ln w="9525">
            <a:noFill/>
            <a:miter lim="800000"/>
            <a:headEnd/>
            <a:tailEnd/>
          </a:ln>
        </p:spPr>
        <p:txBody>
          <a:bodyPr wrap="none">
            <a:prstTxWarp prst="textNoShape">
              <a:avLst/>
            </a:prstTxWarp>
            <a:spAutoFit/>
          </a:bodyPr>
          <a:lstStyle/>
          <a:p>
            <a:r>
              <a:rPr lang="en-US" sz="1600"/>
              <a:t>category</a:t>
            </a:r>
          </a:p>
        </p:txBody>
      </p:sp>
      <p:sp>
        <p:nvSpPr>
          <p:cNvPr id="177200" name="Text Box 49"/>
          <p:cNvSpPr txBox="1">
            <a:spLocks noChangeArrowheads="1"/>
          </p:cNvSpPr>
          <p:nvPr/>
        </p:nvSpPr>
        <p:spPr bwMode="auto">
          <a:xfrm rot="-1903919">
            <a:off x="3230563" y="2940050"/>
            <a:ext cx="884237" cy="336550"/>
          </a:xfrm>
          <a:prstGeom prst="rect">
            <a:avLst/>
          </a:prstGeom>
          <a:noFill/>
          <a:ln w="9525">
            <a:noFill/>
            <a:miter lim="800000"/>
            <a:headEnd/>
            <a:tailEnd/>
          </a:ln>
        </p:spPr>
        <p:txBody>
          <a:bodyPr wrap="none">
            <a:prstTxWarp prst="textNoShape">
              <a:avLst/>
            </a:prstTxWarp>
            <a:spAutoFit/>
          </a:bodyPr>
          <a:lstStyle/>
          <a:p>
            <a:r>
              <a:rPr lang="en-US" sz="1600"/>
              <a:t>category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t>Lexical access</a:t>
            </a:r>
          </a:p>
        </p:txBody>
      </p:sp>
      <p:sp>
        <p:nvSpPr>
          <p:cNvPr id="179203" name="Rectangle 3"/>
          <p:cNvSpPr>
            <a:spLocks noGrp="1" noChangeArrowheads="1"/>
          </p:cNvSpPr>
          <p:nvPr>
            <p:ph type="body" idx="1"/>
          </p:nvPr>
        </p:nvSpPr>
        <p:spPr>
          <a:xfrm>
            <a:off x="1182688" y="2017713"/>
            <a:ext cx="7351712" cy="2935287"/>
          </a:xfrm>
        </p:spPr>
        <p:txBody>
          <a:bodyPr/>
          <a:lstStyle/>
          <a:p>
            <a:pPr eaLnBrk="1" hangingPunct="1"/>
            <a:r>
              <a:rPr lang="en-US" sz="2800">
                <a:solidFill>
                  <a:srgbClr val="000000"/>
                </a:solidFill>
                <a:latin typeface="Palatino" charset="0"/>
              </a:rPr>
              <a:t>How do we retrieve the linguistic information from Long-term memory?</a:t>
            </a:r>
          </a:p>
          <a:p>
            <a:pPr lvl="1" eaLnBrk="1" hangingPunct="1"/>
            <a:r>
              <a:rPr lang="en-US" sz="2400">
                <a:solidFill>
                  <a:srgbClr val="000000"/>
                </a:solidFill>
                <a:latin typeface="Palatino" charset="0"/>
              </a:rPr>
              <a:t>What factors are involved in retrieving information from the lexicon?</a:t>
            </a:r>
          </a:p>
          <a:p>
            <a:pPr lvl="1" eaLnBrk="1" hangingPunct="1"/>
            <a:r>
              <a:rPr lang="en-US" sz="2400">
                <a:solidFill>
                  <a:srgbClr val="000000"/>
                </a:solidFill>
                <a:latin typeface="Palatino" charset="0"/>
              </a:rPr>
              <a:t>Models of lexical retrieval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a:t>Recognizing a word</a:t>
            </a:r>
          </a:p>
        </p:txBody>
      </p:sp>
      <p:grpSp>
        <p:nvGrpSpPr>
          <p:cNvPr id="2" name="Group 3"/>
          <p:cNvGrpSpPr>
            <a:grpSpLocks/>
          </p:cNvGrpSpPr>
          <p:nvPr/>
        </p:nvGrpSpPr>
        <p:grpSpPr bwMode="auto">
          <a:xfrm>
            <a:off x="2286000" y="2209800"/>
            <a:ext cx="2478088" cy="3962400"/>
            <a:chOff x="1440" y="1392"/>
            <a:chExt cx="1561" cy="2496"/>
          </a:xfrm>
        </p:grpSpPr>
        <p:sp>
          <p:nvSpPr>
            <p:cNvPr id="181259" name="Text Box 4"/>
            <p:cNvSpPr txBox="1">
              <a:spLocks noChangeArrowheads="1"/>
            </p:cNvSpPr>
            <p:nvPr/>
          </p:nvSpPr>
          <p:spPr bwMode="auto">
            <a:xfrm>
              <a:off x="1872" y="1959"/>
              <a:ext cx="351" cy="288"/>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sp>
          <p:nvSpPr>
            <p:cNvPr id="181260" name="Rectangle 5"/>
            <p:cNvSpPr>
              <a:spLocks noChangeArrowheads="1"/>
            </p:cNvSpPr>
            <p:nvPr/>
          </p:nvSpPr>
          <p:spPr bwMode="auto">
            <a:xfrm>
              <a:off x="2352" y="172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dog</a:t>
              </a:r>
            </a:p>
          </p:txBody>
        </p:sp>
        <p:sp>
          <p:nvSpPr>
            <p:cNvPr id="181261" name="Rectangle 6"/>
            <p:cNvSpPr>
              <a:spLocks noChangeArrowheads="1"/>
            </p:cNvSpPr>
            <p:nvPr/>
          </p:nvSpPr>
          <p:spPr bwMode="auto">
            <a:xfrm>
              <a:off x="2352" y="196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cap</a:t>
              </a:r>
            </a:p>
          </p:txBody>
        </p:sp>
        <p:sp>
          <p:nvSpPr>
            <p:cNvPr id="181262" name="Rectangle 7"/>
            <p:cNvSpPr>
              <a:spLocks noChangeArrowheads="1"/>
            </p:cNvSpPr>
            <p:nvPr/>
          </p:nvSpPr>
          <p:spPr bwMode="auto">
            <a:xfrm>
              <a:off x="2352" y="220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wolf</a:t>
              </a:r>
            </a:p>
          </p:txBody>
        </p:sp>
        <p:sp>
          <p:nvSpPr>
            <p:cNvPr id="181263" name="Rectangle 8"/>
            <p:cNvSpPr>
              <a:spLocks noChangeArrowheads="1"/>
            </p:cNvSpPr>
            <p:nvPr/>
          </p:nvSpPr>
          <p:spPr bwMode="auto">
            <a:xfrm>
              <a:off x="2352" y="244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tree</a:t>
              </a:r>
            </a:p>
          </p:txBody>
        </p:sp>
        <p:sp>
          <p:nvSpPr>
            <p:cNvPr id="181264" name="Rectangle 9"/>
            <p:cNvSpPr>
              <a:spLocks noChangeArrowheads="1"/>
            </p:cNvSpPr>
            <p:nvPr/>
          </p:nvSpPr>
          <p:spPr bwMode="auto">
            <a:xfrm>
              <a:off x="2352" y="268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yarn</a:t>
              </a:r>
            </a:p>
          </p:txBody>
        </p:sp>
        <p:sp>
          <p:nvSpPr>
            <p:cNvPr id="181265" name="Rectangle 10"/>
            <p:cNvSpPr>
              <a:spLocks noChangeArrowheads="1"/>
            </p:cNvSpPr>
            <p:nvPr/>
          </p:nvSpPr>
          <p:spPr bwMode="auto">
            <a:xfrm>
              <a:off x="2352" y="292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cat</a:t>
              </a:r>
            </a:p>
          </p:txBody>
        </p:sp>
        <p:sp>
          <p:nvSpPr>
            <p:cNvPr id="181266" name="Rectangle 11"/>
            <p:cNvSpPr>
              <a:spLocks noChangeArrowheads="1"/>
            </p:cNvSpPr>
            <p:nvPr/>
          </p:nvSpPr>
          <p:spPr bwMode="auto">
            <a:xfrm>
              <a:off x="2352" y="316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claw</a:t>
              </a:r>
            </a:p>
          </p:txBody>
        </p:sp>
        <p:sp>
          <p:nvSpPr>
            <p:cNvPr id="181267" name="Rectangle 12"/>
            <p:cNvSpPr>
              <a:spLocks noChangeArrowheads="1"/>
            </p:cNvSpPr>
            <p:nvPr/>
          </p:nvSpPr>
          <p:spPr bwMode="auto">
            <a:xfrm>
              <a:off x="2352" y="340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fur</a:t>
              </a:r>
            </a:p>
          </p:txBody>
        </p:sp>
        <p:sp>
          <p:nvSpPr>
            <p:cNvPr id="181268" name="Rectangle 13"/>
            <p:cNvSpPr>
              <a:spLocks noChangeArrowheads="1"/>
            </p:cNvSpPr>
            <p:nvPr/>
          </p:nvSpPr>
          <p:spPr bwMode="auto">
            <a:xfrm>
              <a:off x="2352" y="3648"/>
              <a:ext cx="480" cy="24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a:t>hat</a:t>
              </a:r>
            </a:p>
          </p:txBody>
        </p:sp>
        <p:sp>
          <p:nvSpPr>
            <p:cNvPr id="181269" name="Text Box 14"/>
            <p:cNvSpPr txBox="1">
              <a:spLocks noChangeArrowheads="1"/>
            </p:cNvSpPr>
            <p:nvPr/>
          </p:nvSpPr>
          <p:spPr bwMode="auto">
            <a:xfrm>
              <a:off x="1440" y="1392"/>
              <a:ext cx="1561" cy="288"/>
            </a:xfrm>
            <a:prstGeom prst="rect">
              <a:avLst/>
            </a:prstGeom>
            <a:noFill/>
            <a:ln w="9525">
              <a:noFill/>
              <a:miter lim="800000"/>
              <a:headEnd/>
              <a:tailEnd/>
            </a:ln>
          </p:spPr>
          <p:txBody>
            <a:bodyPr wrap="none">
              <a:prstTxWarp prst="textNoShape">
                <a:avLst/>
              </a:prstTxWarp>
              <a:spAutoFit/>
            </a:bodyPr>
            <a:lstStyle/>
            <a:p>
              <a:r>
                <a:rPr lang="en-US" u="sng"/>
                <a:t>Search for a match</a:t>
              </a:r>
              <a:endParaRPr lang="en-US"/>
            </a:p>
          </p:txBody>
        </p:sp>
      </p:grpSp>
      <p:grpSp>
        <p:nvGrpSpPr>
          <p:cNvPr id="3" name="Group 15"/>
          <p:cNvGrpSpPr>
            <a:grpSpLocks/>
          </p:cNvGrpSpPr>
          <p:nvPr/>
        </p:nvGrpSpPr>
        <p:grpSpPr bwMode="auto">
          <a:xfrm>
            <a:off x="533400" y="2209800"/>
            <a:ext cx="1905000" cy="3048000"/>
            <a:chOff x="336" y="1392"/>
            <a:chExt cx="1200" cy="1920"/>
          </a:xfrm>
        </p:grpSpPr>
        <p:pic>
          <p:nvPicPr>
            <p:cNvPr id="181253" name="Picture 16"/>
            <p:cNvPicPr>
              <a:picLocks noChangeAspect="1" noChangeArrowheads="1"/>
            </p:cNvPicPr>
            <p:nvPr/>
          </p:nvPicPr>
          <p:blipFill>
            <a:blip r:embed="rId3"/>
            <a:srcRect/>
            <a:stretch>
              <a:fillRect/>
            </a:stretch>
          </p:blipFill>
          <p:spPr bwMode="auto">
            <a:xfrm flipH="1">
              <a:off x="982" y="1960"/>
              <a:ext cx="528" cy="490"/>
            </a:xfrm>
            <a:prstGeom prst="rect">
              <a:avLst/>
            </a:prstGeom>
            <a:noFill/>
            <a:ln w="9525">
              <a:noFill/>
              <a:miter lim="800000"/>
              <a:headEnd/>
              <a:tailEnd/>
            </a:ln>
          </p:spPr>
        </p:pic>
        <p:pic>
          <p:nvPicPr>
            <p:cNvPr id="181254" name="Picture 17"/>
            <p:cNvPicPr>
              <a:picLocks noChangeAspect="1" noChangeArrowheads="1"/>
            </p:cNvPicPr>
            <p:nvPr/>
          </p:nvPicPr>
          <p:blipFill>
            <a:blip r:embed="rId4"/>
            <a:srcRect/>
            <a:stretch>
              <a:fillRect/>
            </a:stretch>
          </p:blipFill>
          <p:spPr bwMode="auto">
            <a:xfrm>
              <a:off x="934" y="2728"/>
              <a:ext cx="602" cy="584"/>
            </a:xfrm>
            <a:prstGeom prst="rect">
              <a:avLst/>
            </a:prstGeom>
            <a:noFill/>
            <a:ln w="9525">
              <a:noFill/>
              <a:miter lim="800000"/>
              <a:headEnd/>
              <a:tailEnd/>
            </a:ln>
          </p:spPr>
        </p:pic>
        <p:sp>
          <p:nvSpPr>
            <p:cNvPr id="181255" name="Text Box 18"/>
            <p:cNvSpPr txBox="1">
              <a:spLocks noChangeArrowheads="1"/>
            </p:cNvSpPr>
            <p:nvPr/>
          </p:nvSpPr>
          <p:spPr bwMode="auto">
            <a:xfrm>
              <a:off x="336" y="2496"/>
              <a:ext cx="351" cy="288"/>
            </a:xfrm>
            <a:prstGeom prst="rect">
              <a:avLst/>
            </a:prstGeom>
            <a:noFill/>
            <a:ln w="9525">
              <a:noFill/>
              <a:miter lim="800000"/>
              <a:headEnd/>
              <a:tailEnd/>
            </a:ln>
          </p:spPr>
          <p:txBody>
            <a:bodyPr wrap="none">
              <a:prstTxWarp prst="textNoShape">
                <a:avLst/>
              </a:prstTxWarp>
              <a:spAutoFit/>
            </a:bodyPr>
            <a:lstStyle/>
            <a:p>
              <a:r>
                <a:rPr lang="en-US" i="1"/>
                <a:t>cat</a:t>
              </a:r>
              <a:endParaRPr lang="en-US"/>
            </a:p>
          </p:txBody>
        </p:sp>
        <p:cxnSp>
          <p:nvCxnSpPr>
            <p:cNvPr id="181256" name="AutoShape 19"/>
            <p:cNvCxnSpPr>
              <a:cxnSpLocks noChangeShapeType="1"/>
              <a:stCxn id="181255" idx="3"/>
            </p:cNvCxnSpPr>
            <p:nvPr/>
          </p:nvCxnSpPr>
          <p:spPr bwMode="auto">
            <a:xfrm flipV="1">
              <a:off x="686" y="2204"/>
              <a:ext cx="296" cy="436"/>
            </a:xfrm>
            <a:prstGeom prst="straightConnector1">
              <a:avLst/>
            </a:prstGeom>
            <a:noFill/>
            <a:ln w="9525">
              <a:solidFill>
                <a:schemeClr val="tx1"/>
              </a:solidFill>
              <a:round/>
              <a:headEnd/>
              <a:tailEnd type="triangle" w="med" len="med"/>
            </a:ln>
          </p:spPr>
        </p:cxnSp>
        <p:cxnSp>
          <p:nvCxnSpPr>
            <p:cNvPr id="181257" name="AutoShape 20"/>
            <p:cNvCxnSpPr>
              <a:cxnSpLocks noChangeShapeType="1"/>
              <a:stCxn id="181255" idx="3"/>
            </p:cNvCxnSpPr>
            <p:nvPr/>
          </p:nvCxnSpPr>
          <p:spPr bwMode="auto">
            <a:xfrm>
              <a:off x="686" y="2640"/>
              <a:ext cx="248" cy="380"/>
            </a:xfrm>
            <a:prstGeom prst="straightConnector1">
              <a:avLst/>
            </a:prstGeom>
            <a:noFill/>
            <a:ln w="9525">
              <a:solidFill>
                <a:schemeClr val="tx1"/>
              </a:solidFill>
              <a:round/>
              <a:headEnd/>
              <a:tailEnd type="triangle" w="med" len="med"/>
            </a:ln>
          </p:spPr>
        </p:cxnSp>
        <p:sp>
          <p:nvSpPr>
            <p:cNvPr id="181258" name="Text Box 21"/>
            <p:cNvSpPr txBox="1">
              <a:spLocks noChangeArrowheads="1"/>
            </p:cNvSpPr>
            <p:nvPr/>
          </p:nvSpPr>
          <p:spPr bwMode="auto">
            <a:xfrm>
              <a:off x="535" y="1392"/>
              <a:ext cx="521" cy="288"/>
            </a:xfrm>
            <a:prstGeom prst="rect">
              <a:avLst/>
            </a:prstGeom>
            <a:noFill/>
            <a:ln w="9525">
              <a:noFill/>
              <a:miter lim="800000"/>
              <a:headEnd/>
              <a:tailEnd/>
            </a:ln>
          </p:spPr>
          <p:txBody>
            <a:bodyPr wrap="none">
              <a:prstTxWarp prst="textNoShape">
                <a:avLst/>
              </a:prstTxWarp>
              <a:spAutoFit/>
            </a:bodyPr>
            <a:lstStyle/>
            <a:p>
              <a:r>
                <a:rPr lang="en-US" u="sng"/>
                <a:t>Input</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Coop's G4:Applications:MS Office:Templates:Presentations:Designs:Blends</Template>
  <TotalTime>312</TotalTime>
  <Words>8640</Words>
  <Application>Microsoft Macintosh PowerPoint</Application>
  <PresentationFormat>On-screen Show (4:3)</PresentationFormat>
  <Paragraphs>1716</Paragraphs>
  <Slides>122</Slides>
  <Notes>120</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2</vt:i4>
      </vt:variant>
      <vt:variant>
        <vt:lpstr>Slide Titles</vt:lpstr>
      </vt:variant>
      <vt:variant>
        <vt:i4>122</vt:i4>
      </vt:variant>
    </vt:vector>
  </HeadingPairs>
  <TitlesOfParts>
    <vt:vector size="132" baseType="lpstr">
      <vt:lpstr>Times</vt:lpstr>
      <vt:lpstr>ＭＳ Ｐゴシック</vt:lpstr>
      <vt:lpstr>Arial</vt:lpstr>
      <vt:lpstr>Wingdings</vt:lpstr>
      <vt:lpstr>Bauhaus 93</vt:lpstr>
      <vt:lpstr>Monotype Sorts</vt:lpstr>
      <vt:lpstr>Times New Roman</vt:lpstr>
      <vt:lpstr>Blends</vt:lpstr>
      <vt:lpstr>MathType 5.0 Equation</vt:lpstr>
      <vt:lpstr>MathType 6.0 Equation</vt:lpstr>
      <vt:lpstr>PSY 480.24: Psycholinguistics</vt:lpstr>
      <vt:lpstr>What is “psycholinguistics”?</vt:lpstr>
      <vt:lpstr>What is “psycholinguistics”?</vt:lpstr>
      <vt:lpstr>What is “psycholinguistics”?</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Chomskyan revolution</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 : A brief history</vt:lpstr>
      <vt:lpstr>Psycholinguistics</vt:lpstr>
      <vt:lpstr>What is language?</vt:lpstr>
      <vt:lpstr>What is language?</vt:lpstr>
      <vt:lpstr>What is language?</vt:lpstr>
      <vt:lpstr>Psycholinguistics</vt:lpstr>
      <vt:lpstr>Mental Representations</vt:lpstr>
      <vt:lpstr>Mental Processes</vt:lpstr>
      <vt:lpstr>Hello there!</vt:lpstr>
      <vt:lpstr>Levels of analysis</vt:lpstr>
      <vt:lpstr>Levels of analysis</vt:lpstr>
      <vt:lpstr>Phonology</vt:lpstr>
      <vt:lpstr>Phonology</vt:lpstr>
      <vt:lpstr>Articulatory features</vt:lpstr>
      <vt:lpstr>Phonology</vt:lpstr>
      <vt:lpstr>Phonemes</vt:lpstr>
      <vt:lpstr>Phonological Rules</vt:lpstr>
      <vt:lpstr>Psychological reality of phonemes</vt:lpstr>
      <vt:lpstr>Psychological reality of phonemes</vt:lpstr>
      <vt:lpstr>Levels of analysis</vt:lpstr>
      <vt:lpstr>Morphology</vt:lpstr>
      <vt:lpstr>Morphology</vt:lpstr>
      <vt:lpstr>Phonology &amp; morphology interaction</vt:lpstr>
      <vt:lpstr>Morphology</vt:lpstr>
      <vt:lpstr>Psychological reality of Morphology</vt:lpstr>
      <vt:lpstr>Psychological reality of Morphology</vt:lpstr>
      <vt:lpstr>Levels of analysis</vt:lpstr>
      <vt:lpstr>Syntax: the ordering of the words</vt:lpstr>
      <vt:lpstr>Syntax: the ordering of the words</vt:lpstr>
      <vt:lpstr>Syntax: the ordering of the words</vt:lpstr>
      <vt:lpstr>Slide 57</vt:lpstr>
      <vt:lpstr>Syntactic Ambiguity (wiki)</vt:lpstr>
      <vt:lpstr>Syntactic Ambiguity</vt:lpstr>
      <vt:lpstr>Generative Grammar (wiki)</vt:lpstr>
      <vt:lpstr>Generative Grammar</vt:lpstr>
      <vt:lpstr>Psychological reality of syntax</vt:lpstr>
      <vt:lpstr>Psychological reality of syntax</vt:lpstr>
      <vt:lpstr>Transformational grammar</vt:lpstr>
      <vt:lpstr>Levels of analysis</vt:lpstr>
      <vt:lpstr>Semantics</vt:lpstr>
      <vt:lpstr>Separation of word and meaning</vt:lpstr>
      <vt:lpstr>Semantics</vt:lpstr>
      <vt:lpstr>Semantics</vt:lpstr>
      <vt:lpstr>Lexical Semantics</vt:lpstr>
      <vt:lpstr>Word and their meanings</vt:lpstr>
      <vt:lpstr>Lexical Ambiguity</vt:lpstr>
      <vt:lpstr>Slide 73</vt:lpstr>
      <vt:lpstr>Lexical Ambiguity</vt:lpstr>
      <vt:lpstr>Compositional Semantics</vt:lpstr>
      <vt:lpstr>Levels of analysis</vt:lpstr>
      <vt:lpstr>Pragmatics</vt:lpstr>
      <vt:lpstr>Pragmatics</vt:lpstr>
      <vt:lpstr>Pragmatics</vt:lpstr>
      <vt:lpstr>Pragmatics</vt:lpstr>
      <vt:lpstr>Language is complex</vt:lpstr>
      <vt:lpstr>Slide 82</vt:lpstr>
      <vt:lpstr>Some of the big questions</vt:lpstr>
      <vt:lpstr>Some of the big questions</vt:lpstr>
      <vt:lpstr>A model of sentence production </vt:lpstr>
      <vt:lpstr>Some of the big questions</vt:lpstr>
      <vt:lpstr>Slide 87</vt:lpstr>
      <vt:lpstr>Storing linguistic information</vt:lpstr>
      <vt:lpstr>Storing linguistic information</vt:lpstr>
      <vt:lpstr>Theoretical Metaphors: Access vs. retrieval</vt:lpstr>
      <vt:lpstr>Theoretical Metaphors: Access vs. retrieval</vt:lpstr>
      <vt:lpstr>Lexical primitives</vt:lpstr>
      <vt:lpstr>Lexical primitives</vt:lpstr>
      <vt:lpstr>Lexical organization</vt:lpstr>
      <vt:lpstr>Lexical organization</vt:lpstr>
      <vt:lpstr>Lexical organization</vt:lpstr>
      <vt:lpstr>Bock and Levelt (1994)</vt:lpstr>
      <vt:lpstr>Lexical access</vt:lpstr>
      <vt:lpstr>Recognizing a word</vt:lpstr>
      <vt:lpstr>Recognizing a word</vt:lpstr>
      <vt:lpstr>Recognizing a word</vt:lpstr>
      <vt:lpstr>Slide 102</vt:lpstr>
      <vt:lpstr>Slide 103</vt:lpstr>
      <vt:lpstr>Slide 104</vt:lpstr>
      <vt:lpstr>Slide 105</vt:lpstr>
      <vt:lpstr>Slide 106</vt:lpstr>
      <vt:lpstr>Slide 107</vt:lpstr>
      <vt:lpstr>Memory and comprehension</vt:lpstr>
      <vt:lpstr>Propositions</vt:lpstr>
      <vt:lpstr>Propositions</vt:lpstr>
      <vt:lpstr>Meaning as Propositions</vt:lpstr>
      <vt:lpstr>Deriving Propositions</vt:lpstr>
      <vt:lpstr>Evidence for Propositions</vt:lpstr>
      <vt:lpstr>Evidence for Propositions</vt:lpstr>
      <vt:lpstr>Evidence for Propositions</vt:lpstr>
      <vt:lpstr>Evidence for Propositions</vt:lpstr>
      <vt:lpstr>Alternative Representations</vt:lpstr>
      <vt:lpstr>Arguments against propositions</vt:lpstr>
      <vt:lpstr>Embodiment in language</vt:lpstr>
      <vt:lpstr>Embodiment in language</vt:lpstr>
      <vt:lpstr>Embodiment in language</vt:lpstr>
      <vt:lpstr>Embodiment in language</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369: Psycholinguistics</dc:title>
  <dc:creator>Psychology Department</dc:creator>
  <cp:lastModifiedBy>J. Cooper Cutting</cp:lastModifiedBy>
  <cp:revision>52</cp:revision>
  <dcterms:created xsi:type="dcterms:W3CDTF">2011-01-14T00:31:55Z</dcterms:created>
  <dcterms:modified xsi:type="dcterms:W3CDTF">2011-01-14T02:31:43Z</dcterms:modified>
</cp:coreProperties>
</file>